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59" r:id="rId5"/>
    <p:sldId id="294" r:id="rId6"/>
    <p:sldId id="296" r:id="rId7"/>
    <p:sldId id="327" r:id="rId8"/>
    <p:sldId id="335" r:id="rId9"/>
    <p:sldId id="339" r:id="rId10"/>
    <p:sldId id="336" r:id="rId11"/>
    <p:sldId id="337" r:id="rId12"/>
    <p:sldId id="298" r:id="rId13"/>
    <p:sldId id="308" r:id="rId14"/>
    <p:sldId id="301" r:id="rId15"/>
    <p:sldId id="303" r:id="rId16"/>
    <p:sldId id="330" r:id="rId17"/>
    <p:sldId id="305" r:id="rId18"/>
    <p:sldId id="306" r:id="rId19"/>
    <p:sldId id="328" r:id="rId20"/>
    <p:sldId id="304" r:id="rId21"/>
    <p:sldId id="338" r:id="rId22"/>
    <p:sldId id="318" r:id="rId23"/>
    <p:sldId id="319" r:id="rId24"/>
    <p:sldId id="315" r:id="rId25"/>
    <p:sldId id="310" r:id="rId26"/>
    <p:sldId id="341" r:id="rId27"/>
    <p:sldId id="342" r:id="rId28"/>
    <p:sldId id="316" r:id="rId29"/>
    <p:sldId id="309" r:id="rId30"/>
    <p:sldId id="333" r:id="rId31"/>
    <p:sldId id="332" r:id="rId32"/>
    <p:sldId id="317" r:id="rId33"/>
    <p:sldId id="312" r:id="rId34"/>
    <p:sldId id="320" r:id="rId35"/>
    <p:sldId id="313" r:id="rId36"/>
    <p:sldId id="314" r:id="rId37"/>
    <p:sldId id="321" r:id="rId38"/>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8">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it.m.murphy@gmail.com" initials="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0033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0" autoAdjust="0"/>
    <p:restoredTop sz="89161" autoAdjust="0"/>
  </p:normalViewPr>
  <p:slideViewPr>
    <p:cSldViewPr snapToGrid="0">
      <p:cViewPr varScale="1">
        <p:scale>
          <a:sx n="60" d="100"/>
          <a:sy n="60" d="100"/>
        </p:scale>
        <p:origin x="1092" y="108"/>
      </p:cViewPr>
      <p:guideLst>
        <p:guide orient="horz" pos="378"/>
        <p:guide pos="5759"/>
      </p:guideLst>
    </p:cSldViewPr>
  </p:slideViewPr>
  <p:notesTextViewPr>
    <p:cViewPr>
      <p:scale>
        <a:sx n="100" d="100"/>
        <a:sy n="100" d="100"/>
      </p:scale>
      <p:origin x="0" y="0"/>
    </p:cViewPr>
  </p:notesTextViewPr>
  <p:sorterViewPr>
    <p:cViewPr>
      <p:scale>
        <a:sx n="100" d="100"/>
        <a:sy n="100" d="100"/>
      </p:scale>
      <p:origin x="0" y="1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80313856920611"/>
          <c:y val="2.2656426243115292E-2"/>
          <c:w val="0.68464365951631478"/>
          <c:h val="0.90281058076188847"/>
        </c:manualLayout>
      </c:layout>
      <c:barChart>
        <c:barDir val="bar"/>
        <c:grouping val="clustered"/>
        <c:varyColors val="0"/>
        <c:ser>
          <c:idx val="0"/>
          <c:order val="0"/>
          <c:tx>
            <c:strRef>
              <c:f>Sheet1!$B$1</c:f>
              <c:strCache>
                <c:ptCount val="1"/>
                <c:pt idx="0">
                  <c:v>Child had at least 1 ACE</c:v>
                </c:pt>
              </c:strCache>
            </c:strRef>
          </c:tx>
          <c:spPr>
            <a:solidFill>
              <a:schemeClr val="accent6">
                <a:lumMod val="75000"/>
              </a:schemeClr>
            </a:solidFill>
            <a:ln>
              <a:noFill/>
            </a:ln>
            <a:effectLst/>
          </c:spPr>
          <c:invertIfNegative val="0"/>
          <c:dLbls>
            <c:numFmt formatCode="0.0%"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Wilmington, DE</c:v>
                </c:pt>
                <c:pt idx="1">
                  <c:v>Seattle, WA</c:v>
                </c:pt>
                <c:pt idx="2">
                  <c:v>San Antonio, TX</c:v>
                </c:pt>
                <c:pt idx="3">
                  <c:v>Olathe, KS</c:v>
                </c:pt>
                <c:pt idx="4">
                  <c:v>Nashville, TN</c:v>
                </c:pt>
                <c:pt idx="5">
                  <c:v>Minneapolis, MN</c:v>
                </c:pt>
                <c:pt idx="6">
                  <c:v>Milwaukee, WI</c:v>
                </c:pt>
                <c:pt idx="7">
                  <c:v>Chicago, IL</c:v>
                </c:pt>
                <c:pt idx="8">
                  <c:v>Cambridge, MA</c:v>
                </c:pt>
                <c:pt idx="9">
                  <c:v>Albany, NY</c:v>
                </c:pt>
              </c:strCache>
            </c:strRef>
          </c:cat>
          <c:val>
            <c:numRef>
              <c:f>Sheet1!$B$2:$B$11</c:f>
              <c:numCache>
                <c:formatCode>0.00%</c:formatCode>
                <c:ptCount val="10"/>
                <c:pt idx="0">
                  <c:v>0.60499999999999998</c:v>
                </c:pt>
                <c:pt idx="1">
                  <c:v>0.45700000000000002</c:v>
                </c:pt>
                <c:pt idx="2">
                  <c:v>0.495</c:v>
                </c:pt>
                <c:pt idx="3">
                  <c:v>0.40699999999999997</c:v>
                </c:pt>
                <c:pt idx="4">
                  <c:v>0.54500000000000004</c:v>
                </c:pt>
                <c:pt idx="5">
                  <c:v>0.51700000000000002</c:v>
                </c:pt>
                <c:pt idx="6">
                  <c:v>0.56399999999999995</c:v>
                </c:pt>
                <c:pt idx="7">
                  <c:v>0.496</c:v>
                </c:pt>
                <c:pt idx="8">
                  <c:v>0.42699999999999999</c:v>
                </c:pt>
                <c:pt idx="9">
                  <c:v>0.499</c:v>
                </c:pt>
              </c:numCache>
            </c:numRef>
          </c:val>
          <c:extLst xmlns:c16r2="http://schemas.microsoft.com/office/drawing/2015/06/chart">
            <c:ext xmlns:c16="http://schemas.microsoft.com/office/drawing/2014/chart" uri="{C3380CC4-5D6E-409C-BE32-E72D297353CC}">
              <c16:uniqueId val="{00000000-C536-42D3-900C-ED317E8F1E84}"/>
            </c:ext>
          </c:extLst>
        </c:ser>
        <c:dLbls>
          <c:showLegendKey val="0"/>
          <c:showVal val="1"/>
          <c:showCatName val="0"/>
          <c:showSerName val="0"/>
          <c:showPercent val="0"/>
          <c:showBubbleSize val="0"/>
        </c:dLbls>
        <c:gapWidth val="75"/>
        <c:axId val="111495080"/>
        <c:axId val="111494688"/>
      </c:barChart>
      <c:catAx>
        <c:axId val="111495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1494688"/>
        <c:crosses val="autoZero"/>
        <c:auto val="1"/>
        <c:lblAlgn val="ctr"/>
        <c:lblOffset val="100"/>
        <c:noMultiLvlLbl val="0"/>
      </c:catAx>
      <c:valAx>
        <c:axId val="111494688"/>
        <c:scaling>
          <c:orientation val="minMax"/>
          <c:max val="0.8"/>
          <c:min val="0"/>
        </c:scaling>
        <c:delete val="0"/>
        <c:axPos val="b"/>
        <c:numFmt formatCode="0%" sourceLinked="0"/>
        <c:majorTickMark val="cross"/>
        <c:minorTickMark val="none"/>
        <c:tickLblPos val="nextTo"/>
        <c:spPr>
          <a:noFill/>
          <a:ln>
            <a:solidFill>
              <a:schemeClr val="accent1"/>
            </a:solidFill>
          </a:ln>
          <a:effectLst/>
        </c:spPr>
        <c:txPr>
          <a:bodyPr rot="-60000000" vert="horz"/>
          <a:lstStyle/>
          <a:p>
            <a:pPr>
              <a:defRPr/>
            </a:pPr>
            <a:endParaRPr lang="en-US"/>
          </a:p>
        </c:txPr>
        <c:crossAx val="111495080"/>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mj-lt"/>
          <a:cs typeface="Times" panose="0202060305040502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9C9F3FD5-EB0D-4B6D-B995-B9582E62FAD1}" type="datetimeFigureOut">
              <a:rPr lang="en-US" smtClean="0"/>
              <a:t>10/9/2016</a:t>
            </a:fld>
            <a:endParaRPr lang="en-US"/>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85590407-66DE-4B8E-94F5-1D63B6823079}" type="slidenum">
              <a:rPr lang="en-US" smtClean="0"/>
              <a:t>‹#›</a:t>
            </a:fld>
            <a:endParaRPr lang="en-US"/>
          </a:p>
        </p:txBody>
      </p:sp>
    </p:spTree>
    <p:extLst>
      <p:ext uri="{BB962C8B-B14F-4D97-AF65-F5344CB8AC3E}">
        <p14:creationId xmlns:p14="http://schemas.microsoft.com/office/powerpoint/2010/main" val="2911942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1"/>
            <a:ext cx="2972421" cy="466725"/>
          </a:xfrm>
          <a:prstGeom prst="rect">
            <a:avLst/>
          </a:prstGeom>
        </p:spPr>
        <p:txBody>
          <a:bodyPr vert="horz" lIns="91440" tIns="45720" rIns="91440" bIns="45720" rtlCol="0"/>
          <a:lstStyle>
            <a:lvl1pPr algn="r">
              <a:defRPr sz="1200"/>
            </a:lvl1pPr>
          </a:lstStyle>
          <a:p>
            <a:fld id="{9529D488-D9CE-4A36-848D-F18178ECB780}" type="datetimeFigureOut">
              <a:rPr lang="en-US" smtClean="0"/>
              <a:t>10/9/2016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73576"/>
            <a:ext cx="5485158"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676"/>
            <a:ext cx="2972421" cy="466725"/>
          </a:xfrm>
          <a:prstGeom prst="rect">
            <a:avLst/>
          </a:prstGeom>
        </p:spPr>
        <p:txBody>
          <a:bodyPr vert="horz" lIns="91440" tIns="45720" rIns="91440" bIns="45720" rtlCol="0" anchor="b"/>
          <a:lstStyle>
            <a:lvl1pPr algn="r">
              <a:defRPr sz="1200"/>
            </a:lvl1pPr>
          </a:lstStyle>
          <a:p>
            <a:fld id="{004F974A-8DD6-41CB-B465-B674CF027B30}" type="slidenum">
              <a:rPr lang="en-US" smtClean="0"/>
              <a:t>‹#›</a:t>
            </a:fld>
            <a:endParaRPr lang="en-US"/>
          </a:p>
        </p:txBody>
      </p:sp>
    </p:spTree>
    <p:extLst>
      <p:ext uri="{BB962C8B-B14F-4D97-AF65-F5344CB8AC3E}">
        <p14:creationId xmlns:p14="http://schemas.microsoft.com/office/powerpoint/2010/main" val="136212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F974A-8DD6-41CB-B465-B674CF027B30}" type="slidenum">
              <a:rPr lang="en-US" smtClean="0"/>
              <a:t>1</a:t>
            </a:fld>
            <a:endParaRPr lang="en-US"/>
          </a:p>
        </p:txBody>
      </p:sp>
    </p:spTree>
    <p:extLst>
      <p:ext uri="{BB962C8B-B14F-4D97-AF65-F5344CB8AC3E}">
        <p14:creationId xmlns:p14="http://schemas.microsoft.com/office/powerpoint/2010/main" val="186341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F974A-8DD6-41CB-B465-B674CF027B30}" type="slidenum">
              <a:rPr lang="en-US" smtClean="0"/>
              <a:t>32</a:t>
            </a:fld>
            <a:endParaRPr lang="en-US"/>
          </a:p>
        </p:txBody>
      </p:sp>
    </p:spTree>
    <p:extLst>
      <p:ext uri="{BB962C8B-B14F-4D97-AF65-F5344CB8AC3E}">
        <p14:creationId xmlns:p14="http://schemas.microsoft.com/office/powerpoint/2010/main" val="3365781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F974A-8DD6-41CB-B465-B674CF027B30}" type="slidenum">
              <a:rPr lang="en-US" smtClean="0"/>
              <a:t>33</a:t>
            </a:fld>
            <a:endParaRPr lang="en-US"/>
          </a:p>
        </p:txBody>
      </p:sp>
    </p:spTree>
    <p:extLst>
      <p:ext uri="{BB962C8B-B14F-4D97-AF65-F5344CB8AC3E}">
        <p14:creationId xmlns:p14="http://schemas.microsoft.com/office/powerpoint/2010/main" val="283182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p:spPr>
        <p:txBody>
          <a:bodyPr/>
          <a:lstStyle/>
          <a:p>
            <a:fld id="{7C2631A4-26D9-494C-8F1C-8FD557509910}" type="slidenum">
              <a:rPr lang="en-US"/>
              <a:pPr/>
              <a:t>4</a:t>
            </a:fld>
            <a:endParaRPr lang="en-US"/>
          </a:p>
        </p:txBody>
      </p:sp>
      <p:sp>
        <p:nvSpPr>
          <p:cNvPr id="104451" name="Rectangle 2"/>
          <p:cNvSpPr>
            <a:spLocks noGrp="1" noRot="1" noChangeAspect="1" noChangeArrowheads="1" noTextEdit="1"/>
          </p:cNvSpPr>
          <p:nvPr>
            <p:ph type="sldImg"/>
          </p:nvPr>
        </p:nvSpPr>
        <p:spPr>
          <a:xfrm>
            <a:off x="1077913" y="695325"/>
            <a:ext cx="4552950" cy="3414713"/>
          </a:xfrm>
          <a:ln/>
        </p:spPr>
      </p:sp>
      <p:sp>
        <p:nvSpPr>
          <p:cNvPr id="104452" name="Rectangle 3"/>
          <p:cNvSpPr>
            <a:spLocks noGrp="1" noChangeArrowheads="1"/>
          </p:cNvSpPr>
          <p:nvPr>
            <p:ph type="body" idx="1"/>
          </p:nvPr>
        </p:nvSpPr>
        <p:spPr>
          <a:xfrm>
            <a:off x="894827" y="4344025"/>
            <a:ext cx="4919262" cy="4112926"/>
          </a:xfrm>
          <a:noFill/>
          <a:ln/>
        </p:spPr>
        <p:txBody>
          <a:bodyPr/>
          <a:lstStyle/>
          <a:p>
            <a:pPr eaLnBrk="1" hangingPunct="1"/>
            <a:endParaRPr lang="en-US" dirty="0"/>
          </a:p>
        </p:txBody>
      </p:sp>
    </p:spTree>
    <p:extLst>
      <p:ext uri="{BB962C8B-B14F-4D97-AF65-F5344CB8AC3E}">
        <p14:creationId xmlns:p14="http://schemas.microsoft.com/office/powerpoint/2010/main" val="320802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DB129-42F2-4FE7-BEE9-689382EBBA99}" type="slidenum">
              <a:rPr lang="en-US" smtClean="0"/>
              <a:t>7</a:t>
            </a:fld>
            <a:endParaRPr lang="en-US"/>
          </a:p>
        </p:txBody>
      </p:sp>
    </p:spTree>
    <p:extLst>
      <p:ext uri="{BB962C8B-B14F-4D97-AF65-F5344CB8AC3E}">
        <p14:creationId xmlns:p14="http://schemas.microsoft.com/office/powerpoint/2010/main" val="391661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F974A-8DD6-41CB-B465-B674CF027B30}" type="slidenum">
              <a:rPr lang="en-US" smtClean="0"/>
              <a:t>9</a:t>
            </a:fld>
            <a:endParaRPr lang="en-US"/>
          </a:p>
        </p:txBody>
      </p:sp>
    </p:spTree>
    <p:extLst>
      <p:ext uri="{BB962C8B-B14F-4D97-AF65-F5344CB8AC3E}">
        <p14:creationId xmlns:p14="http://schemas.microsoft.com/office/powerpoint/2010/main" val="352746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DB129-42F2-4FE7-BEE9-689382EBBA99}" type="slidenum">
              <a:rPr lang="en-US" smtClean="0"/>
              <a:t>10</a:t>
            </a:fld>
            <a:endParaRPr lang="en-US"/>
          </a:p>
        </p:txBody>
      </p:sp>
    </p:spTree>
    <p:extLst>
      <p:ext uri="{BB962C8B-B14F-4D97-AF65-F5344CB8AC3E}">
        <p14:creationId xmlns:p14="http://schemas.microsoft.com/office/powerpoint/2010/main" val="318912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DB129-42F2-4FE7-BEE9-689382EBBA99}" type="slidenum">
              <a:rPr lang="en-US" smtClean="0"/>
              <a:t>11</a:t>
            </a:fld>
            <a:endParaRPr lang="en-US"/>
          </a:p>
        </p:txBody>
      </p:sp>
    </p:spTree>
    <p:extLst>
      <p:ext uri="{BB962C8B-B14F-4D97-AF65-F5344CB8AC3E}">
        <p14:creationId xmlns:p14="http://schemas.microsoft.com/office/powerpoint/2010/main" val="241359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F974A-8DD6-41CB-B465-B674CF027B30}" type="slidenum">
              <a:rPr lang="en-US" smtClean="0"/>
              <a:t>12</a:t>
            </a:fld>
            <a:endParaRPr lang="en-US"/>
          </a:p>
        </p:txBody>
      </p:sp>
    </p:spTree>
    <p:extLst>
      <p:ext uri="{BB962C8B-B14F-4D97-AF65-F5344CB8AC3E}">
        <p14:creationId xmlns:p14="http://schemas.microsoft.com/office/powerpoint/2010/main" val="216900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F974A-8DD6-41CB-B465-B674CF027B30}" type="slidenum">
              <a:rPr lang="en-US" smtClean="0"/>
              <a:t>14</a:t>
            </a:fld>
            <a:endParaRPr lang="en-US"/>
          </a:p>
        </p:txBody>
      </p:sp>
    </p:spTree>
    <p:extLst>
      <p:ext uri="{BB962C8B-B14F-4D97-AF65-F5344CB8AC3E}">
        <p14:creationId xmlns:p14="http://schemas.microsoft.com/office/powerpoint/2010/main" val="1530457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F974A-8DD6-41CB-B465-B674CF027B30}" type="slidenum">
              <a:rPr lang="en-US" smtClean="0"/>
              <a:t>16</a:t>
            </a:fld>
            <a:endParaRPr lang="en-US"/>
          </a:p>
        </p:txBody>
      </p:sp>
    </p:spTree>
    <p:extLst>
      <p:ext uri="{BB962C8B-B14F-4D97-AF65-F5344CB8AC3E}">
        <p14:creationId xmlns:p14="http://schemas.microsoft.com/office/powerpoint/2010/main" val="114483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cover2.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818"/>
            <a:ext cx="9144000" cy="7065818"/>
          </a:xfrm>
          <a:prstGeom prst="rect">
            <a:avLst/>
          </a:prstGeom>
        </p:spPr>
      </p:pic>
      <p:sp>
        <p:nvSpPr>
          <p:cNvPr id="14" name="Rectangle 13"/>
          <p:cNvSpPr/>
          <p:nvPr userDrawn="1"/>
        </p:nvSpPr>
        <p:spPr>
          <a:xfrm>
            <a:off x="0" y="6449989"/>
            <a:ext cx="9144000" cy="408012"/>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solidFill>
                <a:srgbClr val="182F58"/>
              </a:solidFill>
            </a:endParaRPr>
          </a:p>
        </p:txBody>
      </p:sp>
      <p:sp>
        <p:nvSpPr>
          <p:cNvPr id="15" name="TextBox 14"/>
          <p:cNvSpPr txBox="1"/>
          <p:nvPr userDrawn="1"/>
        </p:nvSpPr>
        <p:spPr>
          <a:xfrm>
            <a:off x="0" y="5428428"/>
            <a:ext cx="9144000" cy="498356"/>
          </a:xfrm>
          <a:prstGeom prst="rect">
            <a:avLst/>
          </a:prstGeom>
          <a:noFill/>
        </p:spPr>
        <p:txBody>
          <a:bodyPr wrap="square" lIns="82056" tIns="41028" rIns="82056" bIns="41028" rtlCol="0">
            <a:spAutoFit/>
          </a:bodyPr>
          <a:lstStyle/>
          <a:p>
            <a:pPr algn="ctr"/>
            <a:r>
              <a:rPr lang="en-US" sz="2700" b="0" i="0" dirty="0">
                <a:solidFill>
                  <a:srgbClr val="000000"/>
                </a:solidFill>
                <a:latin typeface="Times"/>
                <a:cs typeface="Times"/>
              </a:rPr>
              <a:t>Johns</a:t>
            </a:r>
            <a:r>
              <a:rPr lang="en-US" sz="2700" b="0" i="0" baseline="0" dirty="0">
                <a:solidFill>
                  <a:srgbClr val="000000"/>
                </a:solidFill>
                <a:latin typeface="Times"/>
                <a:cs typeface="Times"/>
              </a:rPr>
              <a:t> Hopkins Bloomberg School of Public Health</a:t>
            </a:r>
            <a:endParaRPr lang="en-US" sz="2700" b="0" i="0" dirty="0">
              <a:solidFill>
                <a:srgbClr val="000000"/>
              </a:solidFill>
              <a:latin typeface="Arial"/>
              <a:cs typeface="Arial"/>
            </a:endParaRPr>
          </a:p>
        </p:txBody>
      </p:sp>
      <p:sp>
        <p:nvSpPr>
          <p:cNvPr id="16" name="Rectangle 15"/>
          <p:cNvSpPr/>
          <p:nvPr userDrawn="1"/>
        </p:nvSpPr>
        <p:spPr>
          <a:xfrm>
            <a:off x="0" y="1"/>
            <a:ext cx="9144000" cy="188939"/>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solidFill>
                <a:srgbClr val="182F58"/>
              </a:solidFill>
            </a:endParaRPr>
          </a:p>
        </p:txBody>
      </p:sp>
      <p:sp>
        <p:nvSpPr>
          <p:cNvPr id="7" name="Title 6"/>
          <p:cNvSpPr>
            <a:spLocks noGrp="1"/>
          </p:cNvSpPr>
          <p:nvPr>
            <p:ph type="title" hasCustomPrompt="1"/>
          </p:nvPr>
        </p:nvSpPr>
        <p:spPr>
          <a:xfrm>
            <a:off x="1" y="839177"/>
            <a:ext cx="9143999" cy="1243434"/>
          </a:xfrm>
          <a:prstGeom prst="rect">
            <a:avLst/>
          </a:prstGeom>
        </p:spPr>
        <p:txBody>
          <a:bodyPr vert="horz"/>
          <a:lstStyle>
            <a:lvl1pPr>
              <a:defRPr sz="5900" b="1">
                <a:solidFill>
                  <a:srgbClr val="003356"/>
                </a:solidFill>
                <a:latin typeface="Times"/>
                <a:cs typeface="Times"/>
              </a:defRPr>
            </a:lvl1pPr>
          </a:lstStyle>
          <a:p>
            <a:r>
              <a:rPr lang="en-US" dirty="0"/>
              <a:t>Presentation Title</a:t>
            </a:r>
          </a:p>
        </p:txBody>
      </p:sp>
      <p:sp>
        <p:nvSpPr>
          <p:cNvPr id="4" name="Text Placeholder 3"/>
          <p:cNvSpPr>
            <a:spLocks noGrp="1"/>
          </p:cNvSpPr>
          <p:nvPr>
            <p:ph type="body" sz="quarter" idx="10" hasCustomPrompt="1"/>
          </p:nvPr>
        </p:nvSpPr>
        <p:spPr>
          <a:xfrm>
            <a:off x="0" y="2154645"/>
            <a:ext cx="9144000" cy="1610674"/>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152684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 name="Title 1"/>
          <p:cNvSpPr>
            <a:spLocks noGrp="1"/>
          </p:cNvSpPr>
          <p:nvPr>
            <p:ph type="title" hasCustomPrompt="1"/>
          </p:nvPr>
        </p:nvSpPr>
        <p:spPr>
          <a:xfrm>
            <a:off x="525235" y="373275"/>
            <a:ext cx="8229600" cy="1143000"/>
          </a:xfrm>
          <a:prstGeom prst="rect">
            <a:avLst/>
          </a:prstGeom>
        </p:spPr>
        <p:txBody>
          <a:bodyPr vert="horz"/>
          <a:lstStyle>
            <a:lvl1pPr algn="l">
              <a:defRPr baseline="0">
                <a:solidFill>
                  <a:srgbClr val="182F58"/>
                </a:solidFill>
                <a:latin typeface="Times"/>
                <a:cs typeface="Times"/>
              </a:defRPr>
            </a:lvl1pPr>
          </a:lstStyle>
          <a:p>
            <a:r>
              <a:rPr lang="en-US" dirty="0"/>
              <a:t>Informational Slide Header</a:t>
            </a:r>
          </a:p>
        </p:txBody>
      </p:sp>
      <p:sp>
        <p:nvSpPr>
          <p:cNvPr id="8" name="Text Placeholder 7"/>
          <p:cNvSpPr>
            <a:spLocks noGrp="1"/>
          </p:cNvSpPr>
          <p:nvPr>
            <p:ph type="body" sz="quarter" idx="10" hasCustomPrompt="1"/>
          </p:nvPr>
        </p:nvSpPr>
        <p:spPr>
          <a:xfrm>
            <a:off x="532705" y="986263"/>
            <a:ext cx="5216525" cy="1316038"/>
          </a:xfrm>
          <a:prstGeom prst="rect">
            <a:avLst/>
          </a:prstGeom>
        </p:spPr>
        <p:txBody>
          <a:bodyPr vert="horz"/>
          <a:lstStyle>
            <a:lvl1pPr marL="0" indent="0">
              <a:buNone/>
              <a:defRPr b="1">
                <a:latin typeface="Arial"/>
                <a:cs typeface="Arial"/>
              </a:defRPr>
            </a:lvl1pPr>
          </a:lstStyle>
          <a:p>
            <a:pPr lvl="0"/>
            <a:r>
              <a:rPr lang="en-US" dirty="0"/>
              <a:t>Subhead</a:t>
            </a:r>
          </a:p>
        </p:txBody>
      </p:sp>
      <p:sp>
        <p:nvSpPr>
          <p:cNvPr id="6" name="Chart Placeholder 3"/>
          <p:cNvSpPr>
            <a:spLocks noGrp="1"/>
          </p:cNvSpPr>
          <p:nvPr>
            <p:ph type="chart" sz="quarter" idx="11"/>
          </p:nvPr>
        </p:nvSpPr>
        <p:spPr>
          <a:xfrm>
            <a:off x="529485" y="1751013"/>
            <a:ext cx="8274050" cy="4449762"/>
          </a:xfrm>
          <a:prstGeom prst="rect">
            <a:avLst/>
          </a:prstGeom>
        </p:spPr>
        <p:txBody>
          <a:bodyPr vert="horz"/>
          <a:lstStyle/>
          <a:p>
            <a:endParaRPr lang="en-US"/>
          </a:p>
        </p:txBody>
      </p:sp>
    </p:spTree>
    <p:extLst>
      <p:ext uri="{BB962C8B-B14F-4D97-AF65-F5344CB8AC3E}">
        <p14:creationId xmlns:p14="http://schemas.microsoft.com/office/powerpoint/2010/main" val="195499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d-blu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075648"/>
          </a:xfrm>
          <a:prstGeom prst="rect">
            <a:avLst/>
          </a:prstGeom>
        </p:spPr>
      </p:pic>
      <p:sp>
        <p:nvSpPr>
          <p:cNvPr id="4" name="Rectangle 3"/>
          <p:cNvSpPr/>
          <p:nvPr userDrawn="1"/>
        </p:nvSpPr>
        <p:spPr>
          <a:xfrm>
            <a:off x="0" y="2579052"/>
            <a:ext cx="9144000" cy="1615755"/>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p>
        </p:txBody>
      </p:sp>
      <p:sp>
        <p:nvSpPr>
          <p:cNvPr id="6" name="Text Placeholder 5"/>
          <p:cNvSpPr>
            <a:spLocks noGrp="1"/>
          </p:cNvSpPr>
          <p:nvPr>
            <p:ph type="body" sz="quarter" idx="10" hasCustomPrompt="1"/>
          </p:nvPr>
        </p:nvSpPr>
        <p:spPr>
          <a:xfrm>
            <a:off x="0" y="2789695"/>
            <a:ext cx="9142413" cy="1496555"/>
          </a:xfrm>
          <a:prstGeom prst="rect">
            <a:avLst/>
          </a:prstGeom>
        </p:spPr>
        <p:txBody>
          <a:bodyPr vert="horz"/>
          <a:lstStyle>
            <a:lvl1pPr marL="0" indent="0" algn="ctr">
              <a:buNone/>
              <a:defRPr sz="6300" baseline="0">
                <a:solidFill>
                  <a:schemeClr val="bg1"/>
                </a:solidFill>
                <a:latin typeface="Times"/>
                <a:cs typeface="Times"/>
              </a:defRPr>
            </a:lvl1pPr>
          </a:lstStyle>
          <a:p>
            <a:pPr lvl="0"/>
            <a:r>
              <a:rPr lang="en-US" dirty="0"/>
              <a:t>Section Divider</a:t>
            </a:r>
          </a:p>
        </p:txBody>
      </p:sp>
    </p:spTree>
    <p:extLst>
      <p:ext uri="{BB962C8B-B14F-4D97-AF65-F5344CB8AC3E}">
        <p14:creationId xmlns:p14="http://schemas.microsoft.com/office/powerpoint/2010/main" val="33677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d-blu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7075648"/>
          </a:xfrm>
          <a:prstGeom prst="rect">
            <a:avLst/>
          </a:prstGeom>
        </p:spPr>
      </p:pic>
      <p:sp>
        <p:nvSpPr>
          <p:cNvPr id="4" name="Rectangle 3"/>
          <p:cNvSpPr/>
          <p:nvPr userDrawn="1"/>
        </p:nvSpPr>
        <p:spPr>
          <a:xfrm>
            <a:off x="0" y="2136292"/>
            <a:ext cx="9144000" cy="264343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p>
        </p:txBody>
      </p:sp>
      <p:sp>
        <p:nvSpPr>
          <p:cNvPr id="5" name="TextBox 4"/>
          <p:cNvSpPr txBox="1"/>
          <p:nvPr userDrawn="1"/>
        </p:nvSpPr>
        <p:spPr>
          <a:xfrm>
            <a:off x="0" y="2468004"/>
            <a:ext cx="9144000" cy="3776176"/>
          </a:xfrm>
          <a:prstGeom prst="rect">
            <a:avLst/>
          </a:prstGeom>
          <a:noFill/>
        </p:spPr>
        <p:txBody>
          <a:bodyPr wrap="square" lIns="82056" tIns="41028" rIns="82056" bIns="41028" rtlCol="0">
            <a:spAutoFit/>
          </a:bodyPr>
          <a:lstStyle/>
          <a:p>
            <a:pPr algn="ctr">
              <a:defRPr/>
            </a:pPr>
            <a:r>
              <a:rPr lang="en-US" sz="6400" dirty="0">
                <a:solidFill>
                  <a:srgbClr val="006949"/>
                </a:solidFill>
                <a:latin typeface="Times"/>
                <a:cs typeface="Times"/>
              </a:rPr>
              <a:t/>
            </a:r>
            <a:br>
              <a:rPr lang="en-US" sz="6400" dirty="0">
                <a:solidFill>
                  <a:srgbClr val="006949"/>
                </a:solidFill>
                <a:latin typeface="Times"/>
                <a:cs typeface="Times"/>
              </a:rPr>
            </a:br>
            <a:r>
              <a:rPr lang="en-US" sz="6400" dirty="0">
                <a:solidFill>
                  <a:srgbClr val="006949"/>
                </a:solidFill>
                <a:latin typeface="Times"/>
                <a:cs typeface="Times"/>
              </a:rPr>
              <a:t> </a:t>
            </a:r>
            <a:br>
              <a:rPr lang="en-US" sz="6400" dirty="0">
                <a:solidFill>
                  <a:srgbClr val="006949"/>
                </a:solidFill>
                <a:latin typeface="Times"/>
                <a:cs typeface="Times"/>
              </a:rPr>
            </a:br>
            <a:endParaRPr lang="en-US" sz="4900" dirty="0">
              <a:solidFill>
                <a:srgbClr val="000000"/>
              </a:solidFill>
              <a:latin typeface="Times"/>
              <a:cs typeface="Times"/>
            </a:endParaRPr>
          </a:p>
          <a:p>
            <a:pPr algn="ctr"/>
            <a:endParaRPr lang="en-US" sz="6300" dirty="0">
              <a:solidFill>
                <a:srgbClr val="FFFFFF"/>
              </a:solidFill>
              <a:latin typeface="Times"/>
              <a:cs typeface="Times"/>
            </a:endParaRPr>
          </a:p>
        </p:txBody>
      </p:sp>
      <p:sp>
        <p:nvSpPr>
          <p:cNvPr id="7" name="Text Placeholder 6"/>
          <p:cNvSpPr>
            <a:spLocks noGrp="1"/>
          </p:cNvSpPr>
          <p:nvPr>
            <p:ph type="body" sz="quarter" idx="10" hasCustomPrompt="1"/>
          </p:nvPr>
        </p:nvSpPr>
        <p:spPr>
          <a:xfrm>
            <a:off x="0" y="2312988"/>
            <a:ext cx="9144000" cy="2460625"/>
          </a:xfrm>
          <a:prstGeom prst="rect">
            <a:avLst/>
          </a:prstGeom>
        </p:spPr>
        <p:txBody>
          <a:bodyPr vert="horz"/>
          <a:lstStyle>
            <a:lvl1pPr marL="0" indent="0" algn="ctr">
              <a:buNone/>
              <a:defRPr sz="6300" baseline="0">
                <a:solidFill>
                  <a:srgbClr val="FFFFFF"/>
                </a:solidFill>
                <a:latin typeface="Times"/>
                <a:cs typeface="Times"/>
              </a:defRPr>
            </a:lvl1pPr>
          </a:lstStyle>
          <a:p>
            <a:pPr lvl="0"/>
            <a:r>
              <a:rPr lang="en-US" dirty="0"/>
              <a:t>Section Divider</a:t>
            </a:r>
            <a:br>
              <a:rPr lang="en-US" dirty="0"/>
            </a:br>
            <a:r>
              <a:rPr lang="en-US" dirty="0"/>
              <a:t>Two Lines</a:t>
            </a:r>
          </a:p>
        </p:txBody>
      </p:sp>
    </p:spTree>
    <p:extLst>
      <p:ext uri="{BB962C8B-B14F-4D97-AF65-F5344CB8AC3E}">
        <p14:creationId xmlns:p14="http://schemas.microsoft.com/office/powerpoint/2010/main" val="1627877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Two Photo Slide Header</a:t>
            </a:r>
          </a:p>
        </p:txBody>
      </p:sp>
      <p:sp>
        <p:nvSpPr>
          <p:cNvPr id="7" name="Picture Placeholder 6"/>
          <p:cNvSpPr>
            <a:spLocks noGrp="1"/>
          </p:cNvSpPr>
          <p:nvPr>
            <p:ph type="pic" sz="quarter" idx="10"/>
          </p:nvPr>
        </p:nvSpPr>
        <p:spPr>
          <a:xfrm>
            <a:off x="612340" y="1406188"/>
            <a:ext cx="3742079" cy="4479388"/>
          </a:xfrm>
          <a:prstGeom prst="rect">
            <a:avLst/>
          </a:prstGeom>
        </p:spPr>
        <p:txBody>
          <a:bodyPr vert="horz"/>
          <a:lstStyle/>
          <a:p>
            <a:endParaRPr lang="en-US"/>
          </a:p>
        </p:txBody>
      </p:sp>
      <p:sp>
        <p:nvSpPr>
          <p:cNvPr id="9" name="Picture Placeholder 6"/>
          <p:cNvSpPr>
            <a:spLocks noGrp="1"/>
          </p:cNvSpPr>
          <p:nvPr>
            <p:ph type="pic" sz="quarter" idx="11"/>
          </p:nvPr>
        </p:nvSpPr>
        <p:spPr>
          <a:xfrm>
            <a:off x="4824330" y="1411165"/>
            <a:ext cx="3742079" cy="4479388"/>
          </a:xfrm>
          <a:prstGeom prst="rect">
            <a:avLst/>
          </a:prstGeom>
        </p:spPr>
        <p:txBody>
          <a:bodyPr vert="horz"/>
          <a:lstStyle/>
          <a:p>
            <a:endParaRPr lang="en-US"/>
          </a:p>
        </p:txBody>
      </p:sp>
    </p:spTree>
    <p:extLst>
      <p:ext uri="{BB962C8B-B14F-4D97-AF65-F5344CB8AC3E}">
        <p14:creationId xmlns:p14="http://schemas.microsoft.com/office/powerpoint/2010/main" val="18214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Two Photo Slide Header</a:t>
            </a:r>
          </a:p>
        </p:txBody>
      </p:sp>
      <p:sp>
        <p:nvSpPr>
          <p:cNvPr id="11" name="Text Placeholder 10"/>
          <p:cNvSpPr>
            <a:spLocks noGrp="1"/>
          </p:cNvSpPr>
          <p:nvPr>
            <p:ph type="body" sz="quarter" idx="10" hasCustomPrompt="1"/>
          </p:nvPr>
        </p:nvSpPr>
        <p:spPr>
          <a:xfrm>
            <a:off x="521377" y="5011738"/>
            <a:ext cx="3719512"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12" name="Text Placeholder 10"/>
          <p:cNvSpPr>
            <a:spLocks noGrp="1"/>
          </p:cNvSpPr>
          <p:nvPr>
            <p:ph type="body" sz="quarter" idx="11" hasCustomPrompt="1"/>
          </p:nvPr>
        </p:nvSpPr>
        <p:spPr>
          <a:xfrm>
            <a:off x="4733365" y="5039395"/>
            <a:ext cx="3719512"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9" name="Picture Placeholder 6"/>
          <p:cNvSpPr>
            <a:spLocks noGrp="1"/>
          </p:cNvSpPr>
          <p:nvPr>
            <p:ph type="pic" sz="quarter" idx="12"/>
          </p:nvPr>
        </p:nvSpPr>
        <p:spPr>
          <a:xfrm>
            <a:off x="4819344" y="1406188"/>
            <a:ext cx="3742079" cy="3606191"/>
          </a:xfrm>
          <a:prstGeom prst="rect">
            <a:avLst/>
          </a:prstGeom>
        </p:spPr>
        <p:txBody>
          <a:bodyPr vert="horz"/>
          <a:lstStyle/>
          <a:p>
            <a:endParaRPr lang="en-US"/>
          </a:p>
        </p:txBody>
      </p:sp>
      <p:sp>
        <p:nvSpPr>
          <p:cNvPr id="13" name="Picture Placeholder 6"/>
          <p:cNvSpPr>
            <a:spLocks noGrp="1"/>
          </p:cNvSpPr>
          <p:nvPr>
            <p:ph type="pic" sz="quarter" idx="13"/>
          </p:nvPr>
        </p:nvSpPr>
        <p:spPr>
          <a:xfrm>
            <a:off x="583305" y="1399825"/>
            <a:ext cx="3742079" cy="3606191"/>
          </a:xfrm>
          <a:prstGeom prst="rect">
            <a:avLst/>
          </a:prstGeom>
        </p:spPr>
        <p:txBody>
          <a:bodyPr vert="horz"/>
          <a:lstStyle/>
          <a:p>
            <a:endParaRPr lang="en-US"/>
          </a:p>
        </p:txBody>
      </p:sp>
    </p:spTree>
    <p:extLst>
      <p:ext uri="{BB962C8B-B14F-4D97-AF65-F5344CB8AC3E}">
        <p14:creationId xmlns:p14="http://schemas.microsoft.com/office/powerpoint/2010/main" val="629146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itle 1"/>
          <p:cNvSpPr>
            <a:spLocks noGrp="1"/>
          </p:cNvSpPr>
          <p:nvPr>
            <p:ph type="title" hasCustomPrompt="1"/>
          </p:nvPr>
        </p:nvSpPr>
        <p:spPr>
          <a:xfrm>
            <a:off x="472140" y="373275"/>
            <a:ext cx="8229600" cy="851469"/>
          </a:xfrm>
          <a:prstGeom prst="rect">
            <a:avLst/>
          </a:prstGeom>
        </p:spPr>
        <p:txBody>
          <a:bodyPr vert="horz"/>
          <a:lstStyle>
            <a:lvl1pPr algn="l">
              <a:defRPr>
                <a:solidFill>
                  <a:srgbClr val="182F58"/>
                </a:solidFill>
                <a:latin typeface="Times"/>
                <a:cs typeface="Times"/>
              </a:defRPr>
            </a:lvl1pPr>
          </a:lstStyle>
          <a:p>
            <a:r>
              <a:rPr lang="en-US" dirty="0"/>
              <a:t>Three Photo Slide Header</a:t>
            </a:r>
          </a:p>
        </p:txBody>
      </p:sp>
      <p:sp>
        <p:nvSpPr>
          <p:cNvPr id="13" name="Text Placeholder 10"/>
          <p:cNvSpPr>
            <a:spLocks noGrp="1"/>
          </p:cNvSpPr>
          <p:nvPr>
            <p:ph type="body" sz="quarter" idx="10" hasCustomPrompt="1"/>
          </p:nvPr>
        </p:nvSpPr>
        <p:spPr>
          <a:xfrm>
            <a:off x="510037" y="4648851"/>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4" name="Text Placeholder 10"/>
          <p:cNvSpPr>
            <a:spLocks noGrp="1"/>
          </p:cNvSpPr>
          <p:nvPr>
            <p:ph type="body" sz="quarter" idx="11" hasCustomPrompt="1"/>
          </p:nvPr>
        </p:nvSpPr>
        <p:spPr>
          <a:xfrm>
            <a:off x="3225192" y="4676508"/>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2" hasCustomPrompt="1"/>
          </p:nvPr>
        </p:nvSpPr>
        <p:spPr>
          <a:xfrm>
            <a:off x="5992067" y="4665168"/>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1" name="Picture Placeholder 6"/>
          <p:cNvSpPr>
            <a:spLocks noGrp="1"/>
          </p:cNvSpPr>
          <p:nvPr>
            <p:ph type="pic" sz="quarter" idx="13"/>
          </p:nvPr>
        </p:nvSpPr>
        <p:spPr>
          <a:xfrm>
            <a:off x="578321" y="1394849"/>
            <a:ext cx="2506057" cy="3254644"/>
          </a:xfrm>
          <a:prstGeom prst="rect">
            <a:avLst/>
          </a:prstGeom>
        </p:spPr>
        <p:txBody>
          <a:bodyPr vert="horz"/>
          <a:lstStyle/>
          <a:p>
            <a:endParaRPr lang="en-US"/>
          </a:p>
        </p:txBody>
      </p:sp>
      <p:sp>
        <p:nvSpPr>
          <p:cNvPr id="16" name="Picture Placeholder 6"/>
          <p:cNvSpPr>
            <a:spLocks noGrp="1"/>
          </p:cNvSpPr>
          <p:nvPr>
            <p:ph type="pic" sz="quarter" idx="14"/>
          </p:nvPr>
        </p:nvSpPr>
        <p:spPr>
          <a:xfrm>
            <a:off x="3304819" y="1399826"/>
            <a:ext cx="2506057" cy="3254644"/>
          </a:xfrm>
          <a:prstGeom prst="rect">
            <a:avLst/>
          </a:prstGeom>
        </p:spPr>
        <p:txBody>
          <a:bodyPr vert="horz"/>
          <a:lstStyle/>
          <a:p>
            <a:endParaRPr lang="en-US"/>
          </a:p>
        </p:txBody>
      </p:sp>
      <p:sp>
        <p:nvSpPr>
          <p:cNvPr id="17" name="Picture Placeholder 6"/>
          <p:cNvSpPr>
            <a:spLocks noGrp="1"/>
          </p:cNvSpPr>
          <p:nvPr>
            <p:ph type="pic" sz="quarter" idx="15"/>
          </p:nvPr>
        </p:nvSpPr>
        <p:spPr>
          <a:xfrm>
            <a:off x="6060350" y="1388486"/>
            <a:ext cx="2506057" cy="3254644"/>
          </a:xfrm>
          <a:prstGeom prst="rect">
            <a:avLst/>
          </a:prstGeom>
        </p:spPr>
        <p:txBody>
          <a:bodyPr vert="horz"/>
          <a:lstStyle/>
          <a:p>
            <a:endParaRPr lang="en-US"/>
          </a:p>
        </p:txBody>
      </p:sp>
    </p:spTree>
    <p:extLst>
      <p:ext uri="{BB962C8B-B14F-4D97-AF65-F5344CB8AC3E}">
        <p14:creationId xmlns:p14="http://schemas.microsoft.com/office/powerpoint/2010/main" val="59107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Picture Placeholder 6"/>
          <p:cNvSpPr>
            <a:spLocks noGrp="1"/>
          </p:cNvSpPr>
          <p:nvPr>
            <p:ph type="pic" sz="quarter" idx="18"/>
          </p:nvPr>
        </p:nvSpPr>
        <p:spPr>
          <a:xfrm>
            <a:off x="0" y="0"/>
            <a:ext cx="4569142" cy="6463927"/>
          </a:xfrm>
          <a:prstGeom prst="rect">
            <a:avLst/>
          </a:prstGeom>
        </p:spPr>
        <p:txBody>
          <a:bodyPr vert="horz"/>
          <a:lstStyle/>
          <a:p>
            <a:endParaRPr lang="en-US" dirty="0"/>
          </a:p>
        </p:txBody>
      </p:sp>
      <p:sp>
        <p:nvSpPr>
          <p:cNvPr id="8" name="Picture Placeholder 6"/>
          <p:cNvSpPr>
            <a:spLocks noGrp="1"/>
          </p:cNvSpPr>
          <p:nvPr>
            <p:ph type="pic" sz="quarter" idx="19"/>
          </p:nvPr>
        </p:nvSpPr>
        <p:spPr>
          <a:xfrm>
            <a:off x="4574858" y="0"/>
            <a:ext cx="4569142" cy="6463927"/>
          </a:xfrm>
          <a:prstGeom prst="rect">
            <a:avLst/>
          </a:prstGeom>
        </p:spPr>
        <p:txBody>
          <a:bodyPr vert="horz"/>
          <a:lstStyle/>
          <a:p>
            <a:endParaRPr lang="en-US" dirty="0"/>
          </a:p>
        </p:txBody>
      </p:sp>
    </p:spTree>
    <p:extLst>
      <p:ext uri="{BB962C8B-B14F-4D97-AF65-F5344CB8AC3E}">
        <p14:creationId xmlns:p14="http://schemas.microsoft.com/office/powerpoint/2010/main" val="243606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extBox 7"/>
          <p:cNvSpPr txBox="1"/>
          <p:nvPr userDrawn="1"/>
        </p:nvSpPr>
        <p:spPr>
          <a:xfrm>
            <a:off x="536995" y="384388"/>
            <a:ext cx="8156518" cy="1190853"/>
          </a:xfrm>
          <a:prstGeom prst="rect">
            <a:avLst/>
          </a:prstGeom>
          <a:noFill/>
          <a:effectLst>
            <a:outerShdw blurRad="50800" dist="38100" dir="2700000" algn="tl" rotWithShape="0">
              <a:prstClr val="black">
                <a:alpha val="40000"/>
              </a:prstClr>
            </a:outerShdw>
          </a:effectLst>
        </p:spPr>
        <p:txBody>
          <a:bodyPr wrap="square" lIns="82056" tIns="41028" rIns="82056" bIns="41028" rtlCol="0">
            <a:spAutoFit/>
          </a:bodyPr>
          <a:lstStyle/>
          <a:p>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p:txBody>
      </p:sp>
      <p:sp>
        <p:nvSpPr>
          <p:cNvPr id="9" name="Picture Placeholder 6"/>
          <p:cNvSpPr>
            <a:spLocks noGrp="1"/>
          </p:cNvSpPr>
          <p:nvPr>
            <p:ph type="pic" sz="quarter" idx="16"/>
          </p:nvPr>
        </p:nvSpPr>
        <p:spPr>
          <a:xfrm>
            <a:off x="4574858" y="3248283"/>
            <a:ext cx="4569142" cy="3226985"/>
          </a:xfrm>
          <a:prstGeom prst="rect">
            <a:avLst/>
          </a:prstGeom>
        </p:spPr>
        <p:txBody>
          <a:bodyPr vert="horz"/>
          <a:lstStyle/>
          <a:p>
            <a:endParaRPr lang="en-US" dirty="0"/>
          </a:p>
        </p:txBody>
      </p:sp>
      <p:sp>
        <p:nvSpPr>
          <p:cNvPr id="10" name="Picture Placeholder 6"/>
          <p:cNvSpPr>
            <a:spLocks noGrp="1"/>
          </p:cNvSpPr>
          <p:nvPr>
            <p:ph type="pic" sz="quarter" idx="17"/>
          </p:nvPr>
        </p:nvSpPr>
        <p:spPr>
          <a:xfrm>
            <a:off x="4574858" y="0"/>
            <a:ext cx="4569142" cy="3226985"/>
          </a:xfrm>
          <a:prstGeom prst="rect">
            <a:avLst/>
          </a:prstGeom>
        </p:spPr>
        <p:txBody>
          <a:bodyPr vert="horz"/>
          <a:lstStyle/>
          <a:p>
            <a:endParaRPr lang="en-US" dirty="0"/>
          </a:p>
        </p:txBody>
      </p:sp>
      <p:sp>
        <p:nvSpPr>
          <p:cNvPr id="11" name="Picture Placeholder 6"/>
          <p:cNvSpPr>
            <a:spLocks noGrp="1"/>
          </p:cNvSpPr>
          <p:nvPr>
            <p:ph type="pic" sz="quarter" idx="18"/>
          </p:nvPr>
        </p:nvSpPr>
        <p:spPr>
          <a:xfrm>
            <a:off x="0" y="0"/>
            <a:ext cx="4569142" cy="6463927"/>
          </a:xfrm>
          <a:prstGeom prst="rect">
            <a:avLst/>
          </a:prstGeom>
        </p:spPr>
        <p:txBody>
          <a:bodyPr vert="horz"/>
          <a:lstStyle/>
          <a:p>
            <a:endParaRPr lang="en-US" dirty="0"/>
          </a:p>
        </p:txBody>
      </p:sp>
    </p:spTree>
    <p:extLst>
      <p:ext uri="{BB962C8B-B14F-4D97-AF65-F5344CB8AC3E}">
        <p14:creationId xmlns:p14="http://schemas.microsoft.com/office/powerpoint/2010/main" val="136220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4" name="Title 1"/>
          <p:cNvSpPr>
            <a:spLocks noGrp="1"/>
          </p:cNvSpPr>
          <p:nvPr>
            <p:ph type="title" hasCustomPrompt="1"/>
          </p:nvPr>
        </p:nvSpPr>
        <p:spPr>
          <a:xfrm>
            <a:off x="472140" y="373275"/>
            <a:ext cx="8229600" cy="1143000"/>
          </a:xfrm>
          <a:prstGeom prst="rect">
            <a:avLst/>
          </a:prstGeom>
        </p:spPr>
        <p:txBody>
          <a:bodyPr vert="horz"/>
          <a:lstStyle>
            <a:lvl1pPr algn="l">
              <a:defRPr baseline="0">
                <a:solidFill>
                  <a:srgbClr val="182F58"/>
                </a:solidFill>
                <a:latin typeface="Times"/>
                <a:cs typeface="Times"/>
              </a:defRPr>
            </a:lvl1pPr>
          </a:lstStyle>
          <a:p>
            <a:r>
              <a:rPr lang="en-US" dirty="0"/>
              <a:t>Four Photo Collage Slide Header</a:t>
            </a:r>
          </a:p>
        </p:txBody>
      </p:sp>
      <p:sp>
        <p:nvSpPr>
          <p:cNvPr id="15" name="Text Placeholder 10"/>
          <p:cNvSpPr>
            <a:spLocks noGrp="1"/>
          </p:cNvSpPr>
          <p:nvPr>
            <p:ph type="body" sz="quarter" idx="11" hasCustomPrompt="1"/>
          </p:nvPr>
        </p:nvSpPr>
        <p:spPr>
          <a:xfrm>
            <a:off x="2011848" y="2460831"/>
            <a:ext cx="1106552" cy="601033"/>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consectetuer</a:t>
            </a:r>
            <a:r>
              <a:rPr lang="en-US" sz="1050" dirty="0">
                <a:solidFill>
                  <a:srgbClr val="000000"/>
                </a:solidFill>
                <a:latin typeface="Arial"/>
                <a:cs typeface="Arial"/>
              </a:rPr>
              <a:t/>
            </a:r>
            <a:br>
              <a:rPr lang="en-US" sz="1050" dirty="0">
                <a:solidFill>
                  <a:srgbClr val="000000"/>
                </a:solidFill>
                <a:latin typeface="Arial"/>
                <a:cs typeface="Arial"/>
              </a:rPr>
            </a:b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6" name="Text Placeholder 10"/>
          <p:cNvSpPr>
            <a:spLocks noGrp="1"/>
          </p:cNvSpPr>
          <p:nvPr>
            <p:ph type="body" sz="quarter" idx="12" hasCustomPrompt="1"/>
          </p:nvPr>
        </p:nvSpPr>
        <p:spPr>
          <a:xfrm>
            <a:off x="4500219" y="5380246"/>
            <a:ext cx="3249738" cy="437289"/>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7" name="Text Placeholder 10"/>
          <p:cNvSpPr>
            <a:spLocks noGrp="1"/>
          </p:cNvSpPr>
          <p:nvPr>
            <p:ph type="body" sz="quarter" idx="13" hasCustomPrompt="1"/>
          </p:nvPr>
        </p:nvSpPr>
        <p:spPr>
          <a:xfrm>
            <a:off x="2010484" y="5124398"/>
            <a:ext cx="2536711" cy="398291"/>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8" name="Text Placeholder 10"/>
          <p:cNvSpPr>
            <a:spLocks noGrp="1"/>
          </p:cNvSpPr>
          <p:nvPr>
            <p:ph type="body" sz="quarter" idx="14" hasCustomPrompt="1"/>
          </p:nvPr>
        </p:nvSpPr>
        <p:spPr>
          <a:xfrm>
            <a:off x="4653989" y="1360830"/>
            <a:ext cx="3249738" cy="38556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3" name="Picture Placeholder 6"/>
          <p:cNvSpPr>
            <a:spLocks noGrp="1"/>
          </p:cNvSpPr>
          <p:nvPr>
            <p:ph type="pic" sz="quarter" idx="15"/>
          </p:nvPr>
        </p:nvSpPr>
        <p:spPr>
          <a:xfrm>
            <a:off x="3152420" y="1338147"/>
            <a:ext cx="1428794" cy="2041239"/>
          </a:xfrm>
          <a:prstGeom prst="rect">
            <a:avLst/>
          </a:prstGeom>
        </p:spPr>
        <p:txBody>
          <a:bodyPr vert="horz"/>
          <a:lstStyle/>
          <a:p>
            <a:endParaRPr lang="en-US" dirty="0"/>
          </a:p>
        </p:txBody>
      </p:sp>
      <p:sp>
        <p:nvSpPr>
          <p:cNvPr id="19" name="Picture Placeholder 6"/>
          <p:cNvSpPr>
            <a:spLocks noGrp="1"/>
          </p:cNvSpPr>
          <p:nvPr>
            <p:ph type="pic" sz="quarter" idx="16"/>
          </p:nvPr>
        </p:nvSpPr>
        <p:spPr>
          <a:xfrm>
            <a:off x="4563518" y="3373025"/>
            <a:ext cx="1854715" cy="2041239"/>
          </a:xfrm>
          <a:prstGeom prst="rect">
            <a:avLst/>
          </a:prstGeom>
        </p:spPr>
        <p:txBody>
          <a:bodyPr vert="horz"/>
          <a:lstStyle/>
          <a:p>
            <a:endParaRPr lang="en-US" dirty="0"/>
          </a:p>
        </p:txBody>
      </p:sp>
      <p:sp>
        <p:nvSpPr>
          <p:cNvPr id="20" name="Picture Placeholder 6"/>
          <p:cNvSpPr>
            <a:spLocks noGrp="1"/>
          </p:cNvSpPr>
          <p:nvPr>
            <p:ph type="pic" sz="quarter" idx="17"/>
          </p:nvPr>
        </p:nvSpPr>
        <p:spPr>
          <a:xfrm>
            <a:off x="4591182" y="1746394"/>
            <a:ext cx="2155902" cy="1620266"/>
          </a:xfrm>
          <a:prstGeom prst="rect">
            <a:avLst/>
          </a:prstGeom>
        </p:spPr>
        <p:txBody>
          <a:bodyPr vert="horz"/>
          <a:lstStyle/>
          <a:p>
            <a:endParaRPr lang="en-US" dirty="0"/>
          </a:p>
        </p:txBody>
      </p:sp>
      <p:sp>
        <p:nvSpPr>
          <p:cNvPr id="21" name="Picture Placeholder 6"/>
          <p:cNvSpPr>
            <a:spLocks noGrp="1"/>
          </p:cNvSpPr>
          <p:nvPr>
            <p:ph type="pic" sz="quarter" idx="18"/>
          </p:nvPr>
        </p:nvSpPr>
        <p:spPr>
          <a:xfrm>
            <a:off x="2075154" y="3389342"/>
            <a:ext cx="2488363" cy="1759119"/>
          </a:xfrm>
          <a:prstGeom prst="rect">
            <a:avLst/>
          </a:prstGeom>
        </p:spPr>
        <p:txBody>
          <a:bodyPr vert="horz"/>
          <a:lstStyle/>
          <a:p>
            <a:endParaRPr lang="en-US" dirty="0"/>
          </a:p>
        </p:txBody>
      </p:sp>
    </p:spTree>
    <p:extLst>
      <p:ext uri="{BB962C8B-B14F-4D97-AF65-F5344CB8AC3E}">
        <p14:creationId xmlns:p14="http://schemas.microsoft.com/office/powerpoint/2010/main" val="1415530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History of the School</a:t>
            </a:r>
          </a:p>
        </p:txBody>
      </p:sp>
      <p:sp>
        <p:nvSpPr>
          <p:cNvPr id="14"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1" hasCustomPrompt="1"/>
          </p:nvPr>
        </p:nvSpPr>
        <p:spPr>
          <a:xfrm>
            <a:off x="4585951" y="1156704"/>
            <a:ext cx="3986816" cy="362250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r>
              <a:rPr lang="en-US" sz="1050" dirty="0" err="1">
                <a:solidFill>
                  <a:srgbClr val="000000"/>
                </a:solidFill>
                <a:latin typeface="Arial"/>
                <a:cs typeface="Arial"/>
              </a:rPr>
              <a:t>suscipit</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sz="1050" dirty="0">
              <a:solidFill>
                <a:srgbClr val="000000"/>
              </a:solidFill>
              <a:latin typeface="Arial"/>
              <a:cs typeface="Arial"/>
            </a:endParaRPr>
          </a:p>
          <a:p>
            <a:pPr>
              <a:lnSpc>
                <a:spcPct val="150000"/>
              </a:lnSpc>
              <a:defRPr/>
            </a:pPr>
            <a:endParaRPr lang="en-US" sz="1050" dirty="0">
              <a:solidFill>
                <a:srgbClr val="000000"/>
              </a:solidFill>
              <a:latin typeface="Arial"/>
              <a:cs typeface="Arial"/>
            </a:endParaRP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a:p>
        </p:txBody>
      </p:sp>
    </p:spTree>
    <p:extLst>
      <p:ext uri="{BB962C8B-B14F-4D97-AF65-F5344CB8AC3E}">
        <p14:creationId xmlns:p14="http://schemas.microsoft.com/office/powerpoint/2010/main" val="304502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cover1.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4395"/>
            <a:ext cx="9167187" cy="7083735"/>
          </a:xfrm>
          <a:prstGeom prst="rect">
            <a:avLst/>
          </a:prstGeom>
        </p:spPr>
      </p:pic>
      <p:sp>
        <p:nvSpPr>
          <p:cNvPr id="4" name="Rectangle 3"/>
          <p:cNvSpPr/>
          <p:nvPr userDrawn="1"/>
        </p:nvSpPr>
        <p:spPr>
          <a:xfrm>
            <a:off x="0" y="6449989"/>
            <a:ext cx="9144000" cy="408012"/>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p>
        </p:txBody>
      </p:sp>
      <p:sp>
        <p:nvSpPr>
          <p:cNvPr id="5" name="Rectangle 4"/>
          <p:cNvSpPr/>
          <p:nvPr userDrawn="1"/>
        </p:nvSpPr>
        <p:spPr>
          <a:xfrm>
            <a:off x="0" y="1"/>
            <a:ext cx="9144000" cy="188939"/>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p>
        </p:txBody>
      </p:sp>
      <p:sp>
        <p:nvSpPr>
          <p:cNvPr id="17" name="Text Placeholder 16"/>
          <p:cNvSpPr>
            <a:spLocks noGrp="1"/>
          </p:cNvSpPr>
          <p:nvPr>
            <p:ph type="body" sz="quarter" idx="10" hasCustomPrompt="1"/>
          </p:nvPr>
        </p:nvSpPr>
        <p:spPr>
          <a:xfrm>
            <a:off x="0" y="850517"/>
            <a:ext cx="9144000" cy="1168042"/>
          </a:xfrm>
          <a:prstGeom prst="rect">
            <a:avLst/>
          </a:prstGeom>
        </p:spPr>
        <p:txBody>
          <a:bodyPr vert="horz"/>
          <a:lstStyle>
            <a:lvl1pPr marL="0" indent="0" algn="ctr">
              <a:buNone/>
              <a:defRPr sz="5900" b="1" i="0" baseline="0">
                <a:solidFill>
                  <a:srgbClr val="182F58"/>
                </a:solidFill>
                <a:latin typeface="Times"/>
                <a:cs typeface="Times"/>
              </a:defRPr>
            </a:lvl1pPr>
          </a:lstStyle>
          <a:p>
            <a:pPr lvl="0"/>
            <a:r>
              <a:rPr lang="en-US" dirty="0"/>
              <a:t>Presentation Title</a:t>
            </a:r>
          </a:p>
        </p:txBody>
      </p:sp>
      <p:sp>
        <p:nvSpPr>
          <p:cNvPr id="19" name="Text Placeholder 18"/>
          <p:cNvSpPr>
            <a:spLocks noGrp="1"/>
          </p:cNvSpPr>
          <p:nvPr>
            <p:ph type="body" sz="quarter" idx="11" hasCustomPrompt="1"/>
          </p:nvPr>
        </p:nvSpPr>
        <p:spPr>
          <a:xfrm>
            <a:off x="0" y="2154647"/>
            <a:ext cx="9167813" cy="1973066"/>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270183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Our Mission</a:t>
            </a:r>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r>
              <a:rPr lang="en-US" sz="1050" dirty="0">
                <a:solidFill>
                  <a:srgbClr val="000000"/>
                </a:solidFill>
                <a:latin typeface="Arial"/>
                <a:cs typeface="Arial"/>
              </a:rPr>
              <a:t>The Johns Hopkins Bloomberg School of Public Health has a big mission: </a:t>
            </a:r>
            <a:r>
              <a:rPr lang="en-US" sz="1050" i="1" dirty="0">
                <a:solidFill>
                  <a:srgbClr val="000000"/>
                </a:solidFill>
                <a:latin typeface="Arial"/>
                <a:cs typeface="Arial"/>
              </a:rPr>
              <a:t>Protecting Health, Saving Lives – Millions at a Time</a:t>
            </a:r>
            <a:r>
              <a:rPr lang="en-US" sz="1050" dirty="0">
                <a:solidFill>
                  <a:srgbClr val="000000"/>
                </a:solidFill>
                <a:latin typeface="Arial"/>
                <a:cs typeface="Arial"/>
              </a:rPr>
              <a:t>.</a:t>
            </a:r>
          </a:p>
          <a:p>
            <a:endParaRPr lang="en-US" sz="1050" dirty="0">
              <a:solidFill>
                <a:srgbClr val="000000"/>
              </a:solidFill>
              <a:latin typeface="Arial"/>
              <a:cs typeface="Arial"/>
            </a:endParaRPr>
          </a:p>
          <a:p>
            <a:r>
              <a:rPr lang="en-US" sz="1050" dirty="0">
                <a:solidFill>
                  <a:srgbClr val="000000"/>
                </a:solidFill>
                <a:latin typeface="Arial"/>
                <a:cs typeface="Arial"/>
              </a:rPr>
              <a:t>Since its founding in 1916, the Bloomberg School has advanced research, education and practice to create solutions to public health problems around the world.</a:t>
            </a:r>
          </a:p>
          <a:p>
            <a:endParaRPr lang="en-US" sz="1050" dirty="0">
              <a:solidFill>
                <a:srgbClr val="000000"/>
              </a:solidFill>
              <a:latin typeface="Arial"/>
              <a:cs typeface="Arial"/>
            </a:endParaRPr>
          </a:p>
          <a:p>
            <a:r>
              <a:rPr lang="en-US" sz="1050" dirty="0">
                <a:solidFill>
                  <a:srgbClr val="000000"/>
                </a:solidFill>
                <a:latin typeface="Arial"/>
                <a:cs typeface="Arial"/>
              </a:rPr>
              <a:t>Faculty, staff and students have helped eradicate smallpox, made water safe to drink, improved child survival, reduced the spread of HIV and uncovered the dangers of tobacco smoke.</a:t>
            </a:r>
          </a:p>
          <a:p>
            <a:endParaRPr lang="en-US" sz="1050" dirty="0">
              <a:solidFill>
                <a:srgbClr val="000000"/>
              </a:solidFill>
              <a:latin typeface="Arial"/>
              <a:cs typeface="Arial"/>
            </a:endParaRPr>
          </a:p>
          <a:p>
            <a:r>
              <a:rPr lang="en-US" sz="1050" dirty="0">
                <a:solidFill>
                  <a:srgbClr val="000000"/>
                </a:solidFill>
                <a:latin typeface="Arial"/>
                <a:cs typeface="Arial"/>
              </a:rPr>
              <a:t>Researchers and scientists are now discovering ways to eliminate malaria, increase healthy behavior, reduce the toll of chronic disease, improve the health of mothers and infants, and change the biology of aging.</a:t>
            </a:r>
          </a:p>
          <a:p>
            <a:endParaRPr lang="en-US" sz="1050" dirty="0">
              <a:solidFill>
                <a:srgbClr val="000000"/>
              </a:solidFill>
              <a:latin typeface="Arial"/>
              <a:cs typeface="Arial"/>
            </a:endParaRPr>
          </a:p>
          <a:p>
            <a:r>
              <a:rPr lang="en-US" sz="1050" dirty="0">
                <a:solidFill>
                  <a:srgbClr val="000000"/>
                </a:solidFill>
                <a:latin typeface="Arial"/>
                <a:cs typeface="Arial"/>
              </a:rPr>
              <a:t>Every day, the Bloomberg School works to keep millions around the world safe from illness and injury by pioneering new research, deploying knowledge in the field and educating tomorrow’s public health leaders.</a:t>
            </a: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a:p>
        </p:txBody>
      </p:sp>
    </p:spTree>
    <p:extLst>
      <p:ext uri="{BB962C8B-B14F-4D97-AF65-F5344CB8AC3E}">
        <p14:creationId xmlns:p14="http://schemas.microsoft.com/office/powerpoint/2010/main" val="4076406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School Facts</a:t>
            </a:r>
            <a:br>
              <a:rPr lang="en-US" dirty="0"/>
            </a:br>
            <a:endParaRPr lang="en-US" dirty="0"/>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r>
              <a:rPr lang="en-US" sz="1300" dirty="0">
                <a:solidFill>
                  <a:srgbClr val="182F58"/>
                </a:solidFill>
              </a:rPr>
              <a:t>Founded</a:t>
            </a:r>
            <a:br>
              <a:rPr lang="en-US" sz="1300" dirty="0">
                <a:solidFill>
                  <a:srgbClr val="182F58"/>
                </a:solidFill>
              </a:rPr>
            </a:br>
            <a:r>
              <a:rPr lang="en-US" sz="2500" dirty="0">
                <a:solidFill>
                  <a:srgbClr val="000000"/>
                </a:solidFill>
              </a:rPr>
              <a:t>1916</a:t>
            </a:r>
          </a:p>
          <a:p>
            <a:endParaRPr lang="en-US" sz="1300" dirty="0">
              <a:solidFill>
                <a:srgbClr val="000000"/>
              </a:solidFill>
            </a:endParaRPr>
          </a:p>
          <a:p>
            <a:r>
              <a:rPr lang="en-US" sz="1300" dirty="0">
                <a:solidFill>
                  <a:srgbClr val="182F58"/>
                </a:solidFill>
              </a:rPr>
              <a:t>Students</a:t>
            </a:r>
            <a:br>
              <a:rPr lang="en-US" sz="1300" dirty="0">
                <a:solidFill>
                  <a:srgbClr val="182F58"/>
                </a:solidFill>
              </a:rPr>
            </a:br>
            <a:r>
              <a:rPr lang="en-US" sz="2500" dirty="0">
                <a:solidFill>
                  <a:srgbClr val="000000"/>
                </a:solidFill>
              </a:rPr>
              <a:t>2,287</a:t>
            </a:r>
          </a:p>
          <a:p>
            <a:endParaRPr lang="en-US" sz="1300" dirty="0">
              <a:solidFill>
                <a:srgbClr val="000000"/>
              </a:solidFill>
            </a:endParaRPr>
          </a:p>
          <a:p>
            <a:r>
              <a:rPr lang="en-US" sz="1300" dirty="0">
                <a:solidFill>
                  <a:srgbClr val="182F58"/>
                </a:solidFill>
              </a:rPr>
              <a:t>Alumni</a:t>
            </a:r>
            <a:br>
              <a:rPr lang="en-US" sz="1300" dirty="0">
                <a:solidFill>
                  <a:srgbClr val="182F58"/>
                </a:solidFill>
              </a:rPr>
            </a:br>
            <a:r>
              <a:rPr lang="en-US" sz="2500" dirty="0">
                <a:solidFill>
                  <a:srgbClr val="000000"/>
                </a:solidFill>
              </a:rPr>
              <a:t>20,490</a:t>
            </a:r>
          </a:p>
          <a:p>
            <a:endParaRPr lang="en-US" sz="1300" dirty="0">
              <a:solidFill>
                <a:srgbClr val="000000"/>
              </a:solidFill>
            </a:endParaRPr>
          </a:p>
          <a:p>
            <a:r>
              <a:rPr lang="en-US" sz="1300" dirty="0">
                <a:solidFill>
                  <a:srgbClr val="182F58"/>
                </a:solidFill>
              </a:rPr>
              <a:t>Departments</a:t>
            </a:r>
            <a:br>
              <a:rPr lang="en-US" sz="1300" dirty="0">
                <a:solidFill>
                  <a:srgbClr val="182F58"/>
                </a:solidFill>
              </a:rPr>
            </a:br>
            <a:r>
              <a:rPr lang="en-US" sz="2500" dirty="0">
                <a:solidFill>
                  <a:srgbClr val="000000"/>
                </a:solidFill>
              </a:rPr>
              <a:t>10</a:t>
            </a:r>
          </a:p>
          <a:p>
            <a:endParaRPr lang="en-US" sz="1300" dirty="0">
              <a:solidFill>
                <a:srgbClr val="000000"/>
              </a:solidFill>
            </a:endParaRPr>
          </a:p>
          <a:p>
            <a:r>
              <a:rPr lang="en-US" sz="1300" dirty="0">
                <a:solidFill>
                  <a:srgbClr val="182F58"/>
                </a:solidFill>
              </a:rPr>
              <a:t>Centers &amp; Institutes</a:t>
            </a:r>
            <a:br>
              <a:rPr lang="en-US" sz="1300" dirty="0">
                <a:solidFill>
                  <a:srgbClr val="182F58"/>
                </a:solidFill>
              </a:rPr>
            </a:br>
            <a:r>
              <a:rPr lang="en-US" sz="2500" dirty="0">
                <a:solidFill>
                  <a:srgbClr val="000000"/>
                </a:solidFill>
              </a:rPr>
              <a:t>60+</a:t>
            </a:r>
            <a:endParaRPr lang="en-US" sz="2500" baseline="30000" dirty="0">
              <a:solidFill>
                <a:srgbClr val="000000"/>
              </a:solidFill>
              <a:latin typeface="Arial"/>
              <a:cs typeface="Arial"/>
            </a:endParaRPr>
          </a:p>
          <a:p>
            <a:pPr>
              <a:lnSpc>
                <a:spcPct val="150000"/>
              </a:lnSpc>
              <a:defRPr/>
            </a:pPr>
            <a:endParaRPr lang="en-US" sz="1300" baseline="30000" dirty="0">
              <a:solidFill>
                <a:srgbClr val="000000"/>
              </a:solidFill>
              <a:latin typeface="Arial"/>
              <a:cs typeface="Arial"/>
            </a:endParaRP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a:p>
        </p:txBody>
      </p:sp>
    </p:spTree>
    <p:extLst>
      <p:ext uri="{BB962C8B-B14F-4D97-AF65-F5344CB8AC3E}">
        <p14:creationId xmlns:p14="http://schemas.microsoft.com/office/powerpoint/2010/main" val="2580564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Two Photo Slide Header</a:t>
            </a:r>
          </a:p>
        </p:txBody>
      </p:sp>
      <p:sp>
        <p:nvSpPr>
          <p:cNvPr id="11" name="Text Placeholder 10"/>
          <p:cNvSpPr>
            <a:spLocks noGrp="1"/>
          </p:cNvSpPr>
          <p:nvPr>
            <p:ph type="body" sz="quarter" idx="11" hasCustomPrompt="1"/>
          </p:nvPr>
        </p:nvSpPr>
        <p:spPr>
          <a:xfrm>
            <a:off x="4585951" y="1156705"/>
            <a:ext cx="3986816"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3" name="Text Placeholder 10"/>
          <p:cNvSpPr>
            <a:spLocks noGrp="1"/>
          </p:cNvSpPr>
          <p:nvPr>
            <p:ph type="body" sz="quarter" idx="12" hasCustomPrompt="1"/>
          </p:nvPr>
        </p:nvSpPr>
        <p:spPr>
          <a:xfrm>
            <a:off x="4579596" y="3611173"/>
            <a:ext cx="3986816"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9" name="Picture Placeholder 6"/>
          <p:cNvSpPr>
            <a:spLocks noGrp="1"/>
          </p:cNvSpPr>
          <p:nvPr>
            <p:ph type="pic" sz="quarter" idx="15"/>
          </p:nvPr>
        </p:nvSpPr>
        <p:spPr>
          <a:xfrm>
            <a:off x="589662" y="3764957"/>
            <a:ext cx="3708061" cy="1916496"/>
          </a:xfrm>
          <a:prstGeom prst="rect">
            <a:avLst/>
          </a:prstGeom>
        </p:spPr>
        <p:txBody>
          <a:bodyPr vert="horz"/>
          <a:lstStyle/>
          <a:p>
            <a:endParaRPr lang="en-US"/>
          </a:p>
        </p:txBody>
      </p:sp>
      <p:sp>
        <p:nvSpPr>
          <p:cNvPr id="14" name="Picture Placeholder 6"/>
          <p:cNvSpPr>
            <a:spLocks noGrp="1"/>
          </p:cNvSpPr>
          <p:nvPr>
            <p:ph type="pic" sz="quarter" idx="16"/>
          </p:nvPr>
        </p:nvSpPr>
        <p:spPr>
          <a:xfrm>
            <a:off x="583308" y="1320446"/>
            <a:ext cx="3708061" cy="1916496"/>
          </a:xfrm>
          <a:prstGeom prst="rect">
            <a:avLst/>
          </a:prstGeom>
        </p:spPr>
        <p:txBody>
          <a:bodyPr vert="horz"/>
          <a:lstStyle/>
          <a:p>
            <a:endParaRPr lang="en-US"/>
          </a:p>
        </p:txBody>
      </p:sp>
    </p:spTree>
    <p:extLst>
      <p:ext uri="{BB962C8B-B14F-4D97-AF65-F5344CB8AC3E}">
        <p14:creationId xmlns:p14="http://schemas.microsoft.com/office/powerpoint/2010/main" val="445678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4"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Four Photo Slide Header</a:t>
            </a:r>
          </a:p>
        </p:txBody>
      </p:sp>
      <p:sp>
        <p:nvSpPr>
          <p:cNvPr id="15" name="Text Placeholder 10"/>
          <p:cNvSpPr>
            <a:spLocks noGrp="1"/>
          </p:cNvSpPr>
          <p:nvPr>
            <p:ph type="body" sz="quarter" idx="11" hasCustomPrompt="1"/>
          </p:nvPr>
        </p:nvSpPr>
        <p:spPr>
          <a:xfrm>
            <a:off x="503682" y="3061863"/>
            <a:ext cx="3249738" cy="657730"/>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6" name="Text Placeholder 10"/>
          <p:cNvSpPr>
            <a:spLocks noGrp="1"/>
          </p:cNvSpPr>
          <p:nvPr>
            <p:ph type="body" sz="quarter" idx="12" hasCustomPrompt="1"/>
          </p:nvPr>
        </p:nvSpPr>
        <p:spPr>
          <a:xfrm>
            <a:off x="4692993" y="3044160"/>
            <a:ext cx="3249738" cy="69811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7" name="Text Placeholder 10"/>
          <p:cNvSpPr>
            <a:spLocks noGrp="1"/>
          </p:cNvSpPr>
          <p:nvPr>
            <p:ph type="body" sz="quarter" idx="13" hasCustomPrompt="1"/>
          </p:nvPr>
        </p:nvSpPr>
        <p:spPr>
          <a:xfrm>
            <a:off x="520007" y="5587898"/>
            <a:ext cx="3249738" cy="80798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8" name="Text Placeholder 10"/>
          <p:cNvSpPr>
            <a:spLocks noGrp="1"/>
          </p:cNvSpPr>
          <p:nvPr>
            <p:ph type="body" sz="quarter" idx="14" hasCustomPrompt="1"/>
          </p:nvPr>
        </p:nvSpPr>
        <p:spPr>
          <a:xfrm>
            <a:off x="4692993" y="5610578"/>
            <a:ext cx="3249738" cy="79664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3" name="Picture Placeholder 6"/>
          <p:cNvSpPr>
            <a:spLocks noGrp="1"/>
          </p:cNvSpPr>
          <p:nvPr>
            <p:ph type="pic" sz="quarter" idx="15"/>
          </p:nvPr>
        </p:nvSpPr>
        <p:spPr>
          <a:xfrm>
            <a:off x="4785327" y="1360829"/>
            <a:ext cx="3220455" cy="1655671"/>
          </a:xfrm>
          <a:prstGeom prst="rect">
            <a:avLst/>
          </a:prstGeom>
        </p:spPr>
        <p:txBody>
          <a:bodyPr vert="horz"/>
          <a:lstStyle/>
          <a:p>
            <a:endParaRPr lang="en-US"/>
          </a:p>
        </p:txBody>
      </p:sp>
      <p:sp>
        <p:nvSpPr>
          <p:cNvPr id="19" name="Picture Placeholder 6"/>
          <p:cNvSpPr>
            <a:spLocks noGrp="1"/>
          </p:cNvSpPr>
          <p:nvPr>
            <p:ph type="pic" sz="quarter" idx="16"/>
          </p:nvPr>
        </p:nvSpPr>
        <p:spPr>
          <a:xfrm>
            <a:off x="4767633" y="3917356"/>
            <a:ext cx="3220455" cy="1655671"/>
          </a:xfrm>
          <a:prstGeom prst="rect">
            <a:avLst/>
          </a:prstGeom>
        </p:spPr>
        <p:txBody>
          <a:bodyPr vert="horz"/>
          <a:lstStyle/>
          <a:p>
            <a:endParaRPr lang="en-US" dirty="0"/>
          </a:p>
        </p:txBody>
      </p:sp>
      <p:sp>
        <p:nvSpPr>
          <p:cNvPr id="20" name="Picture Placeholder 6"/>
          <p:cNvSpPr>
            <a:spLocks noGrp="1"/>
          </p:cNvSpPr>
          <p:nvPr>
            <p:ph type="pic" sz="quarter" idx="17"/>
          </p:nvPr>
        </p:nvSpPr>
        <p:spPr>
          <a:xfrm>
            <a:off x="583307" y="1365806"/>
            <a:ext cx="3220455" cy="1655671"/>
          </a:xfrm>
          <a:prstGeom prst="rect">
            <a:avLst/>
          </a:prstGeom>
        </p:spPr>
        <p:txBody>
          <a:bodyPr vert="horz"/>
          <a:lstStyle/>
          <a:p>
            <a:endParaRPr lang="en-US"/>
          </a:p>
        </p:txBody>
      </p:sp>
      <p:sp>
        <p:nvSpPr>
          <p:cNvPr id="21" name="Picture Placeholder 6"/>
          <p:cNvSpPr>
            <a:spLocks noGrp="1"/>
          </p:cNvSpPr>
          <p:nvPr>
            <p:ph type="pic" sz="quarter" idx="18"/>
          </p:nvPr>
        </p:nvSpPr>
        <p:spPr>
          <a:xfrm>
            <a:off x="594646" y="3906016"/>
            <a:ext cx="3220455" cy="1655671"/>
          </a:xfrm>
          <a:prstGeom prst="rect">
            <a:avLst/>
          </a:prstGeom>
        </p:spPr>
        <p:txBody>
          <a:bodyPr vert="horz"/>
          <a:lstStyle/>
          <a:p>
            <a:endParaRPr lang="en-US"/>
          </a:p>
        </p:txBody>
      </p:sp>
    </p:spTree>
    <p:extLst>
      <p:ext uri="{BB962C8B-B14F-4D97-AF65-F5344CB8AC3E}">
        <p14:creationId xmlns:p14="http://schemas.microsoft.com/office/powerpoint/2010/main" val="182158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extBox 11"/>
          <p:cNvSpPr txBox="1"/>
          <p:nvPr userDrawn="1"/>
        </p:nvSpPr>
        <p:spPr>
          <a:xfrm>
            <a:off x="504035" y="3059252"/>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3" name="TextBox 12"/>
          <p:cNvSpPr txBox="1"/>
          <p:nvPr userDrawn="1"/>
        </p:nvSpPr>
        <p:spPr>
          <a:xfrm>
            <a:off x="3243484" y="3095223"/>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4" name="TextBox 13"/>
          <p:cNvSpPr txBox="1"/>
          <p:nvPr userDrawn="1"/>
        </p:nvSpPr>
        <p:spPr>
          <a:xfrm>
            <a:off x="5924169" y="3112262"/>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5" name="TextBox 14"/>
          <p:cNvSpPr txBox="1"/>
          <p:nvPr userDrawn="1"/>
        </p:nvSpPr>
        <p:spPr>
          <a:xfrm>
            <a:off x="494971" y="544020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6" name="TextBox 15"/>
          <p:cNvSpPr txBox="1"/>
          <p:nvPr userDrawn="1"/>
        </p:nvSpPr>
        <p:spPr>
          <a:xfrm>
            <a:off x="3247252" y="546394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7" name="TextBox 16"/>
          <p:cNvSpPr txBox="1"/>
          <p:nvPr userDrawn="1"/>
        </p:nvSpPr>
        <p:spPr>
          <a:xfrm>
            <a:off x="5964849" y="545414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Six Photo Slide Header</a:t>
            </a:r>
          </a:p>
        </p:txBody>
      </p:sp>
      <p:sp>
        <p:nvSpPr>
          <p:cNvPr id="19" name="Picture Placeholder 6"/>
          <p:cNvSpPr>
            <a:spLocks noGrp="1"/>
          </p:cNvSpPr>
          <p:nvPr>
            <p:ph type="pic" sz="quarter" idx="13"/>
          </p:nvPr>
        </p:nvSpPr>
        <p:spPr>
          <a:xfrm>
            <a:off x="6010009" y="1451550"/>
            <a:ext cx="2007116" cy="1655671"/>
          </a:xfrm>
          <a:prstGeom prst="rect">
            <a:avLst/>
          </a:prstGeom>
        </p:spPr>
        <p:txBody>
          <a:bodyPr vert="horz"/>
          <a:lstStyle/>
          <a:p>
            <a:endParaRPr lang="en-US"/>
          </a:p>
        </p:txBody>
      </p:sp>
      <p:sp>
        <p:nvSpPr>
          <p:cNvPr id="20" name="Picture Placeholder 6"/>
          <p:cNvSpPr>
            <a:spLocks noGrp="1"/>
          </p:cNvSpPr>
          <p:nvPr>
            <p:ph type="pic" sz="quarter" idx="14"/>
          </p:nvPr>
        </p:nvSpPr>
        <p:spPr>
          <a:xfrm>
            <a:off x="6071692" y="3792613"/>
            <a:ext cx="2007116" cy="1655671"/>
          </a:xfrm>
          <a:prstGeom prst="rect">
            <a:avLst/>
          </a:prstGeom>
        </p:spPr>
        <p:txBody>
          <a:bodyPr vert="horz"/>
          <a:lstStyle/>
          <a:p>
            <a:endParaRPr lang="en-US" dirty="0"/>
          </a:p>
        </p:txBody>
      </p:sp>
      <p:sp>
        <p:nvSpPr>
          <p:cNvPr id="21" name="Picture Placeholder 6"/>
          <p:cNvSpPr>
            <a:spLocks noGrp="1"/>
          </p:cNvSpPr>
          <p:nvPr>
            <p:ph type="pic" sz="quarter" idx="15"/>
          </p:nvPr>
        </p:nvSpPr>
        <p:spPr>
          <a:xfrm>
            <a:off x="3327500" y="1433846"/>
            <a:ext cx="2007116" cy="1655671"/>
          </a:xfrm>
          <a:prstGeom prst="rect">
            <a:avLst/>
          </a:prstGeom>
        </p:spPr>
        <p:txBody>
          <a:bodyPr vert="horz"/>
          <a:lstStyle/>
          <a:p>
            <a:endParaRPr lang="en-US" dirty="0"/>
          </a:p>
        </p:txBody>
      </p:sp>
      <p:sp>
        <p:nvSpPr>
          <p:cNvPr id="22" name="Picture Placeholder 6"/>
          <p:cNvSpPr>
            <a:spLocks noGrp="1"/>
          </p:cNvSpPr>
          <p:nvPr>
            <p:ph type="pic" sz="quarter" idx="16"/>
          </p:nvPr>
        </p:nvSpPr>
        <p:spPr>
          <a:xfrm>
            <a:off x="3316160" y="3803953"/>
            <a:ext cx="2007116" cy="1655671"/>
          </a:xfrm>
          <a:prstGeom prst="rect">
            <a:avLst/>
          </a:prstGeom>
        </p:spPr>
        <p:txBody>
          <a:bodyPr vert="horz"/>
          <a:lstStyle/>
          <a:p>
            <a:endParaRPr lang="en-US"/>
          </a:p>
        </p:txBody>
      </p:sp>
      <p:sp>
        <p:nvSpPr>
          <p:cNvPr id="23" name="Picture Placeholder 6"/>
          <p:cNvSpPr>
            <a:spLocks noGrp="1"/>
          </p:cNvSpPr>
          <p:nvPr>
            <p:ph type="pic" sz="quarter" idx="17"/>
          </p:nvPr>
        </p:nvSpPr>
        <p:spPr>
          <a:xfrm>
            <a:off x="560628" y="1377146"/>
            <a:ext cx="2007116" cy="1655671"/>
          </a:xfrm>
          <a:prstGeom prst="rect">
            <a:avLst/>
          </a:prstGeom>
        </p:spPr>
        <p:txBody>
          <a:bodyPr vert="horz"/>
          <a:lstStyle/>
          <a:p>
            <a:endParaRPr lang="en-US"/>
          </a:p>
        </p:txBody>
      </p:sp>
      <p:sp>
        <p:nvSpPr>
          <p:cNvPr id="24" name="Picture Placeholder 6"/>
          <p:cNvSpPr>
            <a:spLocks noGrp="1"/>
          </p:cNvSpPr>
          <p:nvPr>
            <p:ph type="pic" sz="quarter" idx="18"/>
          </p:nvPr>
        </p:nvSpPr>
        <p:spPr>
          <a:xfrm>
            <a:off x="560629" y="3781273"/>
            <a:ext cx="2007116" cy="1655671"/>
          </a:xfrm>
          <a:prstGeom prst="rect">
            <a:avLst/>
          </a:prstGeom>
        </p:spPr>
        <p:txBody>
          <a:bodyPr vert="horz"/>
          <a:lstStyle/>
          <a:p>
            <a:endParaRPr lang="en-US"/>
          </a:p>
        </p:txBody>
      </p:sp>
    </p:spTree>
    <p:extLst>
      <p:ext uri="{BB962C8B-B14F-4D97-AF65-F5344CB8AC3E}">
        <p14:creationId xmlns:p14="http://schemas.microsoft.com/office/powerpoint/2010/main" val="971019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6" name="TextBox 5"/>
          <p:cNvSpPr txBox="1"/>
          <p:nvPr userDrawn="1"/>
        </p:nvSpPr>
        <p:spPr>
          <a:xfrm>
            <a:off x="536995" y="384389"/>
            <a:ext cx="8156518" cy="2298849"/>
          </a:xfrm>
          <a:prstGeom prst="rect">
            <a:avLst/>
          </a:prstGeom>
          <a:noFill/>
        </p:spPr>
        <p:txBody>
          <a:bodyPr wrap="square" lIns="82056" tIns="41028" rIns="82056" bIns="41028" rtlCol="0">
            <a:spAutoFit/>
          </a:bodyPr>
          <a:lstStyle/>
          <a:p>
            <a:r>
              <a:rPr lang="en-US" sz="4300" dirty="0">
                <a:solidFill>
                  <a:srgbClr val="182F58"/>
                </a:solidFill>
                <a:latin typeface="Times"/>
                <a:cs typeface="Times"/>
              </a:rPr>
              <a:t>Header/Full Bleed Image</a:t>
            </a:r>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a:p>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p:txBody>
      </p:sp>
      <p:sp>
        <p:nvSpPr>
          <p:cNvPr id="7" name="Picture Placeholder 6"/>
          <p:cNvSpPr>
            <a:spLocks noGrp="1"/>
          </p:cNvSpPr>
          <p:nvPr>
            <p:ph type="pic" sz="quarter" idx="13"/>
          </p:nvPr>
        </p:nvSpPr>
        <p:spPr>
          <a:xfrm>
            <a:off x="0" y="-1"/>
            <a:ext cx="9144000" cy="6463927"/>
          </a:xfrm>
          <a:prstGeom prst="rect">
            <a:avLst/>
          </a:prstGeom>
        </p:spPr>
        <p:txBody>
          <a:bodyPr vert="horz"/>
          <a:lstStyle/>
          <a:p>
            <a:endParaRPr lang="en-US"/>
          </a:p>
        </p:txBody>
      </p:sp>
    </p:spTree>
    <p:extLst>
      <p:ext uri="{BB962C8B-B14F-4D97-AF65-F5344CB8AC3E}">
        <p14:creationId xmlns:p14="http://schemas.microsoft.com/office/powerpoint/2010/main" val="22214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6" name="TextBox 5"/>
          <p:cNvSpPr txBox="1"/>
          <p:nvPr userDrawn="1"/>
        </p:nvSpPr>
        <p:spPr>
          <a:xfrm>
            <a:off x="536995" y="5490982"/>
            <a:ext cx="8156518" cy="744577"/>
          </a:xfrm>
          <a:prstGeom prst="rect">
            <a:avLst/>
          </a:prstGeom>
          <a:noFill/>
        </p:spPr>
        <p:txBody>
          <a:bodyPr wrap="square" lIns="82056" tIns="41028" rIns="82056" bIns="41028" rtlCol="0">
            <a:spAutoFit/>
          </a:bodyPr>
          <a:lstStyle/>
          <a:p>
            <a:r>
              <a:rPr lang="en-US" sz="4300" dirty="0">
                <a:solidFill>
                  <a:schemeClr val="bg1"/>
                </a:solidFill>
                <a:latin typeface="Times"/>
                <a:cs typeface="Times"/>
              </a:rPr>
              <a:t>Header/Full Bleed Image</a:t>
            </a:r>
            <a:endParaRPr lang="en-US" sz="2900" b="1" dirty="0">
              <a:solidFill>
                <a:schemeClr val="bg1"/>
              </a:solidFill>
              <a:latin typeface="Arial"/>
              <a:cs typeface="Arial"/>
            </a:endParaRPr>
          </a:p>
        </p:txBody>
      </p:sp>
      <p:sp>
        <p:nvSpPr>
          <p:cNvPr id="7" name="Rectangle 6"/>
          <p:cNvSpPr/>
          <p:nvPr userDrawn="1"/>
        </p:nvSpPr>
        <p:spPr>
          <a:xfrm>
            <a:off x="649871" y="4653355"/>
            <a:ext cx="2080971" cy="683022"/>
          </a:xfrm>
          <a:prstGeom prst="rect">
            <a:avLst/>
          </a:prstGeom>
        </p:spPr>
        <p:txBody>
          <a:bodyPr wrap="square" lIns="82056" tIns="41028" rIns="82056" bIns="41028">
            <a:spAutoFit/>
          </a:bodyPr>
          <a:lstStyle/>
          <a:p>
            <a:r>
              <a:rPr lang="en-US" sz="1300" b="1" dirty="0">
                <a:solidFill>
                  <a:srgbClr val="FFFFFF"/>
                </a:solidFill>
                <a:latin typeface="Arial"/>
                <a:cs typeface="Arial"/>
              </a:rPr>
              <a:t>Name/Subject Subhead </a:t>
            </a:r>
            <a:br>
              <a:rPr lang="en-US" sz="1300" b="1" dirty="0">
                <a:solidFill>
                  <a:srgbClr val="FFFFFF"/>
                </a:solidFill>
                <a:latin typeface="Arial"/>
                <a:cs typeface="Arial"/>
              </a:rPr>
            </a:br>
            <a:r>
              <a:rPr lang="en-US" sz="1300" dirty="0">
                <a:solidFill>
                  <a:srgbClr val="FFFFFF"/>
                </a:solidFill>
                <a:latin typeface="Arial"/>
                <a:cs typeface="Arial"/>
              </a:rPr>
              <a:t>Title/caption</a:t>
            </a:r>
            <a:br>
              <a:rPr lang="en-US" sz="1300" dirty="0">
                <a:solidFill>
                  <a:srgbClr val="FFFFFF"/>
                </a:solidFill>
                <a:latin typeface="Arial"/>
                <a:cs typeface="Arial"/>
              </a:rPr>
            </a:br>
            <a:r>
              <a:rPr lang="en-US" sz="1300" dirty="0">
                <a:solidFill>
                  <a:srgbClr val="FFFFFF"/>
                </a:solidFill>
                <a:latin typeface="Arial"/>
                <a:cs typeface="Arial"/>
              </a:rPr>
              <a:t>Title/caption</a:t>
            </a:r>
          </a:p>
        </p:txBody>
      </p:sp>
      <p:sp>
        <p:nvSpPr>
          <p:cNvPr id="9" name="Picture Placeholder 6"/>
          <p:cNvSpPr>
            <a:spLocks noGrp="1"/>
          </p:cNvSpPr>
          <p:nvPr>
            <p:ph type="pic" sz="quarter" idx="13"/>
          </p:nvPr>
        </p:nvSpPr>
        <p:spPr>
          <a:xfrm>
            <a:off x="0" y="-1"/>
            <a:ext cx="9142413" cy="6463927"/>
          </a:xfrm>
          <a:prstGeom prst="rect">
            <a:avLst/>
          </a:prstGeom>
        </p:spPr>
        <p:txBody>
          <a:bodyPr vert="horz"/>
          <a:lstStyle/>
          <a:p>
            <a:endParaRPr lang="en-US"/>
          </a:p>
        </p:txBody>
      </p:sp>
    </p:spTree>
    <p:extLst>
      <p:ext uri="{BB962C8B-B14F-4D97-AF65-F5344CB8AC3E}">
        <p14:creationId xmlns:p14="http://schemas.microsoft.com/office/powerpoint/2010/main" val="1781748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5" name="TextBox 4"/>
          <p:cNvSpPr txBox="1"/>
          <p:nvPr userDrawn="1"/>
        </p:nvSpPr>
        <p:spPr>
          <a:xfrm>
            <a:off x="0" y="2198235"/>
            <a:ext cx="9144000" cy="2514292"/>
          </a:xfrm>
          <a:prstGeom prst="rect">
            <a:avLst/>
          </a:prstGeom>
          <a:noFill/>
        </p:spPr>
        <p:txBody>
          <a:bodyPr wrap="square" lIns="82056" tIns="41028" rIns="82056" bIns="41028" rtlCol="0">
            <a:spAutoFit/>
          </a:bodyPr>
          <a:lstStyle/>
          <a:p>
            <a:pPr algn="ctr"/>
            <a:r>
              <a:rPr lang="en-US" sz="4300" dirty="0">
                <a:solidFill>
                  <a:srgbClr val="182F58"/>
                </a:solidFill>
                <a:latin typeface="Times"/>
                <a:cs typeface="Times"/>
              </a:rPr>
              <a:t>Questions and Answers</a:t>
            </a:r>
          </a:p>
          <a:p>
            <a:pPr algn="ctr"/>
            <a:endParaRPr lang="en-US" sz="4300" b="1" dirty="0">
              <a:solidFill>
                <a:srgbClr val="182F58"/>
              </a:solidFill>
              <a:latin typeface="Times"/>
              <a:cs typeface="Times"/>
            </a:endParaRPr>
          </a:p>
          <a:p>
            <a:pPr algn="ctr"/>
            <a:r>
              <a:rPr lang="en-US" sz="4300" dirty="0">
                <a:solidFill>
                  <a:srgbClr val="182F58"/>
                </a:solidFill>
                <a:latin typeface="Times"/>
                <a:cs typeface="Times"/>
              </a:rPr>
              <a:t>Thank You!</a:t>
            </a:r>
            <a:endParaRPr lang="en-US" sz="4300" b="1" dirty="0">
              <a:solidFill>
                <a:srgbClr val="182F58"/>
              </a:solidFill>
              <a:latin typeface="Times"/>
              <a:cs typeface="Times"/>
            </a:endParaRPr>
          </a:p>
          <a:p>
            <a:pPr algn="ctr"/>
            <a:endParaRPr lang="en-US" sz="2900" b="1" dirty="0">
              <a:solidFill>
                <a:srgbClr val="000000"/>
              </a:solidFill>
              <a:latin typeface="Arial"/>
              <a:cs typeface="Arial"/>
            </a:endParaRPr>
          </a:p>
        </p:txBody>
      </p:sp>
    </p:spTree>
    <p:extLst>
      <p:ext uri="{BB962C8B-B14F-4D97-AF65-F5344CB8AC3E}">
        <p14:creationId xmlns:p14="http://schemas.microsoft.com/office/powerpoint/2010/main" val="3879039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Contact</a:t>
            </a:r>
          </a:p>
        </p:txBody>
      </p:sp>
      <p:sp>
        <p:nvSpPr>
          <p:cNvPr id="8" name="Text Placeholder 7"/>
          <p:cNvSpPr>
            <a:spLocks noGrp="1"/>
          </p:cNvSpPr>
          <p:nvPr>
            <p:ph type="body" sz="quarter" idx="10" hasCustomPrompt="1"/>
          </p:nvPr>
        </p:nvSpPr>
        <p:spPr>
          <a:xfrm>
            <a:off x="476542" y="1226130"/>
            <a:ext cx="5589668" cy="4096328"/>
          </a:xfrm>
          <a:prstGeom prst="rect">
            <a:avLst/>
          </a:prstGeom>
        </p:spPr>
        <p:txBody>
          <a:bodyPr vert="horz"/>
          <a:lstStyle>
            <a:lvl1pPr marL="0" indent="0">
              <a:lnSpc>
                <a:spcPct val="80000"/>
              </a:lnSpc>
              <a:buNone/>
              <a:defRPr baseline="0"/>
            </a:lvl1pPr>
          </a:lstStyle>
          <a:p>
            <a:pPr lvl="0"/>
            <a:r>
              <a:rPr lang="en-US" dirty="0"/>
              <a:t>Name</a:t>
            </a:r>
            <a:br>
              <a:rPr lang="en-US" dirty="0"/>
            </a:br>
            <a:r>
              <a:rPr lang="en-US" dirty="0"/>
              <a:t>Title/Position</a:t>
            </a:r>
            <a:br>
              <a:rPr lang="en-US" dirty="0"/>
            </a:br>
            <a:r>
              <a:rPr lang="en-US" dirty="0"/>
              <a:t>Name of Institution</a:t>
            </a:r>
            <a:br>
              <a:rPr lang="en-US" dirty="0"/>
            </a:br>
            <a:r>
              <a:rPr lang="en-US" dirty="0"/>
              <a:t>Address</a:t>
            </a:r>
            <a:br>
              <a:rPr lang="en-US" dirty="0"/>
            </a:br>
            <a:r>
              <a:rPr lang="en-US" dirty="0"/>
              <a:t>City, State 00000</a:t>
            </a:r>
          </a:p>
          <a:p>
            <a:pPr lvl="0"/>
            <a:r>
              <a:rPr lang="en-US" dirty="0"/>
              <a:t>000-000-0000</a:t>
            </a:r>
            <a:br>
              <a:rPr lang="en-US" dirty="0"/>
            </a:br>
            <a:r>
              <a:rPr lang="en-US" dirty="0" err="1"/>
              <a:t>www.jhsph.edu</a:t>
            </a:r>
            <a:endParaRPr lang="en-US" dirty="0"/>
          </a:p>
        </p:txBody>
      </p:sp>
    </p:spTree>
    <p:extLst>
      <p:ext uri="{BB962C8B-B14F-4D97-AF65-F5344CB8AC3E}">
        <p14:creationId xmlns:p14="http://schemas.microsoft.com/office/powerpoint/2010/main" val="2868937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descr="end.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05955"/>
            <a:ext cx="9141589" cy="7063955"/>
          </a:xfrm>
          <a:prstGeom prst="rect">
            <a:avLst/>
          </a:prstGeom>
        </p:spPr>
      </p:pic>
    </p:spTree>
    <p:extLst>
      <p:ext uri="{BB962C8B-B14F-4D97-AF65-F5344CB8AC3E}">
        <p14:creationId xmlns:p14="http://schemas.microsoft.com/office/powerpoint/2010/main" val="350967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over4.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817"/>
            <a:ext cx="9144000" cy="7065818"/>
          </a:xfrm>
          <a:prstGeom prst="rect">
            <a:avLst/>
          </a:prstGeom>
        </p:spPr>
      </p:pic>
      <p:sp>
        <p:nvSpPr>
          <p:cNvPr id="4" name="Rectangle 3"/>
          <p:cNvSpPr/>
          <p:nvPr userDrawn="1"/>
        </p:nvSpPr>
        <p:spPr>
          <a:xfrm>
            <a:off x="0" y="6449989"/>
            <a:ext cx="9144000" cy="408012"/>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solidFill>
                <a:srgbClr val="182F58"/>
              </a:solidFill>
            </a:endParaRPr>
          </a:p>
        </p:txBody>
      </p:sp>
      <p:sp>
        <p:nvSpPr>
          <p:cNvPr id="5" name="TextBox 4"/>
          <p:cNvSpPr txBox="1"/>
          <p:nvPr userDrawn="1"/>
        </p:nvSpPr>
        <p:spPr>
          <a:xfrm>
            <a:off x="0" y="5428428"/>
            <a:ext cx="9144000" cy="498356"/>
          </a:xfrm>
          <a:prstGeom prst="rect">
            <a:avLst/>
          </a:prstGeom>
          <a:noFill/>
        </p:spPr>
        <p:txBody>
          <a:bodyPr wrap="square" lIns="82056" tIns="41028" rIns="82056" bIns="41028" rtlCol="0">
            <a:spAutoFit/>
          </a:bodyPr>
          <a:lstStyle/>
          <a:p>
            <a:pPr algn="ctr"/>
            <a:r>
              <a:rPr lang="en-US" sz="2700" b="0" i="0" dirty="0">
                <a:solidFill>
                  <a:srgbClr val="000000"/>
                </a:solidFill>
                <a:latin typeface="Times"/>
                <a:cs typeface="Times"/>
              </a:rPr>
              <a:t>Johns</a:t>
            </a:r>
            <a:r>
              <a:rPr lang="en-US" sz="2700" b="0" i="0" baseline="0" dirty="0">
                <a:solidFill>
                  <a:srgbClr val="000000"/>
                </a:solidFill>
                <a:latin typeface="Times"/>
                <a:cs typeface="Times"/>
              </a:rPr>
              <a:t> Hopkins Bloomberg School of Public Health</a:t>
            </a:r>
            <a:endParaRPr lang="en-US" sz="2700" b="0" i="0" dirty="0">
              <a:solidFill>
                <a:srgbClr val="000000"/>
              </a:solidFill>
              <a:latin typeface="Arial"/>
              <a:cs typeface="Arial"/>
            </a:endParaRPr>
          </a:p>
        </p:txBody>
      </p:sp>
      <p:sp>
        <p:nvSpPr>
          <p:cNvPr id="6" name="Rectangle 5"/>
          <p:cNvSpPr/>
          <p:nvPr userDrawn="1"/>
        </p:nvSpPr>
        <p:spPr>
          <a:xfrm>
            <a:off x="0" y="1"/>
            <a:ext cx="9144000" cy="188939"/>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solidFill>
                <a:srgbClr val="182F58"/>
              </a:solidFill>
            </a:endParaRPr>
          </a:p>
        </p:txBody>
      </p:sp>
      <p:sp>
        <p:nvSpPr>
          <p:cNvPr id="13" name="Title 12"/>
          <p:cNvSpPr>
            <a:spLocks noGrp="1"/>
          </p:cNvSpPr>
          <p:nvPr>
            <p:ph type="title" hasCustomPrompt="1"/>
          </p:nvPr>
        </p:nvSpPr>
        <p:spPr>
          <a:xfrm>
            <a:off x="0" y="850517"/>
            <a:ext cx="9144000" cy="952579"/>
          </a:xfrm>
          <a:prstGeom prst="rect">
            <a:avLst/>
          </a:prstGeom>
        </p:spPr>
        <p:txBody>
          <a:bodyPr vert="horz"/>
          <a:lstStyle>
            <a:lvl1pPr>
              <a:defRPr sz="5900" b="1">
                <a:solidFill>
                  <a:srgbClr val="182F58"/>
                </a:solidFill>
                <a:latin typeface="Times"/>
                <a:cs typeface="Times"/>
              </a:defRPr>
            </a:lvl1pPr>
          </a:lstStyle>
          <a:p>
            <a:r>
              <a:rPr lang="en-US" dirty="0"/>
              <a:t>Presentation Title</a:t>
            </a:r>
          </a:p>
        </p:txBody>
      </p:sp>
      <p:sp>
        <p:nvSpPr>
          <p:cNvPr id="15" name="Text Placeholder 14"/>
          <p:cNvSpPr>
            <a:spLocks noGrp="1"/>
          </p:cNvSpPr>
          <p:nvPr>
            <p:ph type="body" sz="quarter" idx="10" hasCustomPrompt="1"/>
          </p:nvPr>
        </p:nvSpPr>
        <p:spPr>
          <a:xfrm>
            <a:off x="0" y="2155123"/>
            <a:ext cx="9144000" cy="2471737"/>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1383177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122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12D44E-1C3A-4EFF-A492-0C7220A03EC5}" type="datetimeFigureOut">
              <a:rPr lang="en-US" smtClean="0"/>
              <a:t>10/9/2016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A855BC2-F6CA-41B5-9C56-D936F216E7E8}" type="slidenum">
              <a:rPr lang="en-US" smtClean="0"/>
              <a:t>‹#›</a:t>
            </a:fld>
            <a:endParaRPr lang="en-US"/>
          </a:p>
        </p:txBody>
      </p:sp>
    </p:spTree>
    <p:extLst>
      <p:ext uri="{BB962C8B-B14F-4D97-AF65-F5344CB8AC3E}">
        <p14:creationId xmlns:p14="http://schemas.microsoft.com/office/powerpoint/2010/main" val="3375084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D016212-5392-428E-83E3-3D08D117D5D9}" type="datetimeFigureOut">
              <a:rPr lang="en-US" smtClean="0"/>
              <a:t>10/9/2016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EF86EFB-D944-4282-ABDC-4F683DDC87D2}" type="slidenum">
              <a:rPr lang="en-US" smtClean="0"/>
              <a:t>‹#›</a:t>
            </a:fld>
            <a:endParaRPr lang="en-US"/>
          </a:p>
        </p:txBody>
      </p:sp>
    </p:spTree>
    <p:extLst>
      <p:ext uri="{BB962C8B-B14F-4D97-AF65-F5344CB8AC3E}">
        <p14:creationId xmlns:p14="http://schemas.microsoft.com/office/powerpoint/2010/main" val="143961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cover xx.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27192"/>
            <a:ext cx="9169073" cy="7085193"/>
          </a:xfrm>
          <a:prstGeom prst="rect">
            <a:avLst/>
          </a:prstGeom>
        </p:spPr>
      </p:pic>
      <p:sp>
        <p:nvSpPr>
          <p:cNvPr id="4" name="Rectangle 3"/>
          <p:cNvSpPr/>
          <p:nvPr userDrawn="1"/>
        </p:nvSpPr>
        <p:spPr>
          <a:xfrm>
            <a:off x="0" y="6449989"/>
            <a:ext cx="9144000" cy="408012"/>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p>
        </p:txBody>
      </p:sp>
      <p:sp>
        <p:nvSpPr>
          <p:cNvPr id="5" name="Rectangle 4"/>
          <p:cNvSpPr/>
          <p:nvPr userDrawn="1"/>
        </p:nvSpPr>
        <p:spPr>
          <a:xfrm>
            <a:off x="0" y="1"/>
            <a:ext cx="9144000" cy="188939"/>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p>
        </p:txBody>
      </p:sp>
      <p:sp>
        <p:nvSpPr>
          <p:cNvPr id="2" name="Title 1"/>
          <p:cNvSpPr>
            <a:spLocks noGrp="1"/>
          </p:cNvSpPr>
          <p:nvPr>
            <p:ph type="title" hasCustomPrompt="1"/>
          </p:nvPr>
        </p:nvSpPr>
        <p:spPr>
          <a:xfrm>
            <a:off x="0" y="850515"/>
            <a:ext cx="9144000" cy="1009281"/>
          </a:xfrm>
          <a:prstGeom prst="rect">
            <a:avLst/>
          </a:prstGeom>
        </p:spPr>
        <p:txBody>
          <a:bodyPr vert="horz"/>
          <a:lstStyle>
            <a:lvl1pPr>
              <a:defRPr sz="5900" b="1" i="0">
                <a:solidFill>
                  <a:srgbClr val="182F58"/>
                </a:solidFill>
                <a:latin typeface="Times"/>
                <a:cs typeface="Times"/>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9144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spTree>
    <p:extLst>
      <p:ext uri="{BB962C8B-B14F-4D97-AF65-F5344CB8AC3E}">
        <p14:creationId xmlns:p14="http://schemas.microsoft.com/office/powerpoint/2010/main" val="418091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182F58"/>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solidFill>
                <a:srgbClr val="006949"/>
              </a:solidFill>
            </a:endParaRPr>
          </a:p>
        </p:txBody>
      </p:sp>
      <p:sp>
        <p:nvSpPr>
          <p:cNvPr id="4" name="TextBox 3"/>
          <p:cNvSpPr txBox="1"/>
          <p:nvPr userDrawn="1"/>
        </p:nvSpPr>
        <p:spPr>
          <a:xfrm>
            <a:off x="0" y="1175128"/>
            <a:ext cx="9144000" cy="4545617"/>
          </a:xfrm>
          <a:prstGeom prst="rect">
            <a:avLst/>
          </a:prstGeom>
          <a:noFill/>
        </p:spPr>
        <p:txBody>
          <a:bodyPr wrap="square" lIns="82056" tIns="41028" rIns="82056" bIns="41028" rtlCol="0">
            <a:spAutoFit/>
          </a:bodyPr>
          <a:lstStyle/>
          <a:p>
            <a:pPr marL="0" marR="0" indent="0" algn="ctr" defTabSz="457134" rtl="0" eaLnBrk="1" fontAlgn="auto" latinLnBrk="0" hangingPunct="1">
              <a:lnSpc>
                <a:spcPct val="100000"/>
              </a:lnSpc>
              <a:spcBef>
                <a:spcPts val="0"/>
              </a:spcBef>
              <a:spcAft>
                <a:spcPts val="0"/>
              </a:spcAft>
              <a:buClrTx/>
              <a:buSzTx/>
              <a:buFontTx/>
              <a:buNone/>
              <a:tabLst/>
              <a:defRPr/>
            </a:pPr>
            <a:r>
              <a:rPr lang="en-US" sz="5800" b="0" i="0" dirty="0">
                <a:solidFill>
                  <a:schemeClr val="bg1"/>
                </a:solidFill>
                <a:latin typeface="Times"/>
                <a:cs typeface="Times"/>
              </a:rPr>
              <a:t>What is Public Health?</a:t>
            </a:r>
            <a:br>
              <a:rPr lang="en-US" sz="5800" b="0" i="0" dirty="0">
                <a:solidFill>
                  <a:schemeClr val="bg1"/>
                </a:solidFill>
                <a:latin typeface="Times"/>
                <a:cs typeface="Times"/>
              </a:rPr>
            </a:br>
            <a:r>
              <a:rPr lang="en-US" sz="5800" b="0" i="0" dirty="0">
                <a:solidFill>
                  <a:schemeClr val="bg1"/>
                </a:solidFill>
                <a:latin typeface="Times"/>
                <a:cs typeface="Times"/>
              </a:rPr>
              <a:t/>
            </a:r>
            <a:br>
              <a:rPr lang="en-US" sz="5800" b="0" i="0" dirty="0">
                <a:solidFill>
                  <a:schemeClr val="bg1"/>
                </a:solidFill>
                <a:latin typeface="Times"/>
                <a:cs typeface="Times"/>
              </a:rPr>
            </a:br>
            <a:r>
              <a:rPr lang="en-US" sz="5800" b="0" i="0" dirty="0">
                <a:solidFill>
                  <a:schemeClr val="bg1"/>
                </a:solidFill>
                <a:latin typeface="Times"/>
                <a:cs typeface="Times"/>
              </a:rPr>
              <a:t>Protecting Health,</a:t>
            </a:r>
            <a:br>
              <a:rPr lang="en-US" sz="5800" b="0" i="0" dirty="0">
                <a:solidFill>
                  <a:schemeClr val="bg1"/>
                </a:solidFill>
                <a:latin typeface="Times"/>
                <a:cs typeface="Times"/>
              </a:rPr>
            </a:br>
            <a:r>
              <a:rPr lang="en-US" sz="5800" b="0" i="0" dirty="0">
                <a:solidFill>
                  <a:schemeClr val="bg1"/>
                </a:solidFill>
                <a:latin typeface="Times"/>
                <a:cs typeface="Times"/>
              </a:rPr>
              <a:t>Saving Lives—</a:t>
            </a:r>
            <a:br>
              <a:rPr lang="en-US" sz="5800" b="0" i="0" dirty="0">
                <a:solidFill>
                  <a:schemeClr val="bg1"/>
                </a:solidFill>
                <a:latin typeface="Times"/>
                <a:cs typeface="Times"/>
              </a:rPr>
            </a:br>
            <a:r>
              <a:rPr lang="en-US" sz="5800" b="0" i="1" dirty="0">
                <a:solidFill>
                  <a:schemeClr val="bg1"/>
                </a:solidFill>
                <a:latin typeface="Times"/>
                <a:cs typeface="Times"/>
              </a:rPr>
              <a:t>Millions at a Time</a:t>
            </a:r>
          </a:p>
        </p:txBody>
      </p:sp>
    </p:spTree>
    <p:extLst>
      <p:ext uri="{BB962C8B-B14F-4D97-AF65-F5344CB8AC3E}">
        <p14:creationId xmlns:p14="http://schemas.microsoft.com/office/powerpoint/2010/main" val="18335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Presentation Outline</a:t>
            </a:r>
          </a:p>
        </p:txBody>
      </p:sp>
      <p:sp>
        <p:nvSpPr>
          <p:cNvPr id="7"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182F58"/>
                </a:solidFill>
                <a:latin typeface="Arial"/>
                <a:cs typeface="Arial"/>
              </a:defRPr>
            </a:lvl1pPr>
          </a:lstStyle>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382724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182F58"/>
                </a:solidFill>
                <a:latin typeface="Arial"/>
                <a:cs typeface="Arial"/>
              </a:defRPr>
            </a:lvl1pPr>
          </a:lstStyle>
          <a:p>
            <a:pPr lvl="0"/>
            <a:r>
              <a:rPr lang="en-US" dirty="0"/>
              <a:t>Subhead</a:t>
            </a:r>
          </a:p>
          <a:p>
            <a:pPr lvl="0"/>
            <a:endParaRPr lang="en-US" dirty="0"/>
          </a:p>
          <a:p>
            <a:pPr lvl="0"/>
            <a:r>
              <a:rPr lang="en-US" dirty="0"/>
              <a:t>Subhead</a:t>
            </a:r>
            <a:br>
              <a:rPr lang="en-US" dirty="0"/>
            </a:b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357943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182F58"/>
                </a:solidFill>
                <a:latin typeface="Arial"/>
                <a:cs typeface="Arial"/>
              </a:defRPr>
            </a:lvl1pPr>
          </a:lstStyle>
          <a:p>
            <a:pPr lvl="0"/>
            <a:r>
              <a:rPr lang="en-US" dirty="0"/>
              <a:t>Subhead</a:t>
            </a:r>
          </a:p>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Subhead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16767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ext Placeholder 7"/>
          <p:cNvSpPr>
            <a:spLocks noGrp="1"/>
          </p:cNvSpPr>
          <p:nvPr>
            <p:ph type="body" sz="quarter" idx="10" hasCustomPrompt="1"/>
          </p:nvPr>
        </p:nvSpPr>
        <p:spPr>
          <a:xfrm>
            <a:off x="737075" y="2392008"/>
            <a:ext cx="8405337" cy="2234772"/>
          </a:xfrm>
          <a:prstGeom prst="rect">
            <a:avLst/>
          </a:prstGeom>
        </p:spPr>
        <p:txBody>
          <a:bodyPr vert="horz"/>
          <a:lstStyle>
            <a:lvl1pPr marL="0" indent="0">
              <a:buNone/>
              <a:defRPr sz="3600" b="1" i="0" baseline="0">
                <a:solidFill>
                  <a:srgbClr val="182F58"/>
                </a:solidFill>
                <a:latin typeface="Times"/>
                <a:cs typeface="Times"/>
              </a:defRPr>
            </a:lvl1pPr>
          </a:lstStyle>
          <a:p>
            <a:pPr lvl="0"/>
            <a:r>
              <a:rPr lang="en-US" dirty="0"/>
              <a:t>Quote about your topic line 1</a:t>
            </a:r>
            <a:br>
              <a:rPr lang="en-US" dirty="0"/>
            </a:br>
            <a:r>
              <a:rPr lang="en-US" dirty="0"/>
              <a:t>Quote about your topic line2</a:t>
            </a:r>
            <a:br>
              <a:rPr lang="en-US" dirty="0"/>
            </a:br>
            <a:r>
              <a:rPr lang="en-US" dirty="0"/>
              <a:t>                                  —author of quote</a:t>
            </a:r>
          </a:p>
        </p:txBody>
      </p:sp>
    </p:spTree>
    <p:extLst>
      <p:ext uri="{BB962C8B-B14F-4D97-AF65-F5344CB8AC3E}">
        <p14:creationId xmlns:p14="http://schemas.microsoft.com/office/powerpoint/2010/main" val="97253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087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82" r:id="rId6"/>
    <p:sldLayoutId id="2147483683" r:id="rId7"/>
    <p:sldLayoutId id="2147483684" r:id="rId8"/>
    <p:sldLayoutId id="2147483685" r:id="rId9"/>
    <p:sldLayoutId id="2147483686"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61" r:id="rId29"/>
    <p:sldLayoutId id="2147483687" r:id="rId30"/>
    <p:sldLayoutId id="2147483688" r:id="rId31"/>
    <p:sldLayoutId id="2147483689"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cbethell@jhu.edu" TargetMode="Externa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813" y="244335"/>
            <a:ext cx="9144000" cy="2973399"/>
          </a:xfrm>
        </p:spPr>
        <p:txBody>
          <a:bodyPr/>
          <a:lstStyle/>
          <a:p>
            <a:pPr>
              <a:spcBef>
                <a:spcPts val="0"/>
              </a:spcBef>
            </a:pPr>
            <a:r>
              <a:rPr lang="en-US" sz="2800" dirty="0">
                <a:latin typeface="+mj-lt"/>
              </a:rPr>
              <a:t>Advancing Improvements in MCH Outcomes </a:t>
            </a:r>
            <a:endParaRPr lang="en-US" sz="2800" dirty="0" smtClean="0">
              <a:latin typeface="+mj-lt"/>
            </a:endParaRPr>
          </a:p>
          <a:p>
            <a:pPr>
              <a:spcBef>
                <a:spcPts val="0"/>
              </a:spcBef>
            </a:pPr>
            <a:r>
              <a:rPr lang="en-US" sz="2800" dirty="0" smtClean="0">
                <a:latin typeface="+mj-lt"/>
              </a:rPr>
              <a:t>Using </a:t>
            </a:r>
            <a:r>
              <a:rPr lang="en-US" sz="2800" dirty="0">
                <a:latin typeface="+mj-lt"/>
              </a:rPr>
              <a:t>Local Area Estimates from the </a:t>
            </a:r>
            <a:endParaRPr lang="en-US" sz="2800" dirty="0" smtClean="0">
              <a:latin typeface="+mj-lt"/>
            </a:endParaRPr>
          </a:p>
          <a:p>
            <a:pPr>
              <a:spcBef>
                <a:spcPts val="0"/>
              </a:spcBef>
            </a:pPr>
            <a:r>
              <a:rPr lang="en-US" sz="2800" dirty="0" smtClean="0">
                <a:latin typeface="+mj-lt"/>
              </a:rPr>
              <a:t>National </a:t>
            </a:r>
            <a:r>
              <a:rPr lang="en-US" sz="2800" dirty="0">
                <a:latin typeface="+mj-lt"/>
              </a:rPr>
              <a:t>Survey of Children's </a:t>
            </a:r>
            <a:r>
              <a:rPr lang="en-US" sz="2800" dirty="0" smtClean="0">
                <a:latin typeface="+mj-lt"/>
              </a:rPr>
              <a:t>Health</a:t>
            </a:r>
          </a:p>
          <a:p>
            <a:pPr>
              <a:spcBef>
                <a:spcPts val="0"/>
              </a:spcBef>
            </a:pPr>
            <a:r>
              <a:rPr lang="en-US" sz="2800" dirty="0" smtClean="0">
                <a:latin typeface="+mj-lt"/>
              </a:rPr>
              <a:t> </a:t>
            </a:r>
          </a:p>
          <a:p>
            <a:pPr>
              <a:spcBef>
                <a:spcPts val="0"/>
              </a:spcBef>
            </a:pPr>
            <a:r>
              <a:rPr lang="en-US" sz="2800" dirty="0" smtClean="0">
                <a:latin typeface="+mj-lt"/>
              </a:rPr>
              <a:t>An </a:t>
            </a:r>
            <a:r>
              <a:rPr lang="en-US" sz="2800" dirty="0">
                <a:latin typeface="+mj-lt"/>
              </a:rPr>
              <a:t>Overview of Methods and Field Applications</a:t>
            </a:r>
          </a:p>
          <a:p>
            <a:r>
              <a:rPr lang="en-US" sz="3600" dirty="0"/>
              <a:t> </a:t>
            </a:r>
          </a:p>
        </p:txBody>
      </p:sp>
      <p:sp>
        <p:nvSpPr>
          <p:cNvPr id="3" name="Text Placeholder 2"/>
          <p:cNvSpPr>
            <a:spLocks noGrp="1"/>
          </p:cNvSpPr>
          <p:nvPr>
            <p:ph type="body" sz="quarter" idx="11"/>
          </p:nvPr>
        </p:nvSpPr>
        <p:spPr>
          <a:xfrm>
            <a:off x="0" y="2503769"/>
            <a:ext cx="9167813" cy="1428885"/>
          </a:xfrm>
        </p:spPr>
        <p:txBody>
          <a:bodyPr/>
          <a:lstStyle/>
          <a:p>
            <a:pPr>
              <a:spcBef>
                <a:spcPts val="0"/>
              </a:spcBef>
            </a:pPr>
            <a:r>
              <a:rPr lang="en-US" sz="2000" dirty="0">
                <a:solidFill>
                  <a:schemeClr val="tx2"/>
                </a:solidFill>
                <a:latin typeface="+mj-lt"/>
                <a:cs typeface="Times" panose="02020603050405020304" pitchFamily="18" charset="0"/>
              </a:rPr>
              <a:t>Presented by: </a:t>
            </a:r>
          </a:p>
          <a:p>
            <a:r>
              <a:rPr lang="en-US" sz="2000" b="0" dirty="0">
                <a:solidFill>
                  <a:schemeClr val="tx2"/>
                </a:solidFill>
                <a:latin typeface="+mj-lt"/>
                <a:cs typeface="Times" panose="02020603050405020304" pitchFamily="18" charset="0"/>
              </a:rPr>
              <a:t>Christina Bethell, PhD, MBA, MPH </a:t>
            </a:r>
          </a:p>
          <a:p>
            <a:r>
              <a:rPr lang="en-US" sz="1800" b="0" dirty="0">
                <a:latin typeface="+mj-lt"/>
                <a:cs typeface="Times" panose="02020603050405020304" pitchFamily="18" charset="0"/>
              </a:rPr>
              <a:t>Co-authors: </a:t>
            </a:r>
            <a:r>
              <a:rPr lang="sv-SE" sz="1800" b="0" dirty="0">
                <a:latin typeface="+mj-lt"/>
                <a:cs typeface="Times" panose="02020603050405020304" pitchFamily="18" charset="0"/>
              </a:rPr>
              <a:t>Narangerel Gombojav, MD, PhD, Rosa Avila, MSPH, Kathleen Powers, MSc, </a:t>
            </a:r>
          </a:p>
          <a:p>
            <a:pPr>
              <a:spcBef>
                <a:spcPts val="600"/>
              </a:spcBef>
            </a:pPr>
            <a:r>
              <a:rPr lang="sv-SE" sz="1800" b="0" dirty="0">
                <a:latin typeface="+mj-lt"/>
                <a:cs typeface="Times" panose="02020603050405020304" pitchFamily="18" charset="0"/>
              </a:rPr>
              <a:t>Darika Batbayar, BS, Miriam Million, BS</a:t>
            </a:r>
          </a:p>
          <a:p>
            <a:pPr>
              <a:spcBef>
                <a:spcPts val="600"/>
              </a:spcBef>
            </a:pPr>
            <a:r>
              <a:rPr lang="en-US" sz="1600" b="0" dirty="0">
                <a:solidFill>
                  <a:schemeClr val="tx2"/>
                </a:solidFill>
                <a:latin typeface="+mj-lt"/>
                <a:cs typeface="Times" panose="02020603050405020304" pitchFamily="18" charset="0"/>
              </a:rPr>
              <a:t>The Child and Adolescent Health Measurement Initiative</a:t>
            </a:r>
          </a:p>
          <a:p>
            <a:pPr>
              <a:spcBef>
                <a:spcPts val="0"/>
              </a:spcBef>
            </a:pPr>
            <a:r>
              <a:rPr lang="en-US" sz="1600" b="0" spc="-19" dirty="0" smtClean="0">
                <a:solidFill>
                  <a:schemeClr val="tx2"/>
                </a:solidFill>
                <a:latin typeface="+mj-lt"/>
                <a:cs typeface="Times" panose="02020603050405020304" pitchFamily="18" charset="0"/>
              </a:rPr>
              <a:t>Department </a:t>
            </a:r>
            <a:r>
              <a:rPr lang="en-US" sz="1600" b="0" spc="-19" dirty="0">
                <a:solidFill>
                  <a:schemeClr val="tx2"/>
                </a:solidFill>
                <a:latin typeface="+mj-lt"/>
                <a:cs typeface="Times" panose="02020603050405020304" pitchFamily="18" charset="0"/>
              </a:rPr>
              <a:t>of Population, Family and Reproductive </a:t>
            </a:r>
            <a:r>
              <a:rPr lang="en-US" sz="1600" b="0" spc="-19" dirty="0" smtClean="0">
                <a:solidFill>
                  <a:schemeClr val="tx2"/>
                </a:solidFill>
                <a:latin typeface="+mj-lt"/>
                <a:cs typeface="Times" panose="02020603050405020304" pitchFamily="18" charset="0"/>
              </a:rPr>
              <a:t>Health</a:t>
            </a:r>
          </a:p>
          <a:p>
            <a:pPr>
              <a:spcBef>
                <a:spcPts val="0"/>
              </a:spcBef>
            </a:pPr>
            <a:r>
              <a:rPr lang="en-US" sz="1600" b="0" dirty="0">
                <a:solidFill>
                  <a:schemeClr val="tx2"/>
                </a:solidFill>
                <a:cs typeface="Times" panose="02020603050405020304" pitchFamily="18" charset="0"/>
              </a:rPr>
              <a:t>Johns Hopkins Bloomberg School of Public Health</a:t>
            </a:r>
          </a:p>
          <a:p>
            <a:pPr>
              <a:spcBef>
                <a:spcPts val="0"/>
              </a:spcBef>
            </a:pPr>
            <a:endParaRPr lang="en-US" sz="1600" b="0" spc="-19" dirty="0">
              <a:solidFill>
                <a:schemeClr val="tx2"/>
              </a:solidFill>
              <a:latin typeface="+mj-lt"/>
              <a:cs typeface="Times" panose="02020603050405020304" pitchFamily="18" charset="0"/>
            </a:endParaRPr>
          </a:p>
          <a:p>
            <a:endParaRPr lang="en-US" sz="2000" dirty="0">
              <a:latin typeface="+mj-lt"/>
              <a:cs typeface="Times" panose="02020603050405020304" pitchFamily="18" charset="0"/>
            </a:endParaRPr>
          </a:p>
        </p:txBody>
      </p:sp>
      <p:sp>
        <p:nvSpPr>
          <p:cNvPr id="4" name="object 10"/>
          <p:cNvSpPr/>
          <p:nvPr/>
        </p:nvSpPr>
        <p:spPr>
          <a:xfrm>
            <a:off x="890278" y="4880940"/>
            <a:ext cx="1793545" cy="978699"/>
          </a:xfrm>
          <a:prstGeom prst="rect">
            <a:avLst/>
          </a:prstGeom>
          <a:blipFill>
            <a:blip r:embed="rId3" cstate="print"/>
            <a:stretch>
              <a:fillRect/>
            </a:stretch>
          </a:blipFill>
        </p:spPr>
        <p:txBody>
          <a:bodyPr wrap="square" lIns="0" tIns="0" rIns="0" bIns="0" rtlCol="0"/>
          <a:lstStyle/>
          <a:p>
            <a:endParaRPr sz="1350"/>
          </a:p>
        </p:txBody>
      </p:sp>
      <p:pic>
        <p:nvPicPr>
          <p:cNvPr id="5" name="Picture 1" descr="X:\SOM\PEDS\CAHMI\DRC\DRC Logos\DataResourceCenter_F DRC plus project of CAHMI.png"/>
          <p:cNvPicPr>
            <a:picLocks noChangeAspect="1" noChangeArrowheads="1"/>
          </p:cNvPicPr>
          <p:nvPr/>
        </p:nvPicPr>
        <p:blipFill>
          <a:blip r:embed="rId4" cstate="print"/>
          <a:srcRect/>
          <a:stretch>
            <a:fillRect/>
          </a:stretch>
        </p:blipFill>
        <p:spPr bwMode="auto">
          <a:xfrm>
            <a:off x="6653586" y="4741111"/>
            <a:ext cx="1901371" cy="1349974"/>
          </a:xfrm>
          <a:prstGeom prst="rect">
            <a:avLst/>
          </a:prstGeom>
          <a:noFill/>
        </p:spPr>
      </p:pic>
    </p:spTree>
    <p:extLst>
      <p:ext uri="{BB962C8B-B14F-4D97-AF65-F5344CB8AC3E}">
        <p14:creationId xmlns:p14="http://schemas.microsoft.com/office/powerpoint/2010/main" val="176664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1"/>
            <a:ext cx="9144000" cy="1355834"/>
          </a:xfrm>
          <a:prstGeom prst="rect">
            <a:avLst/>
          </a:prstGeom>
          <a:solidFill>
            <a:schemeClr val="accent1"/>
          </a:solidFill>
        </p:spPr>
        <p:txBody>
          <a:bodyPr anchor="t"/>
          <a:lstStyle/>
          <a:p>
            <a:pPr lvl="0"/>
            <a:r>
              <a:rPr lang="en-US" sz="4000" b="1" dirty="0">
                <a:solidFill>
                  <a:schemeClr val="bg1"/>
                </a:solidFill>
                <a:ea typeface="ＭＳ Ｐゴシック" pitchFamily="-65" charset="-128"/>
                <a:cs typeface="Times" panose="02020603050405020304" pitchFamily="18" charset="0"/>
              </a:rPr>
              <a:t>Why Look Below the State Level? </a:t>
            </a:r>
            <a:br>
              <a:rPr lang="en-US" sz="4000" b="1" dirty="0">
                <a:solidFill>
                  <a:schemeClr val="bg1"/>
                </a:solidFill>
                <a:ea typeface="ＭＳ Ｐゴシック" pitchFamily="-65" charset="-128"/>
                <a:cs typeface="Times" panose="02020603050405020304" pitchFamily="18" charset="0"/>
              </a:rPr>
            </a:br>
            <a:r>
              <a:rPr lang="en-US" sz="4000" b="1" dirty="0">
                <a:solidFill>
                  <a:schemeClr val="bg1"/>
                </a:solidFill>
                <a:ea typeface="ＭＳ Ｐゴシック" pitchFamily="-65" charset="-128"/>
                <a:cs typeface="Times" panose="02020603050405020304" pitchFamily="18" charset="0"/>
              </a:rPr>
              <a:t>An Example </a:t>
            </a:r>
            <a:endParaRPr lang="en-US" sz="4000" dirty="0">
              <a:solidFill>
                <a:schemeClr val="bg1"/>
              </a:solidFill>
              <a:cs typeface="Times"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3538744"/>
              </p:ext>
            </p:extLst>
          </p:nvPr>
        </p:nvGraphicFramePr>
        <p:xfrm>
          <a:off x="67056" y="3159253"/>
          <a:ext cx="9009888" cy="2210686"/>
        </p:xfrm>
        <a:graphic>
          <a:graphicData uri="http://schemas.openxmlformats.org/drawingml/2006/table">
            <a:tbl>
              <a:tblPr firstRow="1" firstCol="1" bandRow="1">
                <a:tableStyleId>{5C22544A-7EE6-4342-B048-85BDC9FD1C3A}</a:tableStyleId>
              </a:tblPr>
              <a:tblGrid>
                <a:gridCol w="1931487">
                  <a:extLst>
                    <a:ext uri="{9D8B030D-6E8A-4147-A177-3AD203B41FA5}">
                      <a16:colId xmlns:a16="http://schemas.microsoft.com/office/drawing/2014/main" xmlns="" val="20000"/>
                    </a:ext>
                  </a:extLst>
                </a:gridCol>
                <a:gridCol w="2550011">
                  <a:extLst>
                    <a:ext uri="{9D8B030D-6E8A-4147-A177-3AD203B41FA5}">
                      <a16:colId xmlns:a16="http://schemas.microsoft.com/office/drawing/2014/main" xmlns="" val="20001"/>
                    </a:ext>
                  </a:extLst>
                </a:gridCol>
                <a:gridCol w="2224102">
                  <a:extLst>
                    <a:ext uri="{9D8B030D-6E8A-4147-A177-3AD203B41FA5}">
                      <a16:colId xmlns:a16="http://schemas.microsoft.com/office/drawing/2014/main" xmlns="" val="20002"/>
                    </a:ext>
                  </a:extLst>
                </a:gridCol>
                <a:gridCol w="2304288">
                  <a:extLst>
                    <a:ext uri="{9D8B030D-6E8A-4147-A177-3AD203B41FA5}">
                      <a16:colId xmlns:a16="http://schemas.microsoft.com/office/drawing/2014/main" xmlns="" val="20003"/>
                    </a:ext>
                  </a:extLst>
                </a:gridCol>
              </a:tblGrid>
              <a:tr h="642036">
                <a:tc>
                  <a:txBody>
                    <a:bodyPr/>
                    <a:lstStyle/>
                    <a:p>
                      <a:pPr marL="0" marR="0" algn="ctr">
                        <a:lnSpc>
                          <a:spcPct val="107000"/>
                        </a:lnSpc>
                        <a:spcBef>
                          <a:spcPts val="0"/>
                        </a:spcBef>
                        <a:spcAft>
                          <a:spcPts val="0"/>
                        </a:spcAft>
                      </a:pPr>
                      <a:r>
                        <a:rPr lang="en-US" sz="1400" dirty="0">
                          <a:effectLst/>
                          <a:latin typeface="+mj-lt"/>
                          <a:cs typeface="Times" panose="02020603050405020304" pitchFamily="18" charset="0"/>
                        </a:rPr>
                        <a:t>Race/ethnicity</a:t>
                      </a:r>
                      <a:endParaRPr lang="en-US" sz="1400" dirty="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mj-lt"/>
                          <a:cs typeface="Times" panose="02020603050405020304" pitchFamily="18" charset="0"/>
                        </a:rPr>
                        <a:t>%</a:t>
                      </a:r>
                      <a:r>
                        <a:rPr lang="en-US" sz="1400" spc="-45" dirty="0">
                          <a:effectLst/>
                          <a:latin typeface="+mj-lt"/>
                          <a:cs typeface="Times" panose="02020603050405020304" pitchFamily="18" charset="0"/>
                        </a:rPr>
                        <a:t> </a:t>
                      </a:r>
                      <a:r>
                        <a:rPr lang="en-US" sz="1400" spc="5" dirty="0">
                          <a:effectLst/>
                          <a:latin typeface="+mj-lt"/>
                          <a:cs typeface="Times" panose="02020603050405020304" pitchFamily="18" charset="0"/>
                        </a:rPr>
                        <a:t>children with a medical home by race</a:t>
                      </a:r>
                      <a:r>
                        <a:rPr lang="en-US" sz="1400" spc="-45" dirty="0">
                          <a:effectLst/>
                          <a:latin typeface="+mj-lt"/>
                          <a:cs typeface="Times" panose="02020603050405020304" pitchFamily="18" charset="0"/>
                        </a:rPr>
                        <a:t> </a:t>
                      </a:r>
                      <a:r>
                        <a:rPr lang="en-US" sz="1400" dirty="0">
                          <a:effectLst/>
                          <a:latin typeface="+mj-lt"/>
                          <a:cs typeface="Times" panose="02020603050405020304" pitchFamily="18" charset="0"/>
                        </a:rPr>
                        <a:t>in</a:t>
                      </a:r>
                      <a:r>
                        <a:rPr lang="en-US" sz="1400" spc="-10" dirty="0">
                          <a:effectLst/>
                          <a:latin typeface="+mj-lt"/>
                          <a:cs typeface="Times" panose="02020603050405020304" pitchFamily="18" charset="0"/>
                        </a:rPr>
                        <a:t> </a:t>
                      </a:r>
                      <a:r>
                        <a:rPr lang="en-US" sz="1400" spc="-5" dirty="0">
                          <a:effectLst/>
                          <a:latin typeface="+mj-lt"/>
                          <a:cs typeface="Times" panose="02020603050405020304" pitchFamily="18" charset="0"/>
                        </a:rPr>
                        <a:t>CA*</a:t>
                      </a:r>
                      <a:endParaRPr lang="en-US" sz="1400" dirty="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latin typeface="+mj-lt"/>
                          <a:cs typeface="Times" panose="02020603050405020304" pitchFamily="18" charset="0"/>
                        </a:rPr>
                        <a:t>Race</a:t>
                      </a:r>
                      <a:r>
                        <a:rPr lang="en-US" sz="1400" spc="-95">
                          <a:effectLst/>
                          <a:latin typeface="+mj-lt"/>
                          <a:cs typeface="Times" panose="02020603050405020304" pitchFamily="18" charset="0"/>
                        </a:rPr>
                        <a:t> </a:t>
                      </a:r>
                      <a:r>
                        <a:rPr lang="en-US" sz="1400">
                          <a:effectLst/>
                          <a:latin typeface="+mj-lt"/>
                          <a:cs typeface="Times" panose="02020603050405020304" pitchFamily="18" charset="0"/>
                        </a:rPr>
                        <a:t>distribution	in</a:t>
                      </a:r>
                      <a:r>
                        <a:rPr lang="en-US" sz="1400" spc="-80">
                          <a:effectLst/>
                          <a:latin typeface="+mj-lt"/>
                          <a:cs typeface="Times" panose="02020603050405020304" pitchFamily="18" charset="0"/>
                        </a:rPr>
                        <a:t> </a:t>
                      </a:r>
                      <a:r>
                        <a:rPr lang="en-US" sz="1400">
                          <a:effectLst/>
                          <a:latin typeface="+mj-lt"/>
                          <a:cs typeface="Times" panose="02020603050405020304" pitchFamily="18" charset="0"/>
                        </a:rPr>
                        <a:t>California*</a:t>
                      </a:r>
                      <a:endParaRPr lang="en-US" sz="14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mj-lt"/>
                          <a:cs typeface="Times" panose="02020603050405020304" pitchFamily="18" charset="0"/>
                        </a:rPr>
                        <a:t>Race</a:t>
                      </a:r>
                      <a:r>
                        <a:rPr lang="en-US" sz="1400" spc="-95" dirty="0">
                          <a:effectLst/>
                          <a:latin typeface="+mj-lt"/>
                          <a:cs typeface="Times" panose="02020603050405020304" pitchFamily="18" charset="0"/>
                        </a:rPr>
                        <a:t> </a:t>
                      </a:r>
                      <a:r>
                        <a:rPr lang="en-US" sz="1400" dirty="0">
                          <a:effectLst/>
                          <a:latin typeface="+mj-lt"/>
                          <a:cs typeface="Times" panose="02020603050405020304" pitchFamily="18" charset="0"/>
                        </a:rPr>
                        <a:t>distribution</a:t>
                      </a:r>
                      <a:r>
                        <a:rPr lang="en-US" sz="1400" spc="130" dirty="0">
                          <a:effectLst/>
                          <a:latin typeface="+mj-lt"/>
                          <a:cs typeface="Times" panose="02020603050405020304" pitchFamily="18" charset="0"/>
                        </a:rPr>
                        <a:t> </a:t>
                      </a:r>
                      <a:r>
                        <a:rPr lang="en-US" sz="1400" dirty="0">
                          <a:effectLst/>
                          <a:latin typeface="+mj-lt"/>
                          <a:cs typeface="Times" panose="02020603050405020304" pitchFamily="18" charset="0"/>
                        </a:rPr>
                        <a:t>in</a:t>
                      </a:r>
                      <a:r>
                        <a:rPr lang="en-US" sz="1400" spc="-80" dirty="0">
                          <a:effectLst/>
                          <a:latin typeface="+mj-lt"/>
                          <a:cs typeface="Times" panose="02020603050405020304" pitchFamily="18" charset="0"/>
                        </a:rPr>
                        <a:t> </a:t>
                      </a:r>
                      <a:r>
                        <a:rPr lang="en-US" sz="1400" dirty="0">
                          <a:effectLst/>
                          <a:latin typeface="+mj-lt"/>
                          <a:cs typeface="Times" panose="02020603050405020304" pitchFamily="18" charset="0"/>
                        </a:rPr>
                        <a:t>Alameda</a:t>
                      </a:r>
                      <a:r>
                        <a:rPr lang="en-US" sz="1400" spc="-25" dirty="0">
                          <a:effectLst/>
                          <a:latin typeface="+mj-lt"/>
                          <a:cs typeface="Times" panose="02020603050405020304" pitchFamily="18" charset="0"/>
                        </a:rPr>
                        <a:t>, CA</a:t>
                      </a:r>
                      <a:r>
                        <a:rPr lang="en-US" sz="1400" spc="-5" dirty="0">
                          <a:effectLst/>
                          <a:latin typeface="+mj-lt"/>
                          <a:cs typeface="Times" panose="02020603050405020304" pitchFamily="18" charset="0"/>
                        </a:rPr>
                        <a:t>**</a:t>
                      </a:r>
                      <a:endParaRPr lang="en-US" sz="1400" dirty="0">
                        <a:effectLst/>
                        <a:latin typeface="+mj-lt"/>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xmlns="" val="10000"/>
                  </a:ext>
                </a:extLst>
              </a:tr>
              <a:tr h="313730">
                <a:tc>
                  <a:txBody>
                    <a:bodyPr/>
                    <a:lstStyle/>
                    <a:p>
                      <a:pPr marL="0" marR="0">
                        <a:lnSpc>
                          <a:spcPct val="107000"/>
                        </a:lnSpc>
                        <a:spcBef>
                          <a:spcPts val="0"/>
                        </a:spcBef>
                        <a:spcAft>
                          <a:spcPts val="0"/>
                        </a:spcAft>
                      </a:pPr>
                      <a:r>
                        <a:rPr lang="en-US" sz="1400" spc="-15" dirty="0">
                          <a:effectLst/>
                          <a:latin typeface="+mj-lt"/>
                          <a:cs typeface="Times" panose="02020603050405020304" pitchFamily="18" charset="0"/>
                        </a:rPr>
                        <a:t>Latino/Hispanic</a:t>
                      </a:r>
                      <a:endParaRPr lang="en-US" sz="1400" dirty="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spcBef>
                          <a:spcPts val="0"/>
                        </a:spcBef>
                        <a:spcAft>
                          <a:spcPts val="0"/>
                        </a:spcAft>
                      </a:pPr>
                      <a:r>
                        <a:rPr lang="en-US" sz="1400" spc="-10" dirty="0">
                          <a:effectLst/>
                          <a:latin typeface="+mj-lt"/>
                          <a:cs typeface="Times" panose="02020603050405020304" pitchFamily="18" charset="0"/>
                        </a:rPr>
                        <a:t>34.1%</a:t>
                      </a:r>
                      <a:endParaRPr lang="en-US" sz="1400" dirty="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spcBef>
                          <a:spcPts val="0"/>
                        </a:spcBef>
                        <a:spcAft>
                          <a:spcPts val="0"/>
                        </a:spcAft>
                      </a:pPr>
                      <a:r>
                        <a:rPr lang="en-US" sz="1400" spc="-10">
                          <a:effectLst/>
                          <a:latin typeface="+mj-lt"/>
                          <a:cs typeface="Times" panose="02020603050405020304" pitchFamily="18" charset="0"/>
                        </a:rPr>
                        <a:t>52.3%</a:t>
                      </a:r>
                      <a:endParaRPr lang="en-US" sz="14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spcBef>
                          <a:spcPts val="0"/>
                        </a:spcBef>
                        <a:spcAft>
                          <a:spcPts val="0"/>
                        </a:spcAft>
                      </a:pPr>
                      <a:r>
                        <a:rPr lang="en-US" sz="1400" spc="-10">
                          <a:effectLst/>
                          <a:latin typeface="+mj-lt"/>
                          <a:cs typeface="Times" panose="02020603050405020304" pitchFamily="18" charset="0"/>
                        </a:rPr>
                        <a:t>16.9%</a:t>
                      </a:r>
                      <a:endParaRPr lang="en-US" sz="1400">
                        <a:effectLst/>
                        <a:latin typeface="+mj-lt"/>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xmlns="" val="10001"/>
                  </a:ext>
                </a:extLst>
              </a:tr>
              <a:tr h="313730">
                <a:tc>
                  <a:txBody>
                    <a:bodyPr/>
                    <a:lstStyle/>
                    <a:p>
                      <a:pPr marL="0" marR="0">
                        <a:lnSpc>
                          <a:spcPct val="107000"/>
                        </a:lnSpc>
                        <a:spcBef>
                          <a:spcPts val="0"/>
                        </a:spcBef>
                        <a:spcAft>
                          <a:spcPts val="0"/>
                        </a:spcAft>
                      </a:pPr>
                      <a:r>
                        <a:rPr lang="en-US" sz="1400">
                          <a:effectLst/>
                          <a:latin typeface="+mj-lt"/>
                          <a:cs typeface="Times" panose="02020603050405020304" pitchFamily="18" charset="0"/>
                        </a:rPr>
                        <a:t>White, non-Hispanic</a:t>
                      </a:r>
                      <a:endParaRPr lang="en-US" sz="14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spcBef>
                          <a:spcPts val="0"/>
                        </a:spcBef>
                        <a:spcAft>
                          <a:spcPts val="0"/>
                        </a:spcAft>
                      </a:pPr>
                      <a:r>
                        <a:rPr lang="en-US" sz="1400" spc="-10" dirty="0">
                          <a:effectLst/>
                          <a:latin typeface="+mj-lt"/>
                          <a:cs typeface="Times" panose="02020603050405020304" pitchFamily="18" charset="0"/>
                        </a:rPr>
                        <a:t>63.9%</a:t>
                      </a:r>
                      <a:endParaRPr lang="en-US" sz="1400" dirty="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spcBef>
                          <a:spcPts val="0"/>
                        </a:spcBef>
                        <a:spcAft>
                          <a:spcPts val="0"/>
                        </a:spcAft>
                      </a:pPr>
                      <a:r>
                        <a:rPr lang="en-US" sz="1400" spc="-10" dirty="0">
                          <a:effectLst/>
                          <a:latin typeface="+mj-lt"/>
                          <a:cs typeface="Times" panose="02020603050405020304" pitchFamily="18" charset="0"/>
                        </a:rPr>
                        <a:t>27.7%</a:t>
                      </a:r>
                      <a:endParaRPr lang="en-US" sz="1400" dirty="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spcBef>
                          <a:spcPts val="0"/>
                        </a:spcBef>
                        <a:spcAft>
                          <a:spcPts val="0"/>
                        </a:spcAft>
                      </a:pPr>
                      <a:r>
                        <a:rPr lang="en-US" sz="1400" spc="-10">
                          <a:effectLst/>
                          <a:latin typeface="+mj-lt"/>
                          <a:cs typeface="Times" panose="02020603050405020304" pitchFamily="18" charset="0"/>
                        </a:rPr>
                        <a:t>31.7%</a:t>
                      </a:r>
                      <a:endParaRPr lang="en-US" sz="1400">
                        <a:effectLst/>
                        <a:latin typeface="+mj-lt"/>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xmlns="" val="10002"/>
                  </a:ext>
                </a:extLst>
              </a:tr>
              <a:tr h="313730">
                <a:tc>
                  <a:txBody>
                    <a:bodyPr/>
                    <a:lstStyle/>
                    <a:p>
                      <a:pPr marL="0" marR="0">
                        <a:lnSpc>
                          <a:spcPct val="107000"/>
                        </a:lnSpc>
                        <a:spcBef>
                          <a:spcPts val="0"/>
                        </a:spcBef>
                        <a:spcAft>
                          <a:spcPts val="0"/>
                        </a:spcAft>
                      </a:pPr>
                      <a:r>
                        <a:rPr lang="en-US" sz="1400">
                          <a:effectLst/>
                          <a:latin typeface="+mj-lt"/>
                          <a:cs typeface="Times" panose="02020603050405020304" pitchFamily="18" charset="0"/>
                        </a:rPr>
                        <a:t>Black, non-Hispanic</a:t>
                      </a:r>
                      <a:endParaRPr lang="en-US" sz="14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spcBef>
                          <a:spcPts val="0"/>
                        </a:spcBef>
                        <a:spcAft>
                          <a:spcPts val="0"/>
                        </a:spcAft>
                      </a:pPr>
                      <a:r>
                        <a:rPr lang="en-US" sz="1400" spc="-10" dirty="0">
                          <a:effectLst/>
                          <a:latin typeface="+mj-lt"/>
                          <a:cs typeface="Times" panose="02020603050405020304" pitchFamily="18" charset="0"/>
                        </a:rPr>
                        <a:t>50.6%</a:t>
                      </a:r>
                      <a:endParaRPr lang="en-US" sz="1400" dirty="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3175" algn="ctr">
                        <a:spcBef>
                          <a:spcPts val="0"/>
                        </a:spcBef>
                        <a:spcAft>
                          <a:spcPts val="0"/>
                        </a:spcAft>
                      </a:pPr>
                      <a:r>
                        <a:rPr lang="en-US" sz="1400" spc="-5" dirty="0">
                          <a:effectLst/>
                          <a:latin typeface="+mj-lt"/>
                          <a:cs typeface="Times" panose="02020603050405020304" pitchFamily="18" charset="0"/>
                        </a:rPr>
                        <a:t>5.2%</a:t>
                      </a:r>
                      <a:endParaRPr lang="en-US" sz="1400" dirty="0">
                        <a:effectLst/>
                        <a:latin typeface="+mj-lt"/>
                        <a:ea typeface="Calibri" panose="020F0502020204030204" pitchFamily="34" charset="0"/>
                        <a:cs typeface="Times" panose="02020603050405020304" pitchFamily="18" charset="0"/>
                      </a:endParaRPr>
                    </a:p>
                  </a:txBody>
                  <a:tcPr marL="68580" marR="68580" marT="0" marB="0"/>
                </a:tc>
                <a:tc>
                  <a:txBody>
                    <a:bodyPr/>
                    <a:lstStyle/>
                    <a:p>
                      <a:pPr marL="635" marR="0" algn="ctr">
                        <a:spcBef>
                          <a:spcPts val="0"/>
                        </a:spcBef>
                        <a:spcAft>
                          <a:spcPts val="0"/>
                        </a:spcAft>
                      </a:pPr>
                      <a:r>
                        <a:rPr lang="en-US" sz="1400" spc="-10">
                          <a:effectLst/>
                          <a:latin typeface="+mj-lt"/>
                          <a:cs typeface="Times" panose="02020603050405020304" pitchFamily="18" charset="0"/>
                        </a:rPr>
                        <a:t>6.6%</a:t>
                      </a:r>
                      <a:endParaRPr lang="en-US" sz="1400">
                        <a:effectLst/>
                        <a:latin typeface="+mj-lt"/>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xmlns="" val="10003"/>
                  </a:ext>
                </a:extLst>
              </a:tr>
              <a:tr h="313730">
                <a:tc>
                  <a:txBody>
                    <a:bodyPr/>
                    <a:lstStyle/>
                    <a:p>
                      <a:pPr marL="0" marR="0">
                        <a:lnSpc>
                          <a:spcPct val="107000"/>
                        </a:lnSpc>
                        <a:spcBef>
                          <a:spcPts val="0"/>
                        </a:spcBef>
                        <a:spcAft>
                          <a:spcPts val="0"/>
                        </a:spcAft>
                      </a:pPr>
                      <a:r>
                        <a:rPr lang="en-US" sz="1400">
                          <a:effectLst/>
                          <a:latin typeface="+mj-lt"/>
                          <a:cs typeface="Times" panose="02020603050405020304" pitchFamily="18" charset="0"/>
                        </a:rPr>
                        <a:t>Other, non-Hispanic</a:t>
                      </a:r>
                      <a:endParaRPr lang="en-US" sz="14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spcBef>
                          <a:spcPts val="0"/>
                        </a:spcBef>
                        <a:spcAft>
                          <a:spcPts val="0"/>
                        </a:spcAft>
                      </a:pPr>
                      <a:r>
                        <a:rPr lang="en-US" sz="1400" spc="-10" dirty="0">
                          <a:effectLst/>
                          <a:latin typeface="+mj-lt"/>
                          <a:cs typeface="Times" panose="02020603050405020304" pitchFamily="18" charset="0"/>
                        </a:rPr>
                        <a:t>46.5%</a:t>
                      </a:r>
                      <a:endParaRPr lang="en-US" sz="1400" dirty="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spcBef>
                          <a:spcPts val="0"/>
                        </a:spcBef>
                        <a:spcAft>
                          <a:spcPts val="0"/>
                        </a:spcAft>
                      </a:pPr>
                      <a:r>
                        <a:rPr lang="en-US" sz="1400" spc="-10">
                          <a:effectLst/>
                          <a:latin typeface="+mj-lt"/>
                          <a:cs typeface="Times" panose="02020603050405020304" pitchFamily="18" charset="0"/>
                        </a:rPr>
                        <a:t>14.8%</a:t>
                      </a:r>
                      <a:endParaRPr lang="en-US" sz="1400">
                        <a:effectLst/>
                        <a:latin typeface="+mj-lt"/>
                        <a:ea typeface="Calibri" panose="020F0502020204030204" pitchFamily="34" charset="0"/>
                        <a:cs typeface="Times" panose="02020603050405020304" pitchFamily="18" charset="0"/>
                      </a:endParaRPr>
                    </a:p>
                  </a:txBody>
                  <a:tcPr marL="68580" marR="68580" marT="0" marB="0"/>
                </a:tc>
                <a:tc>
                  <a:txBody>
                    <a:bodyPr/>
                    <a:lstStyle/>
                    <a:p>
                      <a:pPr marL="635" marR="0" algn="ctr">
                        <a:spcBef>
                          <a:spcPts val="0"/>
                        </a:spcBef>
                        <a:spcAft>
                          <a:spcPts val="0"/>
                        </a:spcAft>
                      </a:pPr>
                      <a:r>
                        <a:rPr lang="en-US" sz="1400" spc="-10" dirty="0">
                          <a:effectLst/>
                          <a:latin typeface="+mj-lt"/>
                          <a:cs typeface="Times" panose="02020603050405020304" pitchFamily="18" charset="0"/>
                        </a:rPr>
                        <a:t>44.8%</a:t>
                      </a:r>
                      <a:endParaRPr lang="en-US" sz="1400" dirty="0">
                        <a:effectLst/>
                        <a:latin typeface="+mj-lt"/>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xmlns="" val="10004"/>
                  </a:ext>
                </a:extLst>
              </a:tr>
              <a:tr h="313730">
                <a:tc>
                  <a:txBody>
                    <a:bodyPr/>
                    <a:lstStyle/>
                    <a:p>
                      <a:pPr marL="0" marR="0" algn="ctr">
                        <a:lnSpc>
                          <a:spcPct val="107000"/>
                        </a:lnSpc>
                        <a:spcBef>
                          <a:spcPts val="0"/>
                        </a:spcBef>
                        <a:spcAft>
                          <a:spcPts val="0"/>
                        </a:spcAft>
                      </a:pPr>
                      <a:r>
                        <a:rPr lang="en-US" sz="1400">
                          <a:effectLst/>
                          <a:latin typeface="+mj-lt"/>
                          <a:cs typeface="Times" panose="02020603050405020304" pitchFamily="18" charset="0"/>
                        </a:rPr>
                        <a:t>Total</a:t>
                      </a:r>
                      <a:endParaRPr lang="en-US" sz="14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spcBef>
                          <a:spcPts val="0"/>
                        </a:spcBef>
                        <a:spcAft>
                          <a:spcPts val="0"/>
                        </a:spcAft>
                      </a:pPr>
                      <a:r>
                        <a:rPr lang="en-US" sz="1400" spc="-10" dirty="0">
                          <a:effectLst/>
                          <a:latin typeface="+mj-lt"/>
                          <a:cs typeface="Times" panose="02020603050405020304" pitchFamily="18" charset="0"/>
                        </a:rPr>
                        <a:t>44.7%</a:t>
                      </a:r>
                      <a:endParaRPr lang="en-US" sz="1400" dirty="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latin typeface="+mj-lt"/>
                          <a:cs typeface="Times" panose="02020603050405020304" pitchFamily="18" charset="0"/>
                        </a:rPr>
                        <a:t>100%</a:t>
                      </a:r>
                      <a:endParaRPr lang="en-US" sz="1400" dirty="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mj-lt"/>
                          <a:cs typeface="Times" panose="02020603050405020304" pitchFamily="18" charset="0"/>
                        </a:rPr>
                        <a:t>100%</a:t>
                      </a:r>
                      <a:endParaRPr lang="en-US" sz="1400" dirty="0">
                        <a:effectLst/>
                        <a:latin typeface="+mj-lt"/>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3" name="Rectangle 2"/>
          <p:cNvSpPr/>
          <p:nvPr/>
        </p:nvSpPr>
        <p:spPr>
          <a:xfrm>
            <a:off x="203512" y="1656196"/>
            <a:ext cx="8736975" cy="1369606"/>
          </a:xfrm>
          <a:prstGeom prst="rect">
            <a:avLst/>
          </a:prstGeom>
        </p:spPr>
        <p:txBody>
          <a:bodyPr wrap="square">
            <a:spAutoFit/>
          </a:bodyPr>
          <a:lstStyle/>
          <a:p>
            <a:pPr marL="342900" indent="-342900">
              <a:spcAft>
                <a:spcPts val="600"/>
              </a:spcAft>
              <a:buFont typeface="Wingdings" panose="05000000000000000000" pitchFamily="2" charset="2"/>
              <a:buChar char="§"/>
            </a:pPr>
            <a:r>
              <a:rPr lang="en-US" sz="2600" spc="-5" dirty="0">
                <a:latin typeface="+mj-lt"/>
                <a:ea typeface="Calibri" panose="020F0502020204030204" pitchFamily="34" charset="0"/>
                <a:cs typeface="Times" panose="02020603050405020304" pitchFamily="18" charset="0"/>
              </a:rPr>
              <a:t>Prevalence of children with a medical home</a:t>
            </a:r>
            <a:r>
              <a:rPr lang="en-US" sz="2600" spc="60" dirty="0">
                <a:latin typeface="+mj-lt"/>
                <a:ea typeface="Calibri" panose="020F0502020204030204" pitchFamily="34" charset="0"/>
                <a:cs typeface="Times" panose="02020603050405020304" pitchFamily="18" charset="0"/>
              </a:rPr>
              <a:t> varies </a:t>
            </a:r>
            <a:r>
              <a:rPr lang="en-US" sz="2600" spc="-5" dirty="0">
                <a:latin typeface="+mj-lt"/>
                <a:ea typeface="Calibri" panose="020F0502020204030204" pitchFamily="34" charset="0"/>
                <a:cs typeface="Times" panose="02020603050405020304" pitchFamily="18" charset="0"/>
              </a:rPr>
              <a:t>by</a:t>
            </a:r>
            <a:r>
              <a:rPr lang="en-US" sz="2600" spc="65" dirty="0">
                <a:latin typeface="+mj-lt"/>
                <a:ea typeface="Calibri" panose="020F0502020204030204" pitchFamily="34" charset="0"/>
                <a:cs typeface="Times" panose="02020603050405020304" pitchFamily="18" charset="0"/>
              </a:rPr>
              <a:t> </a:t>
            </a:r>
            <a:r>
              <a:rPr lang="en-US" sz="2600" spc="-5" dirty="0">
                <a:latin typeface="+mj-lt"/>
                <a:ea typeface="Calibri" panose="020F0502020204030204" pitchFamily="34" charset="0"/>
                <a:cs typeface="Times" panose="02020603050405020304" pitchFamily="18" charset="0"/>
              </a:rPr>
              <a:t>race</a:t>
            </a:r>
            <a:endParaRPr lang="en-US" sz="2600" spc="145" dirty="0">
              <a:latin typeface="+mj-lt"/>
              <a:ea typeface="Calibri" panose="020F0502020204030204" pitchFamily="34" charset="0"/>
              <a:cs typeface="Times" panose="02020603050405020304" pitchFamily="18" charset="0"/>
            </a:endParaRPr>
          </a:p>
          <a:p>
            <a:pPr marL="342900" indent="-342900">
              <a:spcAft>
                <a:spcPts val="600"/>
              </a:spcAft>
              <a:buFont typeface="Wingdings" panose="05000000000000000000" pitchFamily="2" charset="2"/>
              <a:buChar char="§"/>
            </a:pPr>
            <a:r>
              <a:rPr lang="en-US" sz="2600" spc="-5" dirty="0">
                <a:latin typeface="+mj-lt"/>
                <a:ea typeface="Calibri" panose="020F0502020204030204" pitchFamily="34" charset="0"/>
                <a:cs typeface="Times" panose="02020603050405020304" pitchFamily="18" charset="0"/>
              </a:rPr>
              <a:t>Race</a:t>
            </a:r>
            <a:r>
              <a:rPr lang="en-US" sz="2600" spc="230" dirty="0">
                <a:latin typeface="+mj-lt"/>
                <a:ea typeface="Calibri" panose="020F0502020204030204" pitchFamily="34" charset="0"/>
                <a:cs typeface="Times" panose="02020603050405020304" pitchFamily="18" charset="0"/>
              </a:rPr>
              <a:t> </a:t>
            </a:r>
            <a:r>
              <a:rPr lang="en-US" sz="2600" spc="-5" dirty="0">
                <a:latin typeface="+mj-lt"/>
                <a:ea typeface="Calibri" panose="020F0502020204030204" pitchFamily="34" charset="0"/>
                <a:cs typeface="Times" panose="02020603050405020304" pitchFamily="18" charset="0"/>
              </a:rPr>
              <a:t>distribution</a:t>
            </a:r>
            <a:r>
              <a:rPr lang="en-US" sz="2600" spc="235" dirty="0">
                <a:latin typeface="+mj-lt"/>
                <a:ea typeface="Calibri" panose="020F0502020204030204" pitchFamily="34" charset="0"/>
                <a:cs typeface="Times" panose="02020603050405020304" pitchFamily="18" charset="0"/>
              </a:rPr>
              <a:t> </a:t>
            </a:r>
            <a:r>
              <a:rPr lang="en-US" sz="2600" dirty="0">
                <a:latin typeface="+mj-lt"/>
                <a:ea typeface="Calibri" panose="020F0502020204030204" pitchFamily="34" charset="0"/>
                <a:cs typeface="Times" panose="02020603050405020304" pitchFamily="18" charset="0"/>
              </a:rPr>
              <a:t>in</a:t>
            </a:r>
            <a:r>
              <a:rPr lang="en-US" sz="2600" spc="155" dirty="0">
                <a:latin typeface="+mj-lt"/>
                <a:ea typeface="Calibri" panose="020F0502020204030204" pitchFamily="34" charset="0"/>
                <a:cs typeface="Times" panose="02020603050405020304" pitchFamily="18" charset="0"/>
              </a:rPr>
              <a:t> </a:t>
            </a:r>
            <a:r>
              <a:rPr lang="en-US" sz="2600" spc="-5" dirty="0">
                <a:latin typeface="+mj-lt"/>
                <a:ea typeface="Calibri" panose="020F0502020204030204" pitchFamily="34" charset="0"/>
                <a:cs typeface="Times" panose="02020603050405020304" pitchFamily="18" charset="0"/>
              </a:rPr>
              <a:t>Alameda city</a:t>
            </a:r>
            <a:r>
              <a:rPr lang="en-US" sz="2600" spc="160" dirty="0">
                <a:latin typeface="+mj-lt"/>
                <a:ea typeface="Calibri" panose="020F0502020204030204" pitchFamily="34" charset="0"/>
                <a:cs typeface="Times" panose="02020603050405020304" pitchFamily="18" charset="0"/>
              </a:rPr>
              <a:t> </a:t>
            </a:r>
            <a:r>
              <a:rPr lang="en-US" sz="2600" spc="-5" dirty="0">
                <a:latin typeface="+mj-lt"/>
                <a:ea typeface="Calibri" panose="020F0502020204030204" pitchFamily="34" charset="0"/>
                <a:cs typeface="Times" panose="02020603050405020304" pitchFamily="18" charset="0"/>
              </a:rPr>
              <a:t>differs</a:t>
            </a:r>
            <a:r>
              <a:rPr lang="en-US" sz="2600" spc="160" dirty="0">
                <a:latin typeface="+mj-lt"/>
                <a:ea typeface="Calibri" panose="020F0502020204030204" pitchFamily="34" charset="0"/>
                <a:cs typeface="Times" panose="02020603050405020304" pitchFamily="18" charset="0"/>
              </a:rPr>
              <a:t> </a:t>
            </a:r>
            <a:r>
              <a:rPr lang="en-US" sz="2600" spc="-5" dirty="0">
                <a:latin typeface="+mj-lt"/>
                <a:ea typeface="Calibri" panose="020F0502020204030204" pitchFamily="34" charset="0"/>
                <a:cs typeface="Times" panose="02020603050405020304" pitchFamily="18" charset="0"/>
              </a:rPr>
              <a:t>from</a:t>
            </a:r>
            <a:r>
              <a:rPr lang="en-US" sz="2600" spc="145" dirty="0">
                <a:latin typeface="+mj-lt"/>
                <a:ea typeface="Calibri" panose="020F0502020204030204" pitchFamily="34" charset="0"/>
                <a:cs typeface="Times" panose="02020603050405020304" pitchFamily="18" charset="0"/>
              </a:rPr>
              <a:t> </a:t>
            </a:r>
            <a:r>
              <a:rPr lang="en-US" sz="2600" spc="-5" dirty="0">
                <a:latin typeface="+mj-lt"/>
                <a:ea typeface="Calibri" panose="020F0502020204030204" pitchFamily="34" charset="0"/>
                <a:cs typeface="Times" panose="02020603050405020304" pitchFamily="18" charset="0"/>
              </a:rPr>
              <a:t>California</a:t>
            </a:r>
            <a:r>
              <a:rPr lang="en-US" sz="2600" spc="155" dirty="0">
                <a:latin typeface="+mj-lt"/>
                <a:ea typeface="Calibri" panose="020F0502020204030204" pitchFamily="34" charset="0"/>
                <a:cs typeface="Times" panose="02020603050405020304" pitchFamily="18" charset="0"/>
              </a:rPr>
              <a:t> </a:t>
            </a:r>
            <a:r>
              <a:rPr lang="en-US" sz="2600" dirty="0">
                <a:latin typeface="+mj-lt"/>
                <a:ea typeface="Calibri" panose="020F0502020204030204" pitchFamily="34" charset="0"/>
                <a:cs typeface="Times" panose="02020603050405020304" pitchFamily="18" charset="0"/>
              </a:rPr>
              <a:t>as</a:t>
            </a:r>
            <a:r>
              <a:rPr lang="en-US" sz="2600" spc="155" dirty="0">
                <a:latin typeface="+mj-lt"/>
                <a:ea typeface="Calibri" panose="020F0502020204030204" pitchFamily="34" charset="0"/>
                <a:cs typeface="Times" panose="02020603050405020304" pitchFamily="18" charset="0"/>
              </a:rPr>
              <a:t> </a:t>
            </a:r>
            <a:r>
              <a:rPr lang="en-US" sz="2600" dirty="0">
                <a:latin typeface="+mj-lt"/>
                <a:ea typeface="Calibri" panose="020F0502020204030204" pitchFamily="34" charset="0"/>
                <a:cs typeface="Times" panose="02020603050405020304" pitchFamily="18" charset="0"/>
              </a:rPr>
              <a:t>a</a:t>
            </a:r>
            <a:r>
              <a:rPr lang="en-US" sz="2600" spc="145" dirty="0">
                <a:latin typeface="+mj-lt"/>
                <a:ea typeface="Calibri" panose="020F0502020204030204" pitchFamily="34" charset="0"/>
                <a:cs typeface="Times" panose="02020603050405020304" pitchFamily="18" charset="0"/>
              </a:rPr>
              <a:t> </a:t>
            </a:r>
            <a:r>
              <a:rPr lang="en-US" sz="2600" dirty="0">
                <a:latin typeface="+mj-lt"/>
                <a:ea typeface="Calibri" panose="020F0502020204030204" pitchFamily="34" charset="0"/>
                <a:cs typeface="Times" panose="02020603050405020304" pitchFamily="18" charset="0"/>
              </a:rPr>
              <a:t>whole.</a:t>
            </a:r>
            <a:r>
              <a:rPr lang="en-US" sz="2600" spc="90" dirty="0">
                <a:latin typeface="+mj-lt"/>
                <a:ea typeface="Calibri" panose="020F0502020204030204" pitchFamily="34" charset="0"/>
                <a:cs typeface="Times" panose="02020603050405020304" pitchFamily="18" charset="0"/>
              </a:rPr>
              <a:t> </a:t>
            </a:r>
            <a:endParaRPr lang="en-US" sz="2600" dirty="0">
              <a:latin typeface="+mj-lt"/>
              <a:cs typeface="Times" panose="02020603050405020304" pitchFamily="18" charset="0"/>
            </a:endParaRPr>
          </a:p>
        </p:txBody>
      </p:sp>
      <p:sp>
        <p:nvSpPr>
          <p:cNvPr id="4" name="Rectangle 3"/>
          <p:cNvSpPr/>
          <p:nvPr/>
        </p:nvSpPr>
        <p:spPr>
          <a:xfrm>
            <a:off x="67056" y="5369731"/>
            <a:ext cx="8284464" cy="322845"/>
          </a:xfrm>
          <a:prstGeom prst="rect">
            <a:avLst/>
          </a:prstGeom>
        </p:spPr>
        <p:txBody>
          <a:bodyPr wrap="square">
            <a:spAutoFit/>
          </a:bodyPr>
          <a:lstStyle/>
          <a:p>
            <a:pPr>
              <a:lnSpc>
                <a:spcPct val="107000"/>
              </a:lnSpc>
            </a:pPr>
            <a:r>
              <a:rPr lang="en-US" sz="1400" dirty="0">
                <a:latin typeface="+mj-lt"/>
                <a:ea typeface="Calibri" panose="020F0502020204030204" pitchFamily="34" charset="0"/>
                <a:cs typeface="Times" panose="02020603050405020304" pitchFamily="18" charset="0"/>
              </a:rPr>
              <a:t>Data sources: *2011/12 NSCH available at childhealthdata.org, **2008-2012 ACS</a:t>
            </a:r>
            <a:endParaRPr lang="en-US" sz="1400" dirty="0">
              <a:effectLst/>
              <a:latin typeface="+mj-lt"/>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2386394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1"/>
            <a:ext cx="9144000" cy="1009830"/>
          </a:xfrm>
          <a:prstGeom prst="rect">
            <a:avLst/>
          </a:prstGeom>
          <a:solidFill>
            <a:schemeClr val="accent1"/>
          </a:solidFill>
        </p:spPr>
        <p:txBody>
          <a:bodyPr anchor="ctr"/>
          <a:lstStyle/>
          <a:p>
            <a:pPr lvl="0"/>
            <a:r>
              <a:rPr lang="en-US" sz="4000" b="1" dirty="0">
                <a:solidFill>
                  <a:schemeClr val="bg1"/>
                </a:solidFill>
              </a:rPr>
              <a:t/>
            </a:r>
            <a:br>
              <a:rPr lang="en-US" sz="4000" b="1" dirty="0">
                <a:solidFill>
                  <a:schemeClr val="bg1"/>
                </a:solidFill>
              </a:rPr>
            </a:br>
            <a:r>
              <a:rPr lang="en-US" sz="4000" b="1" dirty="0">
                <a:solidFill>
                  <a:schemeClr val="bg1"/>
                </a:solidFill>
              </a:rPr>
              <a:t>Do You Always Need to Collect Local Data?</a:t>
            </a:r>
            <a:r>
              <a:rPr lang="en-US" sz="4000" dirty="0">
                <a:solidFill>
                  <a:schemeClr val="bg1"/>
                </a:solidFill>
              </a:rPr>
              <a:t/>
            </a:r>
            <a:br>
              <a:rPr lang="en-US" sz="4000" dirty="0">
                <a:solidFill>
                  <a:schemeClr val="bg1"/>
                </a:solidFill>
              </a:rPr>
            </a:br>
            <a:endParaRPr lang="en-US" sz="4000" dirty="0">
              <a:solidFill>
                <a:schemeClr val="bg1"/>
              </a:solidFill>
              <a:latin typeface="Times" panose="02020603050405020304" pitchFamily="18" charset="0"/>
              <a:cs typeface="Times" panose="02020603050405020304" pitchFamily="18" charset="0"/>
            </a:endParaRPr>
          </a:p>
        </p:txBody>
      </p:sp>
      <p:sp>
        <p:nvSpPr>
          <p:cNvPr id="16" name="TextBox 15"/>
          <p:cNvSpPr txBox="1"/>
          <p:nvPr/>
        </p:nvSpPr>
        <p:spPr>
          <a:xfrm>
            <a:off x="142318" y="1363868"/>
            <a:ext cx="8859364" cy="3970318"/>
          </a:xfrm>
          <a:prstGeom prst="rect">
            <a:avLst/>
          </a:prstGeom>
          <a:noFill/>
        </p:spPr>
        <p:txBody>
          <a:bodyPr wrap="square" rtlCol="0">
            <a:spAutoFit/>
          </a:bodyPr>
          <a:lstStyle/>
          <a:p>
            <a:r>
              <a:rPr lang="en-US" sz="2800" b="1" dirty="0"/>
              <a:t>No! National and state data </a:t>
            </a:r>
            <a:r>
              <a:rPr lang="en-US" sz="2800" b="1" dirty="0" smtClean="0"/>
              <a:t>have </a:t>
            </a:r>
            <a:r>
              <a:rPr lang="en-US" sz="2800" b="1" dirty="0"/>
              <a:t>many uses at the local level</a:t>
            </a:r>
            <a:r>
              <a:rPr lang="en-US" sz="2800" b="1" dirty="0" smtClean="0"/>
              <a:t>.</a:t>
            </a:r>
            <a:endParaRPr lang="en-US" sz="2800" b="1" dirty="0"/>
          </a:p>
          <a:p>
            <a:pPr marL="457200" indent="-457200">
              <a:buFont typeface="Wingdings" panose="05000000000000000000" pitchFamily="2" charset="2"/>
              <a:buChar char="§"/>
            </a:pPr>
            <a:r>
              <a:rPr lang="en-US" sz="2800" dirty="0"/>
              <a:t>If demographic distributions between a local area and the state are similar, state and local estimates likely are too. </a:t>
            </a:r>
          </a:p>
          <a:p>
            <a:pPr marL="457200" indent="-457200">
              <a:buFont typeface="Wingdings" panose="05000000000000000000" pitchFamily="2" charset="2"/>
              <a:buChar char="§"/>
            </a:pPr>
            <a:r>
              <a:rPr lang="en-US" sz="2800" dirty="0"/>
              <a:t>However, large within-state demographic variation may mean that local areas actually differ markedly from the state as a whole. </a:t>
            </a:r>
            <a:r>
              <a:rPr lang="en-US" sz="2800" dirty="0" smtClean="0"/>
              <a:t>Limited resources prevent local data collection.</a:t>
            </a:r>
          </a:p>
        </p:txBody>
      </p:sp>
    </p:spTree>
    <p:extLst>
      <p:ext uri="{BB962C8B-B14F-4D97-AF65-F5344CB8AC3E}">
        <p14:creationId xmlns:p14="http://schemas.microsoft.com/office/powerpoint/2010/main" val="372309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8779"/>
          </a:xfrm>
          <a:solidFill>
            <a:schemeClr val="tx2">
              <a:lumMod val="60000"/>
              <a:lumOff val="40000"/>
            </a:schemeClr>
          </a:solidFill>
        </p:spPr>
        <p:txBody>
          <a:bodyPr anchor="ctr"/>
          <a:lstStyle/>
          <a:p>
            <a:pPr>
              <a:spcBef>
                <a:spcPts val="600"/>
              </a:spcBef>
            </a:pPr>
            <a:r>
              <a:rPr lang="en-US" b="1" dirty="0">
                <a:solidFill>
                  <a:schemeClr val="bg1"/>
                </a:solidFill>
              </a:rPr>
              <a:t>CAHMI’s Local Area Estimation </a:t>
            </a:r>
            <a:r>
              <a:rPr lang="en-US" b="1" dirty="0" smtClean="0">
                <a:solidFill>
                  <a:schemeClr val="bg1"/>
                </a:solidFill>
              </a:rPr>
              <a:t>Project</a:t>
            </a:r>
            <a:br>
              <a:rPr lang="en-US" b="1" dirty="0" smtClean="0">
                <a:solidFill>
                  <a:schemeClr val="bg1"/>
                </a:solidFill>
              </a:rPr>
            </a:br>
            <a:r>
              <a:rPr lang="en-US" b="1" dirty="0" smtClean="0">
                <a:solidFill>
                  <a:schemeClr val="bg1"/>
                </a:solidFill>
              </a:rPr>
              <a:t>2008-2016</a:t>
            </a:r>
            <a:endParaRPr lang="en-US" b="1" dirty="0">
              <a:solidFill>
                <a:schemeClr val="bg1"/>
              </a:solidFill>
              <a:latin typeface="Times" panose="02020603050405020304" pitchFamily="18" charset="0"/>
              <a:cs typeface="Times" panose="02020603050405020304" pitchFamily="18" charset="0"/>
            </a:endParaRPr>
          </a:p>
        </p:txBody>
      </p:sp>
      <p:sp>
        <p:nvSpPr>
          <p:cNvPr id="4" name="TextBox 3"/>
          <p:cNvSpPr txBox="1"/>
          <p:nvPr/>
        </p:nvSpPr>
        <p:spPr>
          <a:xfrm>
            <a:off x="156296" y="1097339"/>
            <a:ext cx="8781227" cy="5632311"/>
          </a:xfrm>
          <a:prstGeom prst="rect">
            <a:avLst/>
          </a:prstGeom>
          <a:noFill/>
        </p:spPr>
        <p:txBody>
          <a:bodyPr wrap="square" rtlCol="0">
            <a:spAutoFit/>
          </a:bodyPr>
          <a:lstStyle/>
          <a:p>
            <a:pPr marL="342900" indent="-342900">
              <a:lnSpc>
                <a:spcPct val="100000"/>
              </a:lnSpc>
              <a:spcBef>
                <a:spcPts val="1200"/>
              </a:spcBef>
              <a:spcAft>
                <a:spcPts val="1200"/>
              </a:spcAft>
              <a:buFont typeface="Arial"/>
              <a:buChar char="•"/>
            </a:pPr>
            <a:r>
              <a:rPr lang="en-US" sz="2000" b="1" dirty="0" smtClean="0">
                <a:latin typeface="+mj-lt"/>
              </a:rPr>
              <a:t>2008-2010:  </a:t>
            </a:r>
            <a:r>
              <a:rPr lang="en-US" sz="2000" dirty="0" smtClean="0">
                <a:latin typeface="+mj-lt"/>
              </a:rPr>
              <a:t>Developed “do it yourself” guidelines for county and city MCH Epidemiology applications and modeled possible methods (CSHCN focus)</a:t>
            </a:r>
          </a:p>
          <a:p>
            <a:pPr marL="342900" indent="-342900">
              <a:lnSpc>
                <a:spcPct val="100000"/>
              </a:lnSpc>
              <a:spcBef>
                <a:spcPts val="1200"/>
              </a:spcBef>
              <a:spcAft>
                <a:spcPts val="1200"/>
              </a:spcAft>
              <a:buFont typeface="Arial"/>
              <a:buChar char="•"/>
            </a:pPr>
            <a:r>
              <a:rPr lang="en-US" sz="2000" b="1" dirty="0" smtClean="0">
                <a:latin typeface="+mj-lt"/>
              </a:rPr>
              <a:t>2011</a:t>
            </a:r>
            <a:r>
              <a:rPr lang="en-US" sz="2000" dirty="0" smtClean="0">
                <a:latin typeface="+mj-lt"/>
              </a:rPr>
              <a:t>-  </a:t>
            </a:r>
            <a:r>
              <a:rPr lang="en-US" sz="2000" dirty="0" err="1" smtClean="0">
                <a:latin typeface="+mj-lt"/>
              </a:rPr>
              <a:t>CityMatch</a:t>
            </a:r>
            <a:r>
              <a:rPr lang="en-US" sz="2000" dirty="0" smtClean="0">
                <a:latin typeface="+mj-lt"/>
              </a:rPr>
              <a:t> Workshop, collaboration with MCHB</a:t>
            </a:r>
          </a:p>
          <a:p>
            <a:pPr marL="342900" indent="-342900">
              <a:lnSpc>
                <a:spcPct val="100000"/>
              </a:lnSpc>
              <a:spcBef>
                <a:spcPts val="1200"/>
              </a:spcBef>
              <a:spcAft>
                <a:spcPts val="1200"/>
              </a:spcAft>
              <a:buFont typeface="Arial"/>
              <a:buChar char="•"/>
            </a:pPr>
            <a:r>
              <a:rPr lang="en-US" sz="2000" b="1" dirty="0" smtClean="0">
                <a:latin typeface="+mj-lt"/>
              </a:rPr>
              <a:t>2012-2013</a:t>
            </a:r>
            <a:r>
              <a:rPr lang="en-US" sz="2000" dirty="0" smtClean="0">
                <a:latin typeface="+mj-lt"/>
              </a:rPr>
              <a:t> –Explored options and obtained user feedback.  Organized resources to conduct a study and assess options.  </a:t>
            </a:r>
            <a:r>
              <a:rPr lang="en-US" sz="2000" b="1" dirty="0" err="1" smtClean="0">
                <a:latin typeface="+mj-lt"/>
              </a:rPr>
              <a:t>CityMatch</a:t>
            </a:r>
            <a:r>
              <a:rPr lang="en-US" sz="2000" b="1" dirty="0" smtClean="0">
                <a:latin typeface="+mj-lt"/>
              </a:rPr>
              <a:t> and CDC staff</a:t>
            </a:r>
            <a:r>
              <a:rPr lang="en-US" sz="2000" dirty="0" smtClean="0">
                <a:latin typeface="+mj-lt"/>
              </a:rPr>
              <a:t> key partners. </a:t>
            </a:r>
          </a:p>
          <a:p>
            <a:pPr marL="342900" indent="-342900">
              <a:lnSpc>
                <a:spcPct val="100000"/>
              </a:lnSpc>
              <a:spcBef>
                <a:spcPts val="1200"/>
              </a:spcBef>
              <a:spcAft>
                <a:spcPts val="1200"/>
              </a:spcAft>
              <a:buFont typeface="Arial"/>
              <a:buChar char="•"/>
            </a:pPr>
            <a:r>
              <a:rPr lang="en-US" sz="2000" dirty="0" smtClean="0">
                <a:latin typeface="+mj-lt"/>
              </a:rPr>
              <a:t>2013-2014:  Worked with</a:t>
            </a:r>
            <a:r>
              <a:rPr lang="en-US" sz="2000" b="1" dirty="0" smtClean="0">
                <a:latin typeface="+mj-lt"/>
              </a:rPr>
              <a:t> </a:t>
            </a:r>
            <a:r>
              <a:rPr lang="en-US" sz="2000" b="1" dirty="0">
                <a:latin typeface="+mj-lt"/>
              </a:rPr>
              <a:t>Population Reference Bureau (PRB</a:t>
            </a:r>
            <a:r>
              <a:rPr lang="en-US" sz="2000" b="1" dirty="0" smtClean="0">
                <a:latin typeface="+mj-lt"/>
              </a:rPr>
              <a:t>), </a:t>
            </a:r>
            <a:r>
              <a:rPr lang="en-US" sz="2000" b="1" dirty="0" err="1" smtClean="0">
                <a:latin typeface="+mj-lt"/>
              </a:rPr>
              <a:t>CityMatch</a:t>
            </a:r>
            <a:r>
              <a:rPr lang="en-US" sz="2000" b="1" dirty="0" smtClean="0">
                <a:latin typeface="+mj-lt"/>
              </a:rPr>
              <a:t> and the </a:t>
            </a:r>
            <a:r>
              <a:rPr lang="en-US" sz="2000" b="1" dirty="0">
                <a:latin typeface="+mj-lt"/>
              </a:rPr>
              <a:t>National Center for Health Statistics (</a:t>
            </a:r>
            <a:r>
              <a:rPr lang="en-US" sz="2000" b="1" dirty="0" smtClean="0">
                <a:latin typeface="+mj-lt"/>
              </a:rPr>
              <a:t>NCHS) </a:t>
            </a:r>
            <a:r>
              <a:rPr lang="en-US" sz="2000" dirty="0" smtClean="0">
                <a:latin typeface="+mj-lt"/>
              </a:rPr>
              <a:t>to </a:t>
            </a:r>
            <a:r>
              <a:rPr lang="en-US" sz="2000" dirty="0">
                <a:latin typeface="+mj-lt"/>
              </a:rPr>
              <a:t>develop and test methods to produce local area estimates using NSCH and </a:t>
            </a:r>
            <a:r>
              <a:rPr lang="en-US" sz="2000" dirty="0" smtClean="0">
                <a:latin typeface="+mj-lt"/>
              </a:rPr>
              <a:t>Census/ACS </a:t>
            </a:r>
            <a:r>
              <a:rPr lang="en-US" sz="2000" dirty="0">
                <a:latin typeface="+mj-lt"/>
              </a:rPr>
              <a:t>data. </a:t>
            </a:r>
            <a:endParaRPr lang="en-US" sz="2000" dirty="0" smtClean="0">
              <a:latin typeface="+mj-lt"/>
            </a:endParaRPr>
          </a:p>
          <a:p>
            <a:pPr marL="342900" indent="-342900">
              <a:lnSpc>
                <a:spcPct val="100000"/>
              </a:lnSpc>
              <a:spcBef>
                <a:spcPts val="1200"/>
              </a:spcBef>
              <a:spcAft>
                <a:spcPts val="1200"/>
              </a:spcAft>
              <a:buFont typeface="Arial"/>
              <a:buChar char="•"/>
            </a:pPr>
            <a:r>
              <a:rPr lang="en-US" sz="2000" b="1" dirty="0" smtClean="0">
                <a:latin typeface="+mj-lt"/>
                <a:cs typeface="Times" panose="02020603050405020304" pitchFamily="18" charset="0"/>
              </a:rPr>
              <a:t>2014-2016: </a:t>
            </a:r>
            <a:r>
              <a:rPr lang="en-US" sz="2000" dirty="0" smtClean="0">
                <a:latin typeface="+mj-lt"/>
                <a:cs typeface="Times" panose="02020603050405020304" pitchFamily="18" charset="0"/>
              </a:rPr>
              <a:t>Produced local data briefs and continuously refined and tested methods in collaboration with the </a:t>
            </a:r>
            <a:r>
              <a:rPr lang="en-US" sz="2000" b="1" dirty="0" smtClean="0">
                <a:latin typeface="+mj-lt"/>
                <a:cs typeface="Times" panose="02020603050405020304" pitchFamily="18" charset="0"/>
              </a:rPr>
              <a:t>CA Endowment, ACEs Connection, RWJF</a:t>
            </a:r>
            <a:r>
              <a:rPr lang="en-US" sz="2000" dirty="0" smtClean="0">
                <a:latin typeface="+mj-lt"/>
                <a:cs typeface="Times" panose="02020603050405020304" pitchFamily="18" charset="0"/>
              </a:rPr>
              <a:t>, CA </a:t>
            </a:r>
            <a:r>
              <a:rPr lang="en-US" sz="2000" b="1" dirty="0" smtClean="0">
                <a:latin typeface="+mj-lt"/>
                <a:cs typeface="Times" panose="02020603050405020304" pitchFamily="18" charset="0"/>
              </a:rPr>
              <a:t>“Trauma-Informed Schools” </a:t>
            </a:r>
            <a:r>
              <a:rPr lang="en-US" sz="2000" dirty="0" smtClean="0">
                <a:latin typeface="+mj-lt"/>
                <a:cs typeface="Times" panose="02020603050405020304" pitchFamily="18" charset="0"/>
              </a:rPr>
              <a:t>effort and the </a:t>
            </a:r>
            <a:r>
              <a:rPr lang="en-US" sz="2000" b="1" dirty="0" smtClean="0">
                <a:latin typeface="+mj-lt"/>
                <a:cs typeface="Times" panose="02020603050405020304" pitchFamily="18" charset="0"/>
              </a:rPr>
              <a:t>Lucile Packard Foundation for Children’s Health</a:t>
            </a:r>
            <a:r>
              <a:rPr lang="en-US" sz="2000" dirty="0" smtClean="0">
                <a:latin typeface="+mj-lt"/>
                <a:cs typeface="Times" panose="02020603050405020304" pitchFamily="18" charset="0"/>
              </a:rPr>
              <a:t> (KidsData.org).  Developed relationships and mocked up technical and production and resource requirements options for creating an online query tool, training and assistance resource for local areas.</a:t>
            </a:r>
            <a:endParaRPr lang="en-US" sz="2000" dirty="0">
              <a:latin typeface="+mj-lt"/>
              <a:cs typeface="Times" panose="02020603050405020304" pitchFamily="18" charset="0"/>
            </a:endParaRPr>
          </a:p>
        </p:txBody>
      </p:sp>
    </p:spTree>
    <p:extLst>
      <p:ext uri="{BB962C8B-B14F-4D97-AF65-F5344CB8AC3E}">
        <p14:creationId xmlns:p14="http://schemas.microsoft.com/office/powerpoint/2010/main" val="327435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4" y="0"/>
            <a:ext cx="9144000" cy="1068779"/>
          </a:xfrm>
          <a:solidFill>
            <a:schemeClr val="tx2">
              <a:lumMod val="60000"/>
              <a:lumOff val="40000"/>
            </a:schemeClr>
          </a:solidFill>
        </p:spPr>
        <p:txBody>
          <a:bodyPr anchor="ctr"/>
          <a:lstStyle/>
          <a:p>
            <a:pPr>
              <a:spcBef>
                <a:spcPts val="600"/>
              </a:spcBef>
            </a:pPr>
            <a:r>
              <a:rPr lang="en-US" sz="3600" b="1" dirty="0" smtClean="0">
                <a:solidFill>
                  <a:schemeClr val="bg1"/>
                </a:solidFill>
              </a:rPr>
              <a:t>Estimates </a:t>
            </a:r>
            <a:r>
              <a:rPr lang="en-US" sz="3600" b="1" dirty="0">
                <a:solidFill>
                  <a:schemeClr val="bg1"/>
                </a:solidFill>
              </a:rPr>
              <a:t>in </a:t>
            </a:r>
            <a:r>
              <a:rPr lang="en-US" sz="3600" b="1" dirty="0" smtClean="0">
                <a:solidFill>
                  <a:schemeClr val="bg1"/>
                </a:solidFill>
              </a:rPr>
              <a:t>Action: Rapid Cycle Learning Across Over 225 Local Areas</a:t>
            </a:r>
            <a:endParaRPr lang="en-US" sz="3600" b="1" dirty="0">
              <a:solidFill>
                <a:schemeClr val="bg1"/>
              </a:solidFill>
              <a:latin typeface="Times" panose="02020603050405020304" pitchFamily="18" charset="0"/>
              <a:cs typeface="Times" panose="02020603050405020304" pitchFamily="18" charset="0"/>
            </a:endParaRPr>
          </a:p>
        </p:txBody>
      </p:sp>
      <p:sp>
        <p:nvSpPr>
          <p:cNvPr id="4" name="TextBox 3"/>
          <p:cNvSpPr txBox="1"/>
          <p:nvPr/>
        </p:nvSpPr>
        <p:spPr>
          <a:xfrm>
            <a:off x="132736" y="1167714"/>
            <a:ext cx="8878530" cy="5693866"/>
          </a:xfrm>
          <a:prstGeom prst="rect">
            <a:avLst/>
          </a:prstGeom>
          <a:noFill/>
        </p:spPr>
        <p:txBody>
          <a:bodyPr wrap="square" rtlCol="0">
            <a:spAutoFit/>
          </a:bodyPr>
          <a:lstStyle/>
          <a:p>
            <a:pPr marL="457200" indent="-457200">
              <a:buFont typeface="Wingdings" panose="05000000000000000000" pitchFamily="2" charset="2"/>
              <a:buChar char="§"/>
            </a:pPr>
            <a:r>
              <a:rPr lang="en-US" sz="2800" dirty="0" smtClean="0"/>
              <a:t>California Endowment and ACEs Connection communities of action (20)</a:t>
            </a:r>
          </a:p>
          <a:p>
            <a:pPr marL="457200" indent="-457200">
              <a:buFont typeface="Wingdings" panose="05000000000000000000" pitchFamily="2" charset="2"/>
              <a:buChar char="§"/>
            </a:pPr>
            <a:r>
              <a:rPr lang="en-US" sz="2800" dirty="0" smtClean="0"/>
              <a:t>Robert </a:t>
            </a:r>
            <a:r>
              <a:rPr lang="en-US" sz="2800" dirty="0"/>
              <a:t>Wood </a:t>
            </a:r>
            <a:r>
              <a:rPr lang="en-US" sz="2800" dirty="0" smtClean="0"/>
              <a:t>Johnson</a:t>
            </a:r>
            <a:r>
              <a:rPr lang="en-US" sz="2800" dirty="0"/>
              <a:t> </a:t>
            </a:r>
            <a:r>
              <a:rPr lang="en-US" sz="2800" dirty="0" smtClean="0"/>
              <a:t>Foundation’s </a:t>
            </a:r>
            <a:r>
              <a:rPr lang="en-US" sz="2800" dirty="0"/>
              <a:t>MARC (Mobilizing Action for Resilient </a:t>
            </a:r>
            <a:r>
              <a:rPr lang="en-US" sz="2800" dirty="0" smtClean="0"/>
              <a:t>Communities) (13)</a:t>
            </a:r>
          </a:p>
          <a:p>
            <a:pPr marL="457200" indent="-457200">
              <a:buFont typeface="Wingdings" panose="05000000000000000000" pitchFamily="2" charset="2"/>
              <a:buChar char="§"/>
            </a:pPr>
            <a:r>
              <a:rPr lang="en-US" sz="2800" dirty="0" smtClean="0"/>
              <a:t>PBS/Detroit News largest US Cities report (17)</a:t>
            </a:r>
            <a:endParaRPr lang="en-US" sz="2800" dirty="0"/>
          </a:p>
          <a:p>
            <a:pPr marL="457200" indent="-457200">
              <a:buFont typeface="Wingdings" panose="05000000000000000000" pitchFamily="2" charset="2"/>
              <a:buChar char="§"/>
            </a:pPr>
            <a:r>
              <a:rPr lang="en-US" sz="2800" dirty="0"/>
              <a:t>Alliance for Strong Families and Communities' Neuroscience/Change in Mind </a:t>
            </a:r>
            <a:r>
              <a:rPr lang="en-US" sz="2800" dirty="0" smtClean="0"/>
              <a:t>Initiative (7)</a:t>
            </a:r>
            <a:endParaRPr lang="en-US" sz="2800" dirty="0"/>
          </a:p>
          <a:p>
            <a:pPr marL="457200" indent="-457200">
              <a:buFont typeface="Wingdings" panose="05000000000000000000" pitchFamily="2" charset="2"/>
              <a:buChar char="§"/>
            </a:pPr>
            <a:r>
              <a:rPr lang="en-US" sz="2800" dirty="0"/>
              <a:t>Baltimore City Health Department</a:t>
            </a:r>
          </a:p>
          <a:p>
            <a:pPr marL="457200" indent="-457200">
              <a:buFont typeface="Wingdings" panose="05000000000000000000" pitchFamily="2" charset="2"/>
              <a:buChar char="§"/>
            </a:pPr>
            <a:r>
              <a:rPr lang="en-US" sz="2800" dirty="0" smtClean="0"/>
              <a:t>California trauma informed schools efforts</a:t>
            </a:r>
            <a:endParaRPr lang="en-US" sz="2800" dirty="0"/>
          </a:p>
          <a:p>
            <a:pPr marL="457200" indent="-457200">
              <a:buFont typeface="Wingdings" panose="05000000000000000000" pitchFamily="2" charset="2"/>
              <a:buChar char="§"/>
            </a:pPr>
            <a:r>
              <a:rPr lang="en-US" sz="2800" dirty="0"/>
              <a:t>Lucile Packard </a:t>
            </a:r>
            <a:r>
              <a:rPr lang="en-US" sz="2800" dirty="0" smtClean="0"/>
              <a:t>Foundation KidsData.org (173)</a:t>
            </a:r>
            <a:endParaRPr lang="en-US" sz="2800" dirty="0"/>
          </a:p>
          <a:p>
            <a:pPr marL="457200" indent="-457200">
              <a:buFont typeface="Wingdings" panose="05000000000000000000" pitchFamily="2" charset="2"/>
              <a:buChar char="§"/>
            </a:pPr>
            <a:r>
              <a:rPr lang="en-US" sz="2800" dirty="0"/>
              <a:t>King County, WA Health </a:t>
            </a:r>
            <a:r>
              <a:rPr lang="en-US" sz="2800" dirty="0" smtClean="0"/>
              <a:t>Department</a:t>
            </a:r>
          </a:p>
          <a:p>
            <a:pPr marL="457200" indent="-457200">
              <a:buFont typeface="Wingdings" panose="05000000000000000000" pitchFamily="2" charset="2"/>
              <a:buChar char="§"/>
            </a:pPr>
            <a:r>
              <a:rPr lang="en-US" sz="2800" dirty="0" smtClean="0"/>
              <a:t>Ashville, North Carolina and many more</a:t>
            </a:r>
            <a:endParaRPr lang="en-US" sz="2800" dirty="0"/>
          </a:p>
          <a:p>
            <a:endParaRPr lang="en-US" sz="3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65200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3111"/>
          </a:xfrm>
          <a:solidFill>
            <a:schemeClr val="tx2">
              <a:lumMod val="60000"/>
              <a:lumOff val="40000"/>
            </a:schemeClr>
          </a:solidFill>
        </p:spPr>
        <p:txBody>
          <a:bodyPr anchor="ctr"/>
          <a:lstStyle/>
          <a:p>
            <a:pPr>
              <a:spcBef>
                <a:spcPts val="0"/>
              </a:spcBef>
            </a:pPr>
            <a:r>
              <a:rPr lang="en-US" sz="3200" b="1" dirty="0" smtClean="0">
                <a:solidFill>
                  <a:schemeClr val="bg1"/>
                </a:solidFill>
              </a:rPr>
              <a:t>Estimates </a:t>
            </a:r>
            <a:r>
              <a:rPr lang="en-US" sz="3200" b="1" dirty="0">
                <a:solidFill>
                  <a:schemeClr val="bg1"/>
                </a:solidFill>
              </a:rPr>
              <a:t>in Action: </a:t>
            </a:r>
            <a:r>
              <a:rPr lang="en-US" sz="3200" b="1" dirty="0" smtClean="0">
                <a:solidFill>
                  <a:schemeClr val="bg1"/>
                </a:solidFill>
              </a:rPr>
              <a:t>PBS/Detroit News Largest Cities</a:t>
            </a:r>
            <a:endParaRPr lang="en-US" sz="3200" b="1" dirty="0">
              <a:solidFill>
                <a:schemeClr val="bg1"/>
              </a:solidFill>
              <a:latin typeface="Times" panose="02020603050405020304" pitchFamily="18" charset="0"/>
              <a:cs typeface="Times" panose="02020603050405020304" pitchFamily="18" charset="0"/>
            </a:endParaRPr>
          </a:p>
        </p:txBody>
      </p:sp>
      <p:pic>
        <p:nvPicPr>
          <p:cNvPr id="6" name="Picture 5"/>
          <p:cNvPicPr>
            <a:picLocks noChangeAspect="1"/>
          </p:cNvPicPr>
          <p:nvPr/>
        </p:nvPicPr>
        <p:blipFill>
          <a:blip r:embed="rId3"/>
          <a:stretch>
            <a:fillRect/>
          </a:stretch>
        </p:blipFill>
        <p:spPr>
          <a:xfrm>
            <a:off x="0" y="903111"/>
            <a:ext cx="6524978" cy="4044928"/>
          </a:xfrm>
          <a:prstGeom prst="rect">
            <a:avLst/>
          </a:prstGeom>
        </p:spPr>
      </p:pic>
      <p:pic>
        <p:nvPicPr>
          <p:cNvPr id="4" name="Picture 3"/>
          <p:cNvPicPr>
            <a:picLocks noChangeAspect="1"/>
          </p:cNvPicPr>
          <p:nvPr/>
        </p:nvPicPr>
        <p:blipFill>
          <a:blip r:embed="rId4"/>
          <a:stretch>
            <a:fillRect/>
          </a:stretch>
        </p:blipFill>
        <p:spPr>
          <a:xfrm>
            <a:off x="2916061" y="4973655"/>
            <a:ext cx="6134100" cy="1962150"/>
          </a:xfrm>
          <a:prstGeom prst="rect">
            <a:avLst/>
          </a:prstGeom>
        </p:spPr>
      </p:pic>
      <p:pic>
        <p:nvPicPr>
          <p:cNvPr id="7" name="Picture 6"/>
          <p:cNvPicPr>
            <a:picLocks noChangeAspect="1"/>
          </p:cNvPicPr>
          <p:nvPr/>
        </p:nvPicPr>
        <p:blipFill>
          <a:blip r:embed="rId5"/>
          <a:stretch>
            <a:fillRect/>
          </a:stretch>
        </p:blipFill>
        <p:spPr>
          <a:xfrm>
            <a:off x="4557183" y="903111"/>
            <a:ext cx="4572000" cy="647700"/>
          </a:xfrm>
          <a:prstGeom prst="rect">
            <a:avLst/>
          </a:prstGeom>
        </p:spPr>
      </p:pic>
      <p:pic>
        <p:nvPicPr>
          <p:cNvPr id="8" name="Picture 7"/>
          <p:cNvPicPr>
            <a:picLocks noChangeAspect="1"/>
          </p:cNvPicPr>
          <p:nvPr/>
        </p:nvPicPr>
        <p:blipFill>
          <a:blip r:embed="rId6"/>
          <a:stretch>
            <a:fillRect/>
          </a:stretch>
        </p:blipFill>
        <p:spPr>
          <a:xfrm>
            <a:off x="6843183" y="1603590"/>
            <a:ext cx="1895475" cy="200025"/>
          </a:xfrm>
          <a:prstGeom prst="rect">
            <a:avLst/>
          </a:prstGeom>
        </p:spPr>
      </p:pic>
      <p:pic>
        <p:nvPicPr>
          <p:cNvPr id="9" name="Picture 8"/>
          <p:cNvPicPr>
            <a:picLocks noChangeAspect="1"/>
          </p:cNvPicPr>
          <p:nvPr/>
        </p:nvPicPr>
        <p:blipFill>
          <a:blip r:embed="rId7"/>
          <a:stretch>
            <a:fillRect/>
          </a:stretch>
        </p:blipFill>
        <p:spPr>
          <a:xfrm>
            <a:off x="7033682" y="1856394"/>
            <a:ext cx="1514475" cy="2286000"/>
          </a:xfrm>
          <a:prstGeom prst="rect">
            <a:avLst/>
          </a:prstGeom>
        </p:spPr>
      </p:pic>
      <p:pic>
        <p:nvPicPr>
          <p:cNvPr id="10" name="Picture 9"/>
          <p:cNvPicPr>
            <a:picLocks noChangeAspect="1"/>
          </p:cNvPicPr>
          <p:nvPr/>
        </p:nvPicPr>
        <p:blipFill>
          <a:blip r:embed="rId8"/>
          <a:stretch>
            <a:fillRect/>
          </a:stretch>
        </p:blipFill>
        <p:spPr>
          <a:xfrm>
            <a:off x="0" y="4857750"/>
            <a:ext cx="2495550" cy="2000250"/>
          </a:xfrm>
          <a:prstGeom prst="rect">
            <a:avLst/>
          </a:prstGeom>
        </p:spPr>
      </p:pic>
    </p:spTree>
    <p:extLst>
      <p:ext uri="{BB962C8B-B14F-4D97-AF65-F5344CB8AC3E}">
        <p14:creationId xmlns:p14="http://schemas.microsoft.com/office/powerpoint/2010/main" val="1764649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8096"/>
          </a:xfrm>
          <a:solidFill>
            <a:schemeClr val="tx2">
              <a:lumMod val="60000"/>
              <a:lumOff val="40000"/>
            </a:schemeClr>
          </a:solidFill>
        </p:spPr>
        <p:txBody>
          <a:bodyPr/>
          <a:lstStyle/>
          <a:p>
            <a:pPr>
              <a:spcBef>
                <a:spcPts val="0"/>
              </a:spcBef>
            </a:pPr>
            <a:r>
              <a:rPr lang="en-US" sz="3200" b="1" dirty="0" smtClean="0">
                <a:solidFill>
                  <a:schemeClr val="bg1"/>
                </a:solidFill>
              </a:rPr>
              <a:t>Estimates </a:t>
            </a:r>
            <a:r>
              <a:rPr lang="en-US" sz="3200" b="1" dirty="0">
                <a:solidFill>
                  <a:schemeClr val="bg1"/>
                </a:solidFill>
              </a:rPr>
              <a:t>in Action: </a:t>
            </a:r>
            <a:r>
              <a:rPr lang="en-US" sz="3200" b="1" dirty="0" smtClean="0">
                <a:solidFill>
                  <a:schemeClr val="bg1"/>
                </a:solidFill>
              </a:rPr>
              <a:t>ACEs and Resilience </a:t>
            </a:r>
            <a:r>
              <a:rPr lang="en-US" sz="3200" b="1" dirty="0" err="1" smtClean="0">
                <a:solidFill>
                  <a:schemeClr val="bg1"/>
                </a:solidFill>
                <a:cs typeface="Times" panose="02020603050405020304" pitchFamily="18" charset="0"/>
              </a:rPr>
              <a:t>Infographics</a:t>
            </a:r>
            <a:endParaRPr lang="en-US" sz="3200" b="1" dirty="0">
              <a:solidFill>
                <a:schemeClr val="bg1"/>
              </a:solidFill>
              <a:cs typeface="Times" panose="02020603050405020304" pitchFamily="18" charset="0"/>
            </a:endParaRPr>
          </a:p>
        </p:txBody>
      </p:sp>
      <p:pic>
        <p:nvPicPr>
          <p:cNvPr id="3" name="Picture 2"/>
          <p:cNvPicPr>
            <a:picLocks noChangeAspect="1"/>
          </p:cNvPicPr>
          <p:nvPr/>
        </p:nvPicPr>
        <p:blipFill>
          <a:blip r:embed="rId2"/>
          <a:stretch>
            <a:fillRect/>
          </a:stretch>
        </p:blipFill>
        <p:spPr>
          <a:xfrm>
            <a:off x="123837" y="2150356"/>
            <a:ext cx="4284011" cy="4349631"/>
          </a:xfrm>
          <a:prstGeom prst="rect">
            <a:avLst/>
          </a:prstGeom>
        </p:spPr>
      </p:pic>
      <p:pic>
        <p:nvPicPr>
          <p:cNvPr id="4" name="Picture 3"/>
          <p:cNvPicPr>
            <a:picLocks noChangeAspect="1"/>
          </p:cNvPicPr>
          <p:nvPr/>
        </p:nvPicPr>
        <p:blipFill>
          <a:blip r:embed="rId3"/>
          <a:stretch>
            <a:fillRect/>
          </a:stretch>
        </p:blipFill>
        <p:spPr>
          <a:xfrm>
            <a:off x="4284011" y="880533"/>
            <a:ext cx="4859989" cy="5608709"/>
          </a:xfrm>
          <a:prstGeom prst="rect">
            <a:avLst/>
          </a:prstGeom>
        </p:spPr>
      </p:pic>
      <p:sp>
        <p:nvSpPr>
          <p:cNvPr id="5" name="TextBox 4"/>
          <p:cNvSpPr txBox="1"/>
          <p:nvPr/>
        </p:nvSpPr>
        <p:spPr>
          <a:xfrm>
            <a:off x="247675" y="929061"/>
            <a:ext cx="4036336" cy="1323439"/>
          </a:xfrm>
          <a:prstGeom prst="rect">
            <a:avLst/>
          </a:prstGeom>
          <a:noFill/>
        </p:spPr>
        <p:txBody>
          <a:bodyPr wrap="square" rtlCol="0">
            <a:spAutoFit/>
          </a:bodyPr>
          <a:lstStyle/>
          <a:p>
            <a:r>
              <a:rPr lang="en-US" sz="2000" dirty="0">
                <a:latin typeface="+mj-lt"/>
                <a:cs typeface="Times" panose="02020603050405020304" pitchFamily="18" charset="0"/>
              </a:rPr>
              <a:t>CAHMI produced approximately </a:t>
            </a:r>
            <a:r>
              <a:rPr lang="en-US" sz="2000" dirty="0" smtClean="0">
                <a:latin typeface="+mj-lt"/>
                <a:cs typeface="Times" panose="02020603050405020304" pitchFamily="18" charset="0"/>
              </a:rPr>
              <a:t>40  </a:t>
            </a:r>
            <a:r>
              <a:rPr lang="en-US" sz="2000" dirty="0">
                <a:latin typeface="+mj-lt"/>
                <a:cs typeface="Times" panose="02020603050405020304" pitchFamily="18" charset="0"/>
              </a:rPr>
              <a:t>infographics for cities and </a:t>
            </a:r>
            <a:r>
              <a:rPr lang="en-US" sz="2000" dirty="0" smtClean="0">
                <a:latin typeface="+mj-lt"/>
                <a:cs typeface="Times" panose="02020603050405020304" pitchFamily="18" charset="0"/>
              </a:rPr>
              <a:t>counties, with rapid cycle feedback informing each new round</a:t>
            </a:r>
            <a:endParaRPr lang="en-US" sz="2000" dirty="0">
              <a:latin typeface="+mj-lt"/>
              <a:cs typeface="Times" panose="02020603050405020304" pitchFamily="18" charset="0"/>
            </a:endParaRPr>
          </a:p>
        </p:txBody>
      </p:sp>
    </p:spTree>
    <p:extLst>
      <p:ext uri="{BB962C8B-B14F-4D97-AF65-F5344CB8AC3E}">
        <p14:creationId xmlns:p14="http://schemas.microsoft.com/office/powerpoint/2010/main" val="1045396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2404064892"/>
              </p:ext>
            </p:extLst>
          </p:nvPr>
        </p:nvGraphicFramePr>
        <p:xfrm>
          <a:off x="1172308" y="1055077"/>
          <a:ext cx="7971692" cy="577263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a:xfrm>
            <a:off x="0" y="0"/>
            <a:ext cx="9144000" cy="1056290"/>
          </a:xfrm>
          <a:solidFill>
            <a:schemeClr val="tx2">
              <a:lumMod val="60000"/>
              <a:lumOff val="40000"/>
            </a:schemeClr>
          </a:solidFill>
        </p:spPr>
        <p:txBody>
          <a:bodyPr/>
          <a:lstStyle/>
          <a:p>
            <a:r>
              <a:rPr lang="en-US" sz="3000" b="1" dirty="0">
                <a:solidFill>
                  <a:schemeClr val="bg1"/>
                </a:solidFill>
              </a:rPr>
              <a:t>Percentage of Children Who Had One or More Adverse Childhood Experience, by </a:t>
            </a:r>
            <a:r>
              <a:rPr lang="en-US" sz="3000" b="1" dirty="0" smtClean="0">
                <a:solidFill>
                  <a:schemeClr val="bg1"/>
                </a:solidFill>
              </a:rPr>
              <a:t>“Change In Mind” City </a:t>
            </a:r>
            <a:endParaRPr lang="en-US" sz="3000" dirty="0">
              <a:solidFill>
                <a:schemeClr val="bg1"/>
              </a:solidFill>
            </a:endParaRPr>
          </a:p>
        </p:txBody>
      </p:sp>
    </p:spTree>
    <p:extLst>
      <p:ext uri="{BB962C8B-B14F-4D97-AF65-F5344CB8AC3E}">
        <p14:creationId xmlns:p14="http://schemas.microsoft.com/office/powerpoint/2010/main" val="2448230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3782"/>
          </a:xfrm>
          <a:solidFill>
            <a:schemeClr val="tx2">
              <a:lumMod val="60000"/>
              <a:lumOff val="40000"/>
            </a:schemeClr>
          </a:solidFill>
        </p:spPr>
        <p:txBody>
          <a:bodyPr/>
          <a:lstStyle/>
          <a:p>
            <a:pPr>
              <a:spcBef>
                <a:spcPts val="0"/>
              </a:spcBef>
            </a:pPr>
            <a:r>
              <a:rPr lang="en-US" sz="3600" b="1" dirty="0">
                <a:solidFill>
                  <a:schemeClr val="bg1"/>
                </a:solidFill>
              </a:rPr>
              <a:t>Datasets Used to Calculate the Local Area Synthetic Estimates</a:t>
            </a:r>
            <a:endParaRPr lang="en-US" sz="3600" b="1" dirty="0">
              <a:solidFill>
                <a:schemeClr val="bg1"/>
              </a:solidFill>
              <a:latin typeface="Times" panose="02020603050405020304" pitchFamily="18" charset="0"/>
              <a:cs typeface="Times" panose="02020603050405020304" pitchFamily="18" charset="0"/>
            </a:endParaRPr>
          </a:p>
        </p:txBody>
      </p:sp>
      <p:sp>
        <p:nvSpPr>
          <p:cNvPr id="4" name="TextBox 3"/>
          <p:cNvSpPr txBox="1"/>
          <p:nvPr/>
        </p:nvSpPr>
        <p:spPr>
          <a:xfrm>
            <a:off x="284636" y="1759672"/>
            <a:ext cx="8859364" cy="4970591"/>
          </a:xfrm>
          <a:prstGeom prst="rect">
            <a:avLst/>
          </a:prstGeom>
          <a:noFill/>
        </p:spPr>
        <p:txBody>
          <a:bodyPr wrap="square" rtlCol="0">
            <a:spAutoFit/>
          </a:bodyPr>
          <a:lstStyle/>
          <a:p>
            <a:pPr marL="457200" indent="-457200">
              <a:lnSpc>
                <a:spcPct val="100000"/>
              </a:lnSpc>
              <a:spcBef>
                <a:spcPts val="1200"/>
              </a:spcBef>
              <a:spcAft>
                <a:spcPts val="600"/>
              </a:spcAft>
              <a:buFont typeface="Wingdings" panose="05000000000000000000" pitchFamily="2" charset="2"/>
              <a:buChar char="§"/>
            </a:pPr>
            <a:r>
              <a:rPr lang="en-US" sz="2800" b="1" dirty="0"/>
              <a:t>2011-2012 National Survey of Children’s Health: </a:t>
            </a:r>
            <a:r>
              <a:rPr lang="en-US" sz="2800" dirty="0"/>
              <a:t>Provides prevalence rates for child health and well-being indicators</a:t>
            </a:r>
          </a:p>
          <a:p>
            <a:pPr marL="457200" indent="-457200">
              <a:lnSpc>
                <a:spcPct val="100000"/>
              </a:lnSpc>
              <a:spcBef>
                <a:spcPts val="1200"/>
              </a:spcBef>
              <a:spcAft>
                <a:spcPts val="600"/>
              </a:spcAft>
              <a:buFont typeface="Wingdings" panose="05000000000000000000" pitchFamily="2" charset="2"/>
              <a:buChar char="§"/>
            </a:pPr>
            <a:r>
              <a:rPr lang="en-US" sz="2800" b="1" dirty="0"/>
              <a:t>2008-2012 five-year American Community Survey: </a:t>
            </a:r>
            <a:r>
              <a:rPr lang="en-US" sz="2800" dirty="0"/>
              <a:t>Provides local population estimates </a:t>
            </a:r>
          </a:p>
          <a:p>
            <a:pPr marL="806450" lvl="1" indent="-411163">
              <a:spcBef>
                <a:spcPts val="600"/>
              </a:spcBef>
              <a:spcAft>
                <a:spcPts val="600"/>
              </a:spcAft>
              <a:buFont typeface="Arial" panose="020B0604020202020204" pitchFamily="34" charset="0"/>
              <a:buChar char="•"/>
            </a:pPr>
            <a:r>
              <a:rPr lang="en-US" sz="2200" dirty="0"/>
              <a:t>The ACS is a nationwide, continuous survey designed to provide reliable and timely demographic, housing, social, and economic data every year </a:t>
            </a:r>
          </a:p>
          <a:p>
            <a:pPr marL="806450" lvl="1" indent="-411163">
              <a:spcBef>
                <a:spcPts val="600"/>
              </a:spcBef>
              <a:spcAft>
                <a:spcPts val="600"/>
              </a:spcAft>
              <a:buFont typeface="Arial" panose="020B0604020202020204" pitchFamily="34" charset="0"/>
              <a:buChar char="•"/>
            </a:pPr>
            <a:r>
              <a:rPr lang="en-US" sz="2200" dirty="0"/>
              <a:t>Samples 3.5 million addresses per year </a:t>
            </a:r>
          </a:p>
          <a:p>
            <a:pPr marL="806450" lvl="1" indent="-411163">
              <a:spcBef>
                <a:spcPts val="600"/>
              </a:spcBef>
              <a:spcAft>
                <a:spcPts val="600"/>
              </a:spcAft>
              <a:buFont typeface="Arial" panose="020B0604020202020204" pitchFamily="34" charset="0"/>
              <a:buChar char="•"/>
            </a:pPr>
            <a:r>
              <a:rPr lang="en-US" sz="2200" dirty="0"/>
              <a:t>Produces reliable estimates for small counties, neighborhoods, and local areas</a:t>
            </a:r>
          </a:p>
        </p:txBody>
      </p:sp>
    </p:spTree>
    <p:extLst>
      <p:ext uri="{BB962C8B-B14F-4D97-AF65-F5344CB8AC3E}">
        <p14:creationId xmlns:p14="http://schemas.microsoft.com/office/powerpoint/2010/main" val="2197596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6916"/>
          </a:xfrm>
          <a:solidFill>
            <a:schemeClr val="tx2">
              <a:lumMod val="60000"/>
              <a:lumOff val="40000"/>
            </a:schemeClr>
          </a:solidFill>
        </p:spPr>
        <p:txBody>
          <a:bodyPr/>
          <a:lstStyle/>
          <a:p>
            <a:pPr lvl="0"/>
            <a:r>
              <a:rPr lang="en-US" sz="2800" b="1" dirty="0">
                <a:solidFill>
                  <a:schemeClr val="bg1"/>
                </a:solidFill>
              </a:rPr>
              <a:t>How Were the Local Area Synthetic Estimates Calculated? </a:t>
            </a:r>
            <a:endParaRPr lang="en-US" sz="2800" dirty="0">
              <a:solidFill>
                <a:schemeClr val="bg1"/>
              </a:solidFill>
            </a:endParaRPr>
          </a:p>
        </p:txBody>
      </p:sp>
      <p:sp>
        <p:nvSpPr>
          <p:cNvPr id="4" name="TextBox 3"/>
          <p:cNvSpPr txBox="1"/>
          <p:nvPr/>
        </p:nvSpPr>
        <p:spPr>
          <a:xfrm>
            <a:off x="142318" y="916927"/>
            <a:ext cx="8859364" cy="1200329"/>
          </a:xfrm>
          <a:prstGeom prst="rect">
            <a:avLst/>
          </a:prstGeom>
          <a:noFill/>
        </p:spPr>
        <p:txBody>
          <a:bodyPr wrap="square" rtlCol="0">
            <a:spAutoFit/>
          </a:bodyPr>
          <a:lstStyle/>
          <a:p>
            <a:pPr>
              <a:spcBef>
                <a:spcPts val="1200"/>
              </a:spcBef>
              <a:spcAft>
                <a:spcPts val="600"/>
              </a:spcAft>
            </a:pPr>
            <a:r>
              <a:rPr lang="en-US" sz="2400" b="1" dirty="0"/>
              <a:t>STEP 1: </a:t>
            </a:r>
            <a:r>
              <a:rPr lang="en-US" sz="2400" dirty="0"/>
              <a:t>Calculate the prevalence of the indicator </a:t>
            </a:r>
            <a:r>
              <a:rPr lang="en-US" sz="2400" dirty="0" smtClean="0"/>
              <a:t>for each of </a:t>
            </a:r>
            <a:r>
              <a:rPr lang="en-US" sz="2400" dirty="0"/>
              <a:t>4 race/ethnicity and 4 family income </a:t>
            </a:r>
            <a:r>
              <a:rPr lang="en-US" sz="2400" dirty="0" smtClean="0"/>
              <a:t>subgroups within the state/region </a:t>
            </a:r>
            <a:r>
              <a:rPr lang="en-US" sz="2400" dirty="0"/>
              <a:t>level  (NSCH)</a:t>
            </a:r>
          </a:p>
        </p:txBody>
      </p:sp>
      <p:graphicFrame>
        <p:nvGraphicFramePr>
          <p:cNvPr id="3" name="Table 2"/>
          <p:cNvGraphicFramePr>
            <a:graphicFrameLocks noGrp="1"/>
          </p:cNvGraphicFramePr>
          <p:nvPr>
            <p:extLst>
              <p:ext uri="{D42A27DB-BD31-4B8C-83A1-F6EECF244321}">
                <p14:modId xmlns:p14="http://schemas.microsoft.com/office/powerpoint/2010/main" val="2071830230"/>
              </p:ext>
            </p:extLst>
          </p:nvPr>
        </p:nvGraphicFramePr>
        <p:xfrm>
          <a:off x="142318" y="2781380"/>
          <a:ext cx="8894617" cy="2609215"/>
        </p:xfrm>
        <a:graphic>
          <a:graphicData uri="http://schemas.openxmlformats.org/drawingml/2006/table">
            <a:tbl>
              <a:tblPr firstRow="1" firstCol="1" bandRow="1">
                <a:tableStyleId>{5C22544A-7EE6-4342-B048-85BDC9FD1C3A}</a:tableStyleId>
              </a:tblPr>
              <a:tblGrid>
                <a:gridCol w="1867871">
                  <a:extLst>
                    <a:ext uri="{9D8B030D-6E8A-4147-A177-3AD203B41FA5}">
                      <a16:colId xmlns:a16="http://schemas.microsoft.com/office/drawing/2014/main" xmlns="" val="20000"/>
                    </a:ext>
                  </a:extLst>
                </a:gridCol>
                <a:gridCol w="1778923">
                  <a:extLst>
                    <a:ext uri="{9D8B030D-6E8A-4147-A177-3AD203B41FA5}">
                      <a16:colId xmlns:a16="http://schemas.microsoft.com/office/drawing/2014/main" xmlns="" val="20001"/>
                    </a:ext>
                  </a:extLst>
                </a:gridCol>
                <a:gridCol w="1778923">
                  <a:extLst>
                    <a:ext uri="{9D8B030D-6E8A-4147-A177-3AD203B41FA5}">
                      <a16:colId xmlns:a16="http://schemas.microsoft.com/office/drawing/2014/main" xmlns="" val="20002"/>
                    </a:ext>
                  </a:extLst>
                </a:gridCol>
                <a:gridCol w="1689977">
                  <a:extLst>
                    <a:ext uri="{9D8B030D-6E8A-4147-A177-3AD203B41FA5}">
                      <a16:colId xmlns:a16="http://schemas.microsoft.com/office/drawing/2014/main" xmlns="" val="20003"/>
                    </a:ext>
                  </a:extLst>
                </a:gridCol>
                <a:gridCol w="1778923">
                  <a:extLst>
                    <a:ext uri="{9D8B030D-6E8A-4147-A177-3AD203B41FA5}">
                      <a16:colId xmlns:a16="http://schemas.microsoft.com/office/drawing/2014/main" xmlns="" val="20004"/>
                    </a:ext>
                  </a:extLst>
                </a:gridCol>
              </a:tblGrid>
              <a:tr h="456995">
                <a:tc>
                  <a:txBody>
                    <a:bodyPr/>
                    <a:lstStyle/>
                    <a:p>
                      <a:pPr marL="0" marR="238125" algn="ctr">
                        <a:lnSpc>
                          <a:spcPct val="107000"/>
                        </a:lnSpc>
                        <a:spcBef>
                          <a:spcPts val="0"/>
                        </a:spcBef>
                        <a:spcAft>
                          <a:spcPts val="0"/>
                        </a:spcAft>
                      </a:pPr>
                      <a:r>
                        <a:rPr lang="en-US" sz="1600" dirty="0">
                          <a:effectLst/>
                        </a:rPr>
                        <a:t>Race/ethnicity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7000"/>
                        </a:lnSpc>
                        <a:spcBef>
                          <a:spcPts val="0"/>
                        </a:spcBef>
                        <a:spcAft>
                          <a:spcPts val="0"/>
                        </a:spcAft>
                      </a:pPr>
                      <a:r>
                        <a:rPr lang="en-US" sz="1600" dirty="0">
                          <a:effectLst/>
                        </a:rPr>
                        <a:t>0-99% FPL, </a:t>
                      </a:r>
                    </a:p>
                    <a:p>
                      <a:pPr marL="0" marR="45720" algn="ctr">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100-199% FPL, </a:t>
                      </a:r>
                    </a:p>
                    <a:p>
                      <a:pPr marL="0" marR="0" algn="ctr">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200-399% FPL,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45720" algn="ctr">
                        <a:lnSpc>
                          <a:spcPct val="107000"/>
                        </a:lnSpc>
                        <a:spcBef>
                          <a:spcPts val="0"/>
                        </a:spcBef>
                        <a:spcAft>
                          <a:spcPts val="0"/>
                        </a:spcAft>
                        <a:tabLst>
                          <a:tab pos="731520" algn="l"/>
                        </a:tabLst>
                      </a:pPr>
                      <a:r>
                        <a:rPr lang="en-US" sz="1600">
                          <a:effectLst/>
                        </a:rPr>
                        <a:t>400% or more FPL,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456995">
                <a:tc>
                  <a:txBody>
                    <a:bodyPr/>
                    <a:lstStyle/>
                    <a:p>
                      <a:pPr marL="0" marR="102870" algn="just">
                        <a:lnSpc>
                          <a:spcPct val="107000"/>
                        </a:lnSpc>
                        <a:spcBef>
                          <a:spcPts val="0"/>
                        </a:spcBef>
                        <a:spcAft>
                          <a:spcPts val="0"/>
                        </a:spcAft>
                      </a:pPr>
                      <a:r>
                        <a:rPr lang="en-US" sz="1600">
                          <a:effectLst/>
                        </a:rPr>
                        <a:t>Hispanic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22.8 (n=69)</a:t>
                      </a:r>
                    </a:p>
                    <a:p>
                      <a:pPr marL="0" marR="0" algn="ctr">
                        <a:lnSpc>
                          <a:spcPct val="107000"/>
                        </a:lnSpc>
                        <a:spcBef>
                          <a:spcPts val="0"/>
                        </a:spcBef>
                        <a:spcAft>
                          <a:spcPts val="0"/>
                        </a:spcAft>
                      </a:pPr>
                      <a:r>
                        <a:rPr lang="en-US" sz="1600">
                          <a:effectLst/>
                        </a:rPr>
                        <a:t>(state)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33.3 (n=57)</a:t>
                      </a:r>
                    </a:p>
                    <a:p>
                      <a:pPr marL="0" marR="0" algn="ctr">
                        <a:lnSpc>
                          <a:spcPct val="107000"/>
                        </a:lnSpc>
                        <a:spcBef>
                          <a:spcPts val="0"/>
                        </a:spcBef>
                        <a:spcAft>
                          <a:spcPts val="0"/>
                        </a:spcAft>
                      </a:pPr>
                      <a:r>
                        <a:rPr lang="en-US" sz="1600" dirty="0">
                          <a:effectLst/>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42.1 (n=44)</a:t>
                      </a:r>
                    </a:p>
                    <a:p>
                      <a:pPr marL="0" marR="0" algn="ctr">
                        <a:lnSpc>
                          <a:spcPct val="107000"/>
                        </a:lnSpc>
                        <a:spcBef>
                          <a:spcPts val="0"/>
                        </a:spcBef>
                        <a:spcAft>
                          <a:spcPts val="0"/>
                        </a:spcAft>
                      </a:pPr>
                      <a:r>
                        <a:rPr lang="en-US" sz="1600" dirty="0">
                          <a:effectLst/>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45720" algn="ctr">
                        <a:lnSpc>
                          <a:spcPct val="107000"/>
                        </a:lnSpc>
                        <a:spcBef>
                          <a:spcPts val="0"/>
                        </a:spcBef>
                        <a:spcAft>
                          <a:spcPts val="0"/>
                        </a:spcAft>
                      </a:pPr>
                      <a:r>
                        <a:rPr lang="en-US" sz="1600">
                          <a:effectLst/>
                        </a:rPr>
                        <a:t>56.2 (n=76) (state)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56995">
                <a:tc>
                  <a:txBody>
                    <a:bodyPr/>
                    <a:lstStyle/>
                    <a:p>
                      <a:pPr marL="0" marR="0" algn="just">
                        <a:lnSpc>
                          <a:spcPct val="107000"/>
                        </a:lnSpc>
                        <a:spcBef>
                          <a:spcPts val="0"/>
                        </a:spcBef>
                        <a:spcAft>
                          <a:spcPts val="0"/>
                        </a:spcAft>
                      </a:pPr>
                      <a:r>
                        <a:rPr lang="en-US" sz="1600">
                          <a:effectLst/>
                        </a:rPr>
                        <a:t>White non-Hispanic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45720" algn="ctr">
                        <a:lnSpc>
                          <a:spcPct val="107000"/>
                        </a:lnSpc>
                        <a:spcBef>
                          <a:spcPts val="0"/>
                        </a:spcBef>
                        <a:spcAft>
                          <a:spcPts val="0"/>
                        </a:spcAft>
                      </a:pPr>
                      <a:r>
                        <a:rPr lang="en-US" sz="1600">
                          <a:effectLst/>
                        </a:rPr>
                        <a:t>57.3 (n=24) (state)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51.8 (n=43) </a:t>
                      </a:r>
                    </a:p>
                    <a:p>
                      <a:pPr marL="0" marR="0" algn="ctr">
                        <a:lnSpc>
                          <a:spcPct val="107000"/>
                        </a:lnSpc>
                        <a:spcBef>
                          <a:spcPts val="0"/>
                        </a:spcBef>
                        <a:spcAft>
                          <a:spcPts val="0"/>
                        </a:spcAft>
                      </a:pPr>
                      <a:r>
                        <a:rPr lang="en-US" sz="1600">
                          <a:effectLst/>
                        </a:rPr>
                        <a:t>(state)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45720" algn="ctr">
                        <a:lnSpc>
                          <a:spcPct val="107000"/>
                        </a:lnSpc>
                        <a:spcBef>
                          <a:spcPts val="0"/>
                        </a:spcBef>
                        <a:spcAft>
                          <a:spcPts val="0"/>
                        </a:spcAft>
                      </a:pPr>
                      <a:r>
                        <a:rPr lang="en-US" sz="1600">
                          <a:effectLst/>
                        </a:rPr>
                        <a:t>55.1 (n=101)</a:t>
                      </a:r>
                    </a:p>
                    <a:p>
                      <a:pPr marL="0" marR="238125" algn="ctr">
                        <a:lnSpc>
                          <a:spcPct val="107000"/>
                        </a:lnSpc>
                        <a:spcBef>
                          <a:spcPts val="0"/>
                        </a:spcBef>
                        <a:spcAft>
                          <a:spcPts val="0"/>
                        </a:spcAft>
                      </a:pPr>
                      <a:r>
                        <a:rPr lang="en-US" sz="1600">
                          <a:effectLst/>
                        </a:rPr>
                        <a:t>     (state)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38125" algn="ctr">
                        <a:lnSpc>
                          <a:spcPct val="107000"/>
                        </a:lnSpc>
                        <a:spcBef>
                          <a:spcPts val="0"/>
                        </a:spcBef>
                        <a:spcAft>
                          <a:spcPts val="0"/>
                        </a:spcAft>
                      </a:pPr>
                      <a:r>
                        <a:rPr lang="en-US" sz="1600">
                          <a:effectLst/>
                        </a:rPr>
                        <a:t>72 (n=288) (state)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456995">
                <a:tc>
                  <a:txBody>
                    <a:bodyPr/>
                    <a:lstStyle/>
                    <a:p>
                      <a:pPr marL="0" marR="0" algn="just">
                        <a:lnSpc>
                          <a:spcPct val="107000"/>
                        </a:lnSpc>
                        <a:spcBef>
                          <a:spcPts val="0"/>
                        </a:spcBef>
                        <a:spcAft>
                          <a:spcPts val="0"/>
                        </a:spcAft>
                      </a:pPr>
                      <a:r>
                        <a:rPr lang="en-US" sz="1600">
                          <a:effectLst/>
                        </a:rPr>
                        <a:t>Black non-Hispanic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45720" algn="ctr">
                        <a:lnSpc>
                          <a:spcPct val="107000"/>
                        </a:lnSpc>
                        <a:spcBef>
                          <a:spcPts val="0"/>
                        </a:spcBef>
                        <a:spcAft>
                          <a:spcPts val="0"/>
                        </a:spcAft>
                      </a:pPr>
                      <a:r>
                        <a:rPr lang="en-US" sz="1600">
                          <a:effectLst/>
                        </a:rPr>
                        <a:t>33.3* (n=20) (Census division)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41.3** (n=47) (Census region)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55.7* (n=39)</a:t>
                      </a:r>
                    </a:p>
                    <a:p>
                      <a:pPr marL="0" marR="0" algn="ctr">
                        <a:lnSpc>
                          <a:spcPct val="107000"/>
                        </a:lnSpc>
                        <a:spcBef>
                          <a:spcPts val="0"/>
                        </a:spcBef>
                        <a:spcAft>
                          <a:spcPts val="0"/>
                        </a:spcAft>
                        <a:tabLst>
                          <a:tab pos="731520" algn="l"/>
                        </a:tabLst>
                      </a:pPr>
                      <a:r>
                        <a:rPr lang="en-US" sz="1600">
                          <a:effectLst/>
                        </a:rPr>
                        <a:t>(Census division)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45720" algn="ctr">
                        <a:lnSpc>
                          <a:spcPct val="107000"/>
                        </a:lnSpc>
                        <a:spcBef>
                          <a:spcPts val="0"/>
                        </a:spcBef>
                        <a:spcAft>
                          <a:spcPts val="0"/>
                        </a:spcAft>
                        <a:tabLst>
                          <a:tab pos="788670" algn="l"/>
                        </a:tabLst>
                      </a:pPr>
                      <a:r>
                        <a:rPr lang="en-US" sz="1600">
                          <a:effectLst/>
                        </a:rPr>
                        <a:t>56.0* (n=36) (Census division)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434701">
                <a:tc>
                  <a:txBody>
                    <a:bodyPr/>
                    <a:lstStyle/>
                    <a:p>
                      <a:pPr marL="0" marR="0" algn="just">
                        <a:lnSpc>
                          <a:spcPct val="107000"/>
                        </a:lnSpc>
                        <a:spcBef>
                          <a:spcPts val="0"/>
                        </a:spcBef>
                        <a:spcAft>
                          <a:spcPts val="0"/>
                        </a:spcAft>
                        <a:tabLst>
                          <a:tab pos="788670" algn="l"/>
                        </a:tabLst>
                      </a:pPr>
                      <a:r>
                        <a:rPr lang="en-US" sz="1600" dirty="0">
                          <a:effectLst/>
                        </a:rPr>
                        <a:t>Other non-Hispanic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45720" algn="ctr">
                        <a:lnSpc>
                          <a:spcPct val="107000"/>
                        </a:lnSpc>
                        <a:spcBef>
                          <a:spcPts val="0"/>
                        </a:spcBef>
                        <a:spcAft>
                          <a:spcPts val="0"/>
                        </a:spcAft>
                      </a:pPr>
                      <a:r>
                        <a:rPr lang="en-US" sz="1600" dirty="0">
                          <a:effectLst/>
                        </a:rPr>
                        <a:t>27.7* (n=177) (Census division)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731520" algn="l"/>
                        </a:tabLst>
                      </a:pPr>
                      <a:r>
                        <a:rPr lang="en-US" sz="1600">
                          <a:effectLst/>
                        </a:rPr>
                        <a:t>44.1* (n=219) (Census division)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617220" algn="l"/>
                          <a:tab pos="674370" algn="l"/>
                        </a:tabLst>
                      </a:pPr>
                      <a:r>
                        <a:rPr lang="en-US" sz="1600" dirty="0">
                          <a:effectLst/>
                        </a:rPr>
                        <a:t>47.5 (n=32) (state)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45720" algn="ctr">
                        <a:lnSpc>
                          <a:spcPct val="107000"/>
                        </a:lnSpc>
                        <a:spcBef>
                          <a:spcPts val="0"/>
                        </a:spcBef>
                        <a:spcAft>
                          <a:spcPts val="0"/>
                        </a:spcAft>
                        <a:tabLst>
                          <a:tab pos="560070" algn="l"/>
                        </a:tabLst>
                      </a:pPr>
                      <a:r>
                        <a:rPr lang="en-US" sz="1600" dirty="0">
                          <a:effectLst/>
                        </a:rPr>
                        <a:t>55.5 (n=92) (state)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5" name="Rectangle 1"/>
          <p:cNvSpPr>
            <a:spLocks noChangeArrowheads="1"/>
          </p:cNvSpPr>
          <p:nvPr/>
        </p:nvSpPr>
        <p:spPr bwMode="auto">
          <a:xfrm>
            <a:off x="142318" y="5493628"/>
            <a:ext cx="74398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0388" algn="l"/>
              </a:tabLst>
              <a:defRPr>
                <a:solidFill>
                  <a:schemeClr val="tx1"/>
                </a:solidFill>
                <a:latin typeface="Arial" panose="020B0604020202020204" pitchFamily="34" charset="0"/>
              </a:defRPr>
            </a:lvl1pPr>
            <a:lvl2pPr eaLnBrk="0" fontAlgn="base" hangingPunct="0">
              <a:spcBef>
                <a:spcPct val="0"/>
              </a:spcBef>
              <a:spcAft>
                <a:spcPct val="0"/>
              </a:spcAft>
              <a:tabLst>
                <a:tab pos="560388" algn="l"/>
              </a:tabLst>
              <a:defRPr>
                <a:solidFill>
                  <a:schemeClr val="tx1"/>
                </a:solidFill>
                <a:latin typeface="Arial" panose="020B0604020202020204" pitchFamily="34" charset="0"/>
              </a:defRPr>
            </a:lvl2pPr>
            <a:lvl3pPr eaLnBrk="0" fontAlgn="base" hangingPunct="0">
              <a:spcBef>
                <a:spcPct val="0"/>
              </a:spcBef>
              <a:spcAft>
                <a:spcPct val="0"/>
              </a:spcAft>
              <a:tabLst>
                <a:tab pos="560388" algn="l"/>
              </a:tabLst>
              <a:defRPr>
                <a:solidFill>
                  <a:schemeClr val="tx1"/>
                </a:solidFill>
                <a:latin typeface="Arial" panose="020B0604020202020204" pitchFamily="34" charset="0"/>
              </a:defRPr>
            </a:lvl3pPr>
            <a:lvl4pPr eaLnBrk="0" fontAlgn="base" hangingPunct="0">
              <a:spcBef>
                <a:spcPct val="0"/>
              </a:spcBef>
              <a:spcAft>
                <a:spcPct val="0"/>
              </a:spcAft>
              <a:tabLst>
                <a:tab pos="560388" algn="l"/>
              </a:tabLst>
              <a:defRPr>
                <a:solidFill>
                  <a:schemeClr val="tx1"/>
                </a:solidFill>
                <a:latin typeface="Arial" panose="020B0604020202020204" pitchFamily="34" charset="0"/>
              </a:defRPr>
            </a:lvl4pPr>
            <a:lvl5pPr eaLnBrk="0" fontAlgn="base" hangingPunct="0">
              <a:spcBef>
                <a:spcPct val="0"/>
              </a:spcBef>
              <a:spcAft>
                <a:spcPct val="0"/>
              </a:spcAft>
              <a:tabLst>
                <a:tab pos="560388" algn="l"/>
              </a:tabLst>
              <a:defRPr>
                <a:solidFill>
                  <a:schemeClr val="tx1"/>
                </a:solidFill>
                <a:latin typeface="Arial" panose="020B0604020202020204" pitchFamily="34" charset="0"/>
              </a:defRPr>
            </a:lvl5pPr>
            <a:lvl6pPr eaLnBrk="0" fontAlgn="base" hangingPunct="0">
              <a:spcBef>
                <a:spcPct val="0"/>
              </a:spcBef>
              <a:spcAft>
                <a:spcPct val="0"/>
              </a:spcAft>
              <a:tabLst>
                <a:tab pos="560388" algn="l"/>
              </a:tabLst>
              <a:defRPr>
                <a:solidFill>
                  <a:schemeClr val="tx1"/>
                </a:solidFill>
                <a:latin typeface="Arial" panose="020B0604020202020204" pitchFamily="34" charset="0"/>
              </a:defRPr>
            </a:lvl6pPr>
            <a:lvl7pPr eaLnBrk="0" fontAlgn="base" hangingPunct="0">
              <a:spcBef>
                <a:spcPct val="0"/>
              </a:spcBef>
              <a:spcAft>
                <a:spcPct val="0"/>
              </a:spcAft>
              <a:tabLst>
                <a:tab pos="560388" algn="l"/>
              </a:tabLst>
              <a:defRPr>
                <a:solidFill>
                  <a:schemeClr val="tx1"/>
                </a:solidFill>
                <a:latin typeface="Arial" panose="020B0604020202020204" pitchFamily="34" charset="0"/>
              </a:defRPr>
            </a:lvl7pPr>
            <a:lvl8pPr eaLnBrk="0" fontAlgn="base" hangingPunct="0">
              <a:spcBef>
                <a:spcPct val="0"/>
              </a:spcBef>
              <a:spcAft>
                <a:spcPct val="0"/>
              </a:spcAft>
              <a:tabLst>
                <a:tab pos="560388" algn="l"/>
              </a:tabLst>
              <a:defRPr>
                <a:solidFill>
                  <a:schemeClr val="tx1"/>
                </a:solidFill>
                <a:latin typeface="Arial" panose="020B0604020202020204" pitchFamily="34" charset="0"/>
              </a:defRPr>
            </a:lvl8pPr>
            <a:lvl9pPr eaLnBrk="0" fontAlgn="base" hangingPunct="0">
              <a:spcBef>
                <a:spcPct val="0"/>
              </a:spcBef>
              <a:spcAft>
                <a:spcPct val="0"/>
              </a:spcAft>
              <a:tabLst>
                <a:tab pos="56038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60388" algn="l"/>
              </a:tabLst>
            </a:pPr>
            <a:r>
              <a:rPr kumimoji="0" lang="en-US" altLang="en-US" sz="1400" b="0" i="0" u="none" strike="noStrike" cap="none" normalizeH="0" baseline="0" dirty="0">
                <a:ln>
                  <a:noFill/>
                </a:ln>
                <a:solidFill>
                  <a:schemeClr val="tx1"/>
                </a:solidFill>
                <a:effectLst/>
                <a:latin typeface="Times" panose="02020603050405020304" pitchFamily="18" charset="0"/>
                <a:ea typeface="Calibri" panose="020F0502020204030204" pitchFamily="34" charset="0"/>
                <a:cs typeface="Times" panose="02020603050405020304" pitchFamily="18" charset="0"/>
              </a:rPr>
              <a:t>*</a:t>
            </a:r>
            <a:r>
              <a:rPr kumimoji="0" lang="en-US" altLang="en-US" sz="1400" b="0" i="0" u="none" strike="noStrike" cap="none" normalizeH="0" baseline="0" dirty="0">
                <a:ln>
                  <a:noFill/>
                </a:ln>
                <a:solidFill>
                  <a:schemeClr val="tx1"/>
                </a:solidFill>
                <a:effectLst/>
                <a:latin typeface="+mj-lt"/>
                <a:ea typeface="Calibri" panose="020F0502020204030204" pitchFamily="34" charset="0"/>
                <a:cs typeface="Times" panose="02020603050405020304" pitchFamily="18" charset="0"/>
              </a:rPr>
              <a:t>Census Division (Pacific) prevalence rate **Census Regional (West) prevalence rate</a:t>
            </a:r>
            <a:endParaRPr kumimoji="0" lang="en-US" altLang="en-US" sz="1400" b="0" i="0" u="none" strike="noStrike" cap="none" normalizeH="0" baseline="0" dirty="0">
              <a:ln>
                <a:noFill/>
              </a:ln>
              <a:solidFill>
                <a:schemeClr val="tx1"/>
              </a:solidFill>
              <a:effectLst/>
              <a:latin typeface="+mj-lt"/>
              <a:cs typeface="Times" panose="02020603050405020304" pitchFamily="18" charset="0"/>
            </a:endParaRPr>
          </a:p>
        </p:txBody>
      </p:sp>
      <p:sp>
        <p:nvSpPr>
          <p:cNvPr id="6" name="Rectangle 5"/>
          <p:cNvSpPr/>
          <p:nvPr/>
        </p:nvSpPr>
        <p:spPr>
          <a:xfrm>
            <a:off x="389323" y="2135049"/>
            <a:ext cx="8211786" cy="646331"/>
          </a:xfrm>
          <a:prstGeom prst="rect">
            <a:avLst/>
          </a:prstGeom>
        </p:spPr>
        <p:txBody>
          <a:bodyPr wrap="square">
            <a:spAutoFit/>
          </a:bodyPr>
          <a:lstStyle/>
          <a:p>
            <a:pPr lvl="0" algn="ctr" defTabSz="914400" eaLnBrk="0" fontAlgn="base" hangingPunct="0">
              <a:spcBef>
                <a:spcPct val="0"/>
              </a:spcBef>
              <a:spcAft>
                <a:spcPct val="0"/>
              </a:spcAft>
              <a:tabLst>
                <a:tab pos="560388" algn="l"/>
              </a:tabLst>
            </a:pPr>
            <a:r>
              <a:rPr lang="en-US" altLang="en-US" b="1" dirty="0" smtClean="0">
                <a:latin typeface="+mj-lt"/>
                <a:ea typeface="Calibri" panose="020F0502020204030204" pitchFamily="34" charset="0"/>
                <a:cs typeface="Calibri" panose="020F0502020204030204" pitchFamily="34" charset="0"/>
              </a:rPr>
              <a:t>Prevalence of “medical home” by </a:t>
            </a:r>
            <a:r>
              <a:rPr lang="en-US" altLang="en-US" b="1" dirty="0">
                <a:latin typeface="+mj-lt"/>
                <a:ea typeface="Calibri" panose="020F0502020204030204" pitchFamily="34" charset="0"/>
                <a:cs typeface="Calibri" panose="020F0502020204030204" pitchFamily="34" charset="0"/>
              </a:rPr>
              <a:t>race/ethnicity and family income categories in California/Pacific division/West region, 0-17 years. Data source: </a:t>
            </a:r>
            <a:r>
              <a:rPr lang="en-US" altLang="en-US" b="1" dirty="0">
                <a:latin typeface="+mj-lt"/>
                <a:ea typeface="Calibri" panose="020F0502020204030204" pitchFamily="34" charset="0"/>
                <a:cs typeface="Times New Roman" panose="02020603050405020304" pitchFamily="18" charset="0"/>
              </a:rPr>
              <a:t>2011/12 NSCH</a:t>
            </a:r>
            <a:r>
              <a:rPr lang="en-US" altLang="en-US" b="1" dirty="0">
                <a:latin typeface="+mj-lt"/>
                <a:ea typeface="Calibri" panose="020F0502020204030204" pitchFamily="34" charset="0"/>
                <a:cs typeface="Calibri" panose="020F0502020204030204" pitchFamily="34" charset="0"/>
              </a:rPr>
              <a:t> </a:t>
            </a:r>
            <a:endParaRPr lang="en-US" altLang="en-US" sz="1200" b="1" dirty="0">
              <a:latin typeface="+mj-lt"/>
            </a:endParaRPr>
          </a:p>
        </p:txBody>
      </p:sp>
      <p:sp>
        <p:nvSpPr>
          <p:cNvPr id="7" name="TextBox 6"/>
          <p:cNvSpPr txBox="1"/>
          <p:nvPr/>
        </p:nvSpPr>
        <p:spPr>
          <a:xfrm>
            <a:off x="124692" y="5891101"/>
            <a:ext cx="8876990" cy="646331"/>
          </a:xfrm>
          <a:prstGeom prst="rect">
            <a:avLst/>
          </a:prstGeom>
          <a:noFill/>
          <a:ln w="12700">
            <a:solidFill>
              <a:schemeClr val="tx2">
                <a:lumMod val="40000"/>
                <a:lumOff val="60000"/>
              </a:schemeClr>
            </a:solidFill>
          </a:ln>
        </p:spPr>
        <p:txBody>
          <a:bodyPr wrap="square" rtlCol="0">
            <a:spAutoFit/>
          </a:bodyPr>
          <a:lstStyle/>
          <a:p>
            <a:pPr algn="ctr"/>
            <a:r>
              <a:rPr lang="en-US" dirty="0">
                <a:solidFill>
                  <a:srgbClr val="FF0000"/>
                </a:solidFill>
              </a:rPr>
              <a:t>We are assuming that each cell for this indicator at the state/region level is not significantly different from the same break down we would find at the local level.</a:t>
            </a:r>
          </a:p>
        </p:txBody>
      </p:sp>
    </p:spTree>
    <p:extLst>
      <p:ext uri="{BB962C8B-B14F-4D97-AF65-F5344CB8AC3E}">
        <p14:creationId xmlns:p14="http://schemas.microsoft.com/office/powerpoint/2010/main" val="378922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6904"/>
          </a:xfrm>
          <a:solidFill>
            <a:schemeClr val="tx2">
              <a:lumMod val="60000"/>
              <a:lumOff val="40000"/>
            </a:schemeClr>
          </a:solidFill>
        </p:spPr>
        <p:txBody>
          <a:bodyPr/>
          <a:lstStyle/>
          <a:p>
            <a:pPr lvl="0"/>
            <a:r>
              <a:rPr lang="en-US" sz="3600" b="1" dirty="0">
                <a:solidFill>
                  <a:schemeClr val="bg1"/>
                </a:solidFill>
                <a:latin typeface="+mn-lt"/>
                <a:cs typeface="Times" panose="02020603050405020304" pitchFamily="18" charset="0"/>
              </a:rPr>
              <a:t>How Were the Local Area Synthetic Estimates Calculated? </a:t>
            </a:r>
            <a:endParaRPr lang="en-US" sz="3600" dirty="0">
              <a:solidFill>
                <a:schemeClr val="bg1"/>
              </a:solidFill>
              <a:latin typeface="+mn-lt"/>
              <a:cs typeface="Times" panose="02020603050405020304" pitchFamily="18" charset="0"/>
            </a:endParaRPr>
          </a:p>
        </p:txBody>
      </p:sp>
      <p:sp>
        <p:nvSpPr>
          <p:cNvPr id="4" name="TextBox 3"/>
          <p:cNvSpPr txBox="1"/>
          <p:nvPr/>
        </p:nvSpPr>
        <p:spPr>
          <a:xfrm>
            <a:off x="142317" y="1449379"/>
            <a:ext cx="8859364" cy="1446550"/>
          </a:xfrm>
          <a:prstGeom prst="rect">
            <a:avLst/>
          </a:prstGeom>
          <a:noFill/>
        </p:spPr>
        <p:txBody>
          <a:bodyPr wrap="square" rtlCol="0">
            <a:spAutoFit/>
          </a:bodyPr>
          <a:lstStyle/>
          <a:p>
            <a:pPr>
              <a:spcBef>
                <a:spcPts val="1200"/>
              </a:spcBef>
              <a:spcAft>
                <a:spcPts val="600"/>
              </a:spcAft>
            </a:pPr>
            <a:r>
              <a:rPr lang="en-US" sz="2200" b="1" dirty="0">
                <a:latin typeface="+mj-lt"/>
                <a:cs typeface="Times" panose="02020603050405020304" pitchFamily="18" charset="0"/>
              </a:rPr>
              <a:t>STEP 2:  </a:t>
            </a:r>
            <a:r>
              <a:rPr lang="en-US" sz="2200" dirty="0">
                <a:latin typeface="+mj-lt"/>
                <a:cs typeface="Times" panose="02020603050405020304" pitchFamily="18" charset="0"/>
              </a:rPr>
              <a:t>Determine the number of children in each county/city who fall into each category of the demographic characteristics. (The 2008-2012 ACS population data were also broken down by 4 family income groups and 4 race/ethnicity groups </a:t>
            </a:r>
            <a:r>
              <a:rPr lang="en-US" sz="2200" dirty="0" smtClean="0">
                <a:latin typeface="+mj-lt"/>
                <a:cs typeface="Times" panose="02020603050405020304" pitchFamily="18" charset="0"/>
              </a:rPr>
              <a:t>) To date, focus on areas with &gt; 70K total population.</a:t>
            </a:r>
            <a:endParaRPr lang="en-US" sz="2200" dirty="0">
              <a:latin typeface="+mj-lt"/>
              <a:cs typeface="Times"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38714309"/>
              </p:ext>
            </p:extLst>
          </p:nvPr>
        </p:nvGraphicFramePr>
        <p:xfrm>
          <a:off x="319252" y="3787993"/>
          <a:ext cx="8373485" cy="2210648"/>
        </p:xfrm>
        <a:graphic>
          <a:graphicData uri="http://schemas.openxmlformats.org/drawingml/2006/table">
            <a:tbl>
              <a:tblPr firstRow="1" firstCol="1" bandRow="1">
                <a:tableStyleId>{5C22544A-7EE6-4342-B048-85BDC9FD1C3A}</a:tableStyleId>
              </a:tblPr>
              <a:tblGrid>
                <a:gridCol w="1933375">
                  <a:extLst>
                    <a:ext uri="{9D8B030D-6E8A-4147-A177-3AD203B41FA5}">
                      <a16:colId xmlns:a16="http://schemas.microsoft.com/office/drawing/2014/main" xmlns="" val="20000"/>
                    </a:ext>
                  </a:extLst>
                </a:gridCol>
                <a:gridCol w="1188668">
                  <a:extLst>
                    <a:ext uri="{9D8B030D-6E8A-4147-A177-3AD203B41FA5}">
                      <a16:colId xmlns:a16="http://schemas.microsoft.com/office/drawing/2014/main" xmlns="" val="20001"/>
                    </a:ext>
                  </a:extLst>
                </a:gridCol>
                <a:gridCol w="1285337">
                  <a:extLst>
                    <a:ext uri="{9D8B030D-6E8A-4147-A177-3AD203B41FA5}">
                      <a16:colId xmlns:a16="http://schemas.microsoft.com/office/drawing/2014/main" xmlns="" val="20002"/>
                    </a:ext>
                  </a:extLst>
                </a:gridCol>
                <a:gridCol w="1338146">
                  <a:extLst>
                    <a:ext uri="{9D8B030D-6E8A-4147-A177-3AD203B41FA5}">
                      <a16:colId xmlns:a16="http://schemas.microsoft.com/office/drawing/2014/main" xmlns="" val="20003"/>
                    </a:ext>
                  </a:extLst>
                </a:gridCol>
                <a:gridCol w="1444661">
                  <a:extLst>
                    <a:ext uri="{9D8B030D-6E8A-4147-A177-3AD203B41FA5}">
                      <a16:colId xmlns:a16="http://schemas.microsoft.com/office/drawing/2014/main" xmlns="" val="20004"/>
                    </a:ext>
                  </a:extLst>
                </a:gridCol>
                <a:gridCol w="1183298">
                  <a:extLst>
                    <a:ext uri="{9D8B030D-6E8A-4147-A177-3AD203B41FA5}">
                      <a16:colId xmlns:a16="http://schemas.microsoft.com/office/drawing/2014/main" xmlns="" val="20005"/>
                    </a:ext>
                  </a:extLst>
                </a:gridCol>
              </a:tblGrid>
              <a:tr h="559024">
                <a:tc>
                  <a:txBody>
                    <a:bodyPr/>
                    <a:lstStyle/>
                    <a:p>
                      <a:pPr marL="0" marR="238125" algn="just">
                        <a:lnSpc>
                          <a:spcPct val="107000"/>
                        </a:lnSpc>
                        <a:spcBef>
                          <a:spcPts val="0"/>
                        </a:spcBef>
                        <a:spcAft>
                          <a:spcPts val="0"/>
                        </a:spcAft>
                      </a:pPr>
                      <a:r>
                        <a:rPr lang="en-US" sz="1600" dirty="0">
                          <a:effectLst/>
                          <a:latin typeface="+mj-lt"/>
                          <a:cs typeface="Times" panose="02020603050405020304" pitchFamily="18" charset="0"/>
                        </a:rPr>
                        <a:t>Race/ethnicity</a:t>
                      </a:r>
                      <a:endParaRPr lang="en-US" sz="1600" dirty="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45720" algn="ctr">
                        <a:lnSpc>
                          <a:spcPct val="107000"/>
                        </a:lnSpc>
                        <a:spcBef>
                          <a:spcPts val="0"/>
                        </a:spcBef>
                        <a:spcAft>
                          <a:spcPts val="0"/>
                        </a:spcAft>
                      </a:pPr>
                      <a:r>
                        <a:rPr lang="en-US" sz="1600">
                          <a:effectLst/>
                          <a:latin typeface="+mj-lt"/>
                          <a:cs typeface="Times" panose="02020603050405020304" pitchFamily="18" charset="0"/>
                        </a:rPr>
                        <a:t>0-99% </a:t>
                      </a:r>
                    </a:p>
                    <a:p>
                      <a:pPr marL="0" marR="45720" algn="ctr">
                        <a:lnSpc>
                          <a:spcPct val="107000"/>
                        </a:lnSpc>
                        <a:spcBef>
                          <a:spcPts val="0"/>
                        </a:spcBef>
                        <a:spcAft>
                          <a:spcPts val="0"/>
                        </a:spcAft>
                      </a:pPr>
                      <a:r>
                        <a:rPr lang="en-US" sz="1600">
                          <a:effectLst/>
                          <a:latin typeface="+mj-lt"/>
                          <a:cs typeface="Times" panose="02020603050405020304" pitchFamily="18" charset="0"/>
                        </a:rPr>
                        <a:t>FPL</a:t>
                      </a:r>
                      <a:endParaRPr lang="en-US" sz="16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mj-lt"/>
                          <a:cs typeface="Times" panose="02020603050405020304" pitchFamily="18" charset="0"/>
                        </a:rPr>
                        <a:t>100-199% FPL</a:t>
                      </a:r>
                      <a:endParaRPr lang="en-US" sz="16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mj-lt"/>
                          <a:cs typeface="Times" panose="02020603050405020304" pitchFamily="18" charset="0"/>
                        </a:rPr>
                        <a:t>200-399% FPL</a:t>
                      </a:r>
                      <a:endParaRPr lang="en-US" sz="16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45720" algn="ctr">
                        <a:lnSpc>
                          <a:spcPct val="107000"/>
                        </a:lnSpc>
                        <a:spcBef>
                          <a:spcPts val="0"/>
                        </a:spcBef>
                        <a:spcAft>
                          <a:spcPts val="0"/>
                        </a:spcAft>
                        <a:tabLst>
                          <a:tab pos="596265" algn="l"/>
                        </a:tabLst>
                      </a:pPr>
                      <a:r>
                        <a:rPr lang="en-US" sz="1600">
                          <a:effectLst/>
                          <a:latin typeface="+mj-lt"/>
                          <a:cs typeface="Times" panose="02020603050405020304" pitchFamily="18" charset="0"/>
                        </a:rPr>
                        <a:t>400% or more FPL</a:t>
                      </a:r>
                      <a:endParaRPr lang="en-US" sz="16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45720" algn="ctr">
                        <a:lnSpc>
                          <a:spcPct val="107000"/>
                        </a:lnSpc>
                        <a:spcBef>
                          <a:spcPts val="0"/>
                        </a:spcBef>
                        <a:spcAft>
                          <a:spcPts val="0"/>
                        </a:spcAft>
                        <a:tabLst>
                          <a:tab pos="596265" algn="l"/>
                        </a:tabLst>
                      </a:pPr>
                      <a:r>
                        <a:rPr lang="en-US" sz="1600">
                          <a:effectLst/>
                          <a:latin typeface="+mj-lt"/>
                          <a:cs typeface="Times" panose="02020603050405020304" pitchFamily="18" charset="0"/>
                        </a:rPr>
                        <a:t>All income groups</a:t>
                      </a:r>
                      <a:endParaRPr lang="en-US" sz="1600">
                        <a:effectLst/>
                        <a:latin typeface="+mj-lt"/>
                        <a:ea typeface="Calibri" panose="020F0502020204030204" pitchFamily="34" charset="0"/>
                        <a:cs typeface="Times" panose="02020603050405020304" pitchFamily="18" charset="0"/>
                      </a:endParaRPr>
                    </a:p>
                  </a:txBody>
                  <a:tcPr marL="68580" marR="68580" marT="0" marB="0"/>
                </a:tc>
                <a:extLst>
                  <a:ext uri="{0D108BD9-81ED-4DB2-BD59-A6C34878D82A}">
                    <a16:rowId xmlns:a16="http://schemas.microsoft.com/office/drawing/2014/main" xmlns="" val="10000"/>
                  </a:ext>
                </a:extLst>
              </a:tr>
              <a:tr h="273150">
                <a:tc>
                  <a:txBody>
                    <a:bodyPr/>
                    <a:lstStyle/>
                    <a:p>
                      <a:pPr marL="0" marR="238125" algn="just">
                        <a:lnSpc>
                          <a:spcPct val="107000"/>
                        </a:lnSpc>
                        <a:spcBef>
                          <a:spcPts val="0"/>
                        </a:spcBef>
                        <a:spcAft>
                          <a:spcPts val="0"/>
                        </a:spcAft>
                      </a:pPr>
                      <a:r>
                        <a:rPr lang="en-US" sz="1600">
                          <a:effectLst/>
                          <a:latin typeface="+mj-lt"/>
                          <a:cs typeface="Times" panose="02020603050405020304" pitchFamily="18" charset="0"/>
                        </a:rPr>
                        <a:t>Hispanic</a:t>
                      </a:r>
                      <a:endParaRPr lang="en-US" sz="16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245</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430</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765</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1065</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2505</a:t>
                      </a:r>
                      <a:endParaRPr lang="en-US" sz="1600">
                        <a:effectLst/>
                        <a:latin typeface="+mj-lt"/>
                        <a:ea typeface="Calibri" panose="020F0502020204030204" pitchFamily="34" charset="0"/>
                        <a:cs typeface="Times" panose="02020603050405020304" pitchFamily="18" charset="0"/>
                      </a:endParaRPr>
                    </a:p>
                  </a:txBody>
                  <a:tcPr marL="68580" marR="68580" marT="0" marB="0" anchor="ctr"/>
                </a:tc>
                <a:extLst>
                  <a:ext uri="{0D108BD9-81ED-4DB2-BD59-A6C34878D82A}">
                    <a16:rowId xmlns:a16="http://schemas.microsoft.com/office/drawing/2014/main" xmlns="" val="10001"/>
                  </a:ext>
                </a:extLst>
              </a:tr>
              <a:tr h="273150">
                <a:tc>
                  <a:txBody>
                    <a:bodyPr/>
                    <a:lstStyle/>
                    <a:p>
                      <a:pPr marL="0" marR="45720">
                        <a:lnSpc>
                          <a:spcPct val="107000"/>
                        </a:lnSpc>
                        <a:spcBef>
                          <a:spcPts val="0"/>
                        </a:spcBef>
                        <a:spcAft>
                          <a:spcPts val="0"/>
                        </a:spcAft>
                      </a:pPr>
                      <a:r>
                        <a:rPr lang="en-US" sz="1600">
                          <a:effectLst/>
                          <a:latin typeface="+mj-lt"/>
                          <a:cs typeface="Times" panose="02020603050405020304" pitchFamily="18" charset="0"/>
                        </a:rPr>
                        <a:t>White non-Hispanic</a:t>
                      </a:r>
                      <a:endParaRPr lang="en-US" sz="16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255</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410</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900</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3150</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4715</a:t>
                      </a:r>
                      <a:endParaRPr lang="en-US" sz="1600">
                        <a:effectLst/>
                        <a:latin typeface="+mj-lt"/>
                        <a:ea typeface="Calibri" panose="020F0502020204030204" pitchFamily="34" charset="0"/>
                        <a:cs typeface="Times" panose="02020603050405020304" pitchFamily="18" charset="0"/>
                      </a:endParaRPr>
                    </a:p>
                  </a:txBody>
                  <a:tcPr marL="68580" marR="68580" marT="0" marB="0" anchor="ctr"/>
                </a:tc>
                <a:extLst>
                  <a:ext uri="{0D108BD9-81ED-4DB2-BD59-A6C34878D82A}">
                    <a16:rowId xmlns:a16="http://schemas.microsoft.com/office/drawing/2014/main" xmlns="" val="10002"/>
                  </a:ext>
                </a:extLst>
              </a:tr>
              <a:tr h="273150">
                <a:tc>
                  <a:txBody>
                    <a:bodyPr/>
                    <a:lstStyle/>
                    <a:p>
                      <a:pPr marL="0" marR="45720">
                        <a:lnSpc>
                          <a:spcPct val="107000"/>
                        </a:lnSpc>
                        <a:spcBef>
                          <a:spcPts val="0"/>
                        </a:spcBef>
                        <a:spcAft>
                          <a:spcPts val="0"/>
                        </a:spcAft>
                      </a:pPr>
                      <a:r>
                        <a:rPr lang="en-US" sz="1600">
                          <a:effectLst/>
                          <a:latin typeface="+mj-lt"/>
                          <a:cs typeface="Times" panose="02020603050405020304" pitchFamily="18" charset="0"/>
                        </a:rPr>
                        <a:t>Black non-Hispanic</a:t>
                      </a:r>
                      <a:endParaRPr lang="en-US" sz="16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530</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305</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60</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85</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980</a:t>
                      </a:r>
                      <a:endParaRPr lang="en-US" sz="1600">
                        <a:effectLst/>
                        <a:latin typeface="+mj-lt"/>
                        <a:ea typeface="Calibri" panose="020F0502020204030204" pitchFamily="34" charset="0"/>
                        <a:cs typeface="Times" panose="02020603050405020304" pitchFamily="18" charset="0"/>
                      </a:endParaRPr>
                    </a:p>
                  </a:txBody>
                  <a:tcPr marL="68580" marR="68580" marT="0" marB="0" anchor="ctr"/>
                </a:tc>
                <a:extLst>
                  <a:ext uri="{0D108BD9-81ED-4DB2-BD59-A6C34878D82A}">
                    <a16:rowId xmlns:a16="http://schemas.microsoft.com/office/drawing/2014/main" xmlns="" val="10003"/>
                  </a:ext>
                </a:extLst>
              </a:tr>
              <a:tr h="273150">
                <a:tc>
                  <a:txBody>
                    <a:bodyPr/>
                    <a:lstStyle/>
                    <a:p>
                      <a:pPr marL="0" marR="45720">
                        <a:lnSpc>
                          <a:spcPct val="107000"/>
                        </a:lnSpc>
                        <a:spcBef>
                          <a:spcPts val="0"/>
                        </a:spcBef>
                        <a:spcAft>
                          <a:spcPts val="0"/>
                        </a:spcAft>
                      </a:pPr>
                      <a:r>
                        <a:rPr lang="en-US" sz="1600">
                          <a:effectLst/>
                          <a:latin typeface="+mj-lt"/>
                          <a:cs typeface="Times" panose="02020603050405020304" pitchFamily="18" charset="0"/>
                        </a:rPr>
                        <a:t>Other non-Hispanic</a:t>
                      </a:r>
                      <a:endParaRPr lang="en-US" sz="16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750</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1195</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1630</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3075</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6650</a:t>
                      </a:r>
                      <a:endParaRPr lang="en-US" sz="1600">
                        <a:effectLst/>
                        <a:latin typeface="+mj-lt"/>
                        <a:ea typeface="Calibri" panose="020F0502020204030204" pitchFamily="34" charset="0"/>
                        <a:cs typeface="Times" panose="02020603050405020304" pitchFamily="18" charset="0"/>
                      </a:endParaRPr>
                    </a:p>
                  </a:txBody>
                  <a:tcPr marL="68580" marR="68580" marT="0" marB="0" anchor="ctr"/>
                </a:tc>
                <a:extLst>
                  <a:ext uri="{0D108BD9-81ED-4DB2-BD59-A6C34878D82A}">
                    <a16:rowId xmlns:a16="http://schemas.microsoft.com/office/drawing/2014/main" xmlns="" val="10004"/>
                  </a:ext>
                </a:extLst>
              </a:tr>
              <a:tr h="559024">
                <a:tc>
                  <a:txBody>
                    <a:bodyPr/>
                    <a:lstStyle/>
                    <a:p>
                      <a:pPr marL="0" marR="45720" algn="ctr">
                        <a:lnSpc>
                          <a:spcPct val="107000"/>
                        </a:lnSpc>
                        <a:spcBef>
                          <a:spcPts val="0"/>
                        </a:spcBef>
                        <a:spcAft>
                          <a:spcPts val="0"/>
                        </a:spcAft>
                      </a:pPr>
                      <a:r>
                        <a:rPr lang="en-US" sz="1600">
                          <a:effectLst/>
                          <a:latin typeface="+mj-lt"/>
                          <a:cs typeface="Times" panose="02020603050405020304" pitchFamily="18" charset="0"/>
                        </a:rPr>
                        <a:t>All race/ethnicity groups</a:t>
                      </a:r>
                      <a:endParaRPr lang="en-US" sz="1600">
                        <a:effectLst/>
                        <a:latin typeface="+mj-lt"/>
                        <a:ea typeface="Calibri" panose="020F0502020204030204" pitchFamily="34" charset="0"/>
                        <a:cs typeface="Times" panose="02020603050405020304" pitchFamily="18" charset="0"/>
                      </a:endParaRPr>
                    </a:p>
                  </a:txBody>
                  <a:tcPr marL="68580" marR="68580" marT="0" marB="0"/>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1780</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a:effectLst/>
                          <a:latin typeface="+mj-lt"/>
                          <a:cs typeface="Times" panose="02020603050405020304" pitchFamily="18" charset="0"/>
                        </a:rPr>
                        <a:t>2340</a:t>
                      </a:r>
                      <a:endParaRPr lang="en-US" sz="160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dirty="0">
                          <a:effectLst/>
                          <a:latin typeface="+mj-lt"/>
                          <a:cs typeface="Times" panose="02020603050405020304" pitchFamily="18" charset="0"/>
                        </a:rPr>
                        <a:t>3355</a:t>
                      </a:r>
                      <a:endParaRPr lang="en-US" sz="1600" dirty="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dirty="0">
                          <a:effectLst/>
                          <a:latin typeface="+mj-lt"/>
                          <a:cs typeface="Times" panose="02020603050405020304" pitchFamily="18" charset="0"/>
                        </a:rPr>
                        <a:t>7375</a:t>
                      </a:r>
                      <a:endParaRPr lang="en-US" sz="1600" dirty="0">
                        <a:effectLst/>
                        <a:latin typeface="+mj-lt"/>
                        <a:ea typeface="Calibri" panose="020F0502020204030204" pitchFamily="34" charset="0"/>
                        <a:cs typeface="Times" panose="02020603050405020304" pitchFamily="18" charset="0"/>
                      </a:endParaRPr>
                    </a:p>
                  </a:txBody>
                  <a:tcPr marL="68580" marR="68580" marT="0" marB="0" anchor="ctr"/>
                </a:tc>
                <a:tc>
                  <a:txBody>
                    <a:bodyPr/>
                    <a:lstStyle/>
                    <a:p>
                      <a:pPr marL="0" marR="238125" algn="ctr">
                        <a:lnSpc>
                          <a:spcPct val="107000"/>
                        </a:lnSpc>
                        <a:spcBef>
                          <a:spcPts val="0"/>
                        </a:spcBef>
                        <a:spcAft>
                          <a:spcPts val="0"/>
                        </a:spcAft>
                      </a:pPr>
                      <a:r>
                        <a:rPr lang="en-US" sz="1600" dirty="0">
                          <a:effectLst/>
                          <a:latin typeface="+mj-lt"/>
                          <a:cs typeface="Times" panose="02020603050405020304" pitchFamily="18" charset="0"/>
                        </a:rPr>
                        <a:t>14,850</a:t>
                      </a:r>
                      <a:endParaRPr lang="en-US" sz="1600" dirty="0">
                        <a:effectLst/>
                        <a:latin typeface="+mj-lt"/>
                        <a:ea typeface="Calibri" panose="020F0502020204030204" pitchFamily="34" charset="0"/>
                        <a:cs typeface="Times" panose="02020603050405020304" pitchFamily="18" charset="0"/>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5" name="Rectangle 1"/>
          <p:cNvSpPr>
            <a:spLocks noChangeArrowheads="1"/>
          </p:cNvSpPr>
          <p:nvPr/>
        </p:nvSpPr>
        <p:spPr bwMode="auto">
          <a:xfrm>
            <a:off x="385257" y="3134191"/>
            <a:ext cx="77854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6900" algn="l"/>
              </a:tabLst>
              <a:defRPr>
                <a:solidFill>
                  <a:schemeClr val="tx1"/>
                </a:solidFill>
                <a:latin typeface="Arial" panose="020B0604020202020204" pitchFamily="34" charset="0"/>
              </a:defRPr>
            </a:lvl1pPr>
            <a:lvl2pPr eaLnBrk="0" fontAlgn="base" hangingPunct="0">
              <a:spcBef>
                <a:spcPct val="0"/>
              </a:spcBef>
              <a:spcAft>
                <a:spcPct val="0"/>
              </a:spcAft>
              <a:tabLst>
                <a:tab pos="596900" algn="l"/>
              </a:tabLst>
              <a:defRPr>
                <a:solidFill>
                  <a:schemeClr val="tx1"/>
                </a:solidFill>
                <a:latin typeface="Arial" panose="020B0604020202020204" pitchFamily="34" charset="0"/>
              </a:defRPr>
            </a:lvl2pPr>
            <a:lvl3pPr eaLnBrk="0" fontAlgn="base" hangingPunct="0">
              <a:spcBef>
                <a:spcPct val="0"/>
              </a:spcBef>
              <a:spcAft>
                <a:spcPct val="0"/>
              </a:spcAft>
              <a:tabLst>
                <a:tab pos="596900" algn="l"/>
              </a:tabLst>
              <a:defRPr>
                <a:solidFill>
                  <a:schemeClr val="tx1"/>
                </a:solidFill>
                <a:latin typeface="Arial" panose="020B0604020202020204" pitchFamily="34" charset="0"/>
              </a:defRPr>
            </a:lvl3pPr>
            <a:lvl4pPr eaLnBrk="0" fontAlgn="base" hangingPunct="0">
              <a:spcBef>
                <a:spcPct val="0"/>
              </a:spcBef>
              <a:spcAft>
                <a:spcPct val="0"/>
              </a:spcAft>
              <a:tabLst>
                <a:tab pos="596900" algn="l"/>
              </a:tabLst>
              <a:defRPr>
                <a:solidFill>
                  <a:schemeClr val="tx1"/>
                </a:solidFill>
                <a:latin typeface="Arial" panose="020B0604020202020204" pitchFamily="34" charset="0"/>
              </a:defRPr>
            </a:lvl4pPr>
            <a:lvl5pPr eaLnBrk="0" fontAlgn="base" hangingPunct="0">
              <a:spcBef>
                <a:spcPct val="0"/>
              </a:spcBef>
              <a:spcAft>
                <a:spcPct val="0"/>
              </a:spcAft>
              <a:tabLst>
                <a:tab pos="596900" algn="l"/>
              </a:tabLst>
              <a:defRPr>
                <a:solidFill>
                  <a:schemeClr val="tx1"/>
                </a:solidFill>
                <a:latin typeface="Arial" panose="020B0604020202020204" pitchFamily="34" charset="0"/>
              </a:defRPr>
            </a:lvl5pPr>
            <a:lvl6pPr eaLnBrk="0" fontAlgn="base" hangingPunct="0">
              <a:spcBef>
                <a:spcPct val="0"/>
              </a:spcBef>
              <a:spcAft>
                <a:spcPct val="0"/>
              </a:spcAft>
              <a:tabLst>
                <a:tab pos="596900" algn="l"/>
              </a:tabLst>
              <a:defRPr>
                <a:solidFill>
                  <a:schemeClr val="tx1"/>
                </a:solidFill>
                <a:latin typeface="Arial" panose="020B0604020202020204" pitchFamily="34" charset="0"/>
              </a:defRPr>
            </a:lvl6pPr>
            <a:lvl7pPr eaLnBrk="0" fontAlgn="base" hangingPunct="0">
              <a:spcBef>
                <a:spcPct val="0"/>
              </a:spcBef>
              <a:spcAft>
                <a:spcPct val="0"/>
              </a:spcAft>
              <a:tabLst>
                <a:tab pos="596900" algn="l"/>
              </a:tabLst>
              <a:defRPr>
                <a:solidFill>
                  <a:schemeClr val="tx1"/>
                </a:solidFill>
                <a:latin typeface="Arial" panose="020B0604020202020204" pitchFamily="34" charset="0"/>
              </a:defRPr>
            </a:lvl7pPr>
            <a:lvl8pPr eaLnBrk="0" fontAlgn="base" hangingPunct="0">
              <a:spcBef>
                <a:spcPct val="0"/>
              </a:spcBef>
              <a:spcAft>
                <a:spcPct val="0"/>
              </a:spcAft>
              <a:tabLst>
                <a:tab pos="596900" algn="l"/>
              </a:tabLst>
              <a:defRPr>
                <a:solidFill>
                  <a:schemeClr val="tx1"/>
                </a:solidFill>
                <a:latin typeface="Arial" panose="020B0604020202020204" pitchFamily="34" charset="0"/>
              </a:defRPr>
            </a:lvl8pPr>
            <a:lvl9pPr eaLnBrk="0" fontAlgn="base" hangingPunct="0">
              <a:spcBef>
                <a:spcPct val="0"/>
              </a:spcBef>
              <a:spcAft>
                <a:spcPct val="0"/>
              </a:spcAft>
              <a:tabLst>
                <a:tab pos="5969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96900" algn="l"/>
              </a:tabLst>
            </a:pPr>
            <a:r>
              <a:rPr kumimoji="0" lang="en-US" altLang="en-US" b="1" i="0" u="none" strike="noStrike" cap="none" normalizeH="0" baseline="0" dirty="0">
                <a:ln>
                  <a:noFill/>
                </a:ln>
                <a:solidFill>
                  <a:schemeClr val="tx1"/>
                </a:solidFill>
                <a:effectLst/>
                <a:latin typeface="+mj-lt"/>
                <a:ea typeface="Calibri" panose="020F0502020204030204" pitchFamily="34" charset="0"/>
                <a:cs typeface="Times" panose="02020603050405020304" pitchFamily="18" charset="0"/>
              </a:rPr>
              <a:t>Number of child population ages 0-17 years by race/ethnicity and family income categories in Alameda city, California. Data source: 2008-2012 ACS</a:t>
            </a:r>
            <a:endParaRPr kumimoji="0" lang="en-US" altLang="en-US" b="1" i="0" u="none" strike="noStrike" cap="none" normalizeH="0" baseline="0" dirty="0">
              <a:ln>
                <a:noFill/>
              </a:ln>
              <a:solidFill>
                <a:schemeClr val="tx1"/>
              </a:solidFill>
              <a:effectLst/>
              <a:latin typeface="+mj-lt"/>
              <a:cs typeface="Times" panose="02020603050405020304" pitchFamily="18" charset="0"/>
            </a:endParaRPr>
          </a:p>
        </p:txBody>
      </p:sp>
      <p:sp>
        <p:nvSpPr>
          <p:cNvPr id="7" name="TextBox 6"/>
          <p:cNvSpPr txBox="1"/>
          <p:nvPr/>
        </p:nvSpPr>
        <p:spPr>
          <a:xfrm>
            <a:off x="230784" y="6213426"/>
            <a:ext cx="8682429" cy="369332"/>
          </a:xfrm>
          <a:prstGeom prst="rect">
            <a:avLst/>
          </a:prstGeom>
          <a:noFill/>
          <a:ln w="12700">
            <a:solidFill>
              <a:schemeClr val="tx2">
                <a:lumMod val="40000"/>
                <a:lumOff val="60000"/>
              </a:schemeClr>
            </a:solidFill>
          </a:ln>
        </p:spPr>
        <p:txBody>
          <a:bodyPr wrap="square" rtlCol="0">
            <a:spAutoFit/>
          </a:bodyPr>
          <a:lstStyle/>
          <a:p>
            <a:r>
              <a:rPr lang="en-US" dirty="0">
                <a:solidFill>
                  <a:srgbClr val="FF0000"/>
                </a:solidFill>
              </a:rPr>
              <a:t>This distribution is what we assume is different at the local compared to state/region level.  </a:t>
            </a:r>
          </a:p>
        </p:txBody>
      </p:sp>
    </p:spTree>
    <p:extLst>
      <p:ext uri="{BB962C8B-B14F-4D97-AF65-F5344CB8AC3E}">
        <p14:creationId xmlns:p14="http://schemas.microsoft.com/office/powerpoint/2010/main" val="409878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3222" y="1748642"/>
            <a:ext cx="7391400" cy="409401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0070C0"/>
                </a:solidFill>
                <a:latin typeface="Times" panose="02020603050405020304" pitchFamily="18" charset="0"/>
                <a:cs typeface="Times" panose="02020603050405020304" pitchFamily="18" charset="0"/>
              </a:rPr>
              <a:t/>
            </a:r>
            <a:br>
              <a:rPr lang="en-US" sz="3200" dirty="0">
                <a:solidFill>
                  <a:srgbClr val="0070C0"/>
                </a:solidFill>
                <a:latin typeface="Times" panose="02020603050405020304" pitchFamily="18" charset="0"/>
                <a:cs typeface="Times" panose="02020603050405020304" pitchFamily="18" charset="0"/>
              </a:rPr>
            </a:br>
            <a:r>
              <a:rPr lang="en-US" sz="3200" dirty="0">
                <a:solidFill>
                  <a:srgbClr val="0070C0"/>
                </a:solidFill>
                <a:latin typeface="+mn-lt"/>
                <a:cs typeface="Times" panose="02020603050405020304" pitchFamily="18" charset="0"/>
              </a:rPr>
              <a:t/>
            </a:r>
            <a:br>
              <a:rPr lang="en-US" sz="3200" dirty="0">
                <a:solidFill>
                  <a:srgbClr val="0070C0"/>
                </a:solidFill>
                <a:latin typeface="+mn-lt"/>
                <a:cs typeface="Times" panose="02020603050405020304" pitchFamily="18" charset="0"/>
              </a:rPr>
            </a:br>
            <a:r>
              <a:rPr lang="en-US" sz="3600" b="1" dirty="0">
                <a:solidFill>
                  <a:srgbClr val="0070C0"/>
                </a:solidFill>
                <a:latin typeface="+mn-lt"/>
                <a:cs typeface="Times" panose="02020603050405020304" pitchFamily="18" charset="0"/>
              </a:rPr>
              <a:t>The presenter and authors </a:t>
            </a:r>
          </a:p>
          <a:p>
            <a:r>
              <a:rPr lang="en-US" sz="3600" dirty="0">
                <a:solidFill>
                  <a:srgbClr val="0070C0"/>
                </a:solidFill>
                <a:latin typeface="+mn-lt"/>
                <a:cs typeface="Times" panose="02020603050405020304" pitchFamily="18" charset="0"/>
              </a:rPr>
              <a:t>have no financial relationships or conflicts of interest to disclose.</a:t>
            </a:r>
          </a:p>
        </p:txBody>
      </p:sp>
      <p:pic>
        <p:nvPicPr>
          <p:cNvPr id="7" name="Picture 6"/>
          <p:cNvPicPr>
            <a:picLocks noChangeAspect="1"/>
          </p:cNvPicPr>
          <p:nvPr/>
        </p:nvPicPr>
        <p:blipFill>
          <a:blip r:embed="rId2"/>
          <a:stretch>
            <a:fillRect/>
          </a:stretch>
        </p:blipFill>
        <p:spPr>
          <a:xfrm>
            <a:off x="167923" y="0"/>
            <a:ext cx="8581998" cy="1626919"/>
          </a:xfrm>
          <a:prstGeom prst="rect">
            <a:avLst/>
          </a:prstGeom>
        </p:spPr>
      </p:pic>
    </p:spTree>
    <p:extLst>
      <p:ext uri="{BB962C8B-B14F-4D97-AF65-F5344CB8AC3E}">
        <p14:creationId xmlns:p14="http://schemas.microsoft.com/office/powerpoint/2010/main" val="4227746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6904"/>
          </a:xfrm>
          <a:solidFill>
            <a:schemeClr val="tx2">
              <a:lumMod val="60000"/>
              <a:lumOff val="40000"/>
            </a:schemeClr>
          </a:solidFill>
        </p:spPr>
        <p:txBody>
          <a:bodyPr/>
          <a:lstStyle/>
          <a:p>
            <a:pPr lvl="0"/>
            <a:r>
              <a:rPr lang="en-US" sz="3600" b="1" dirty="0">
                <a:solidFill>
                  <a:schemeClr val="bg1"/>
                </a:solidFill>
              </a:rPr>
              <a:t>How Were the Local Area Synthetic Estimates Calculated? </a:t>
            </a:r>
            <a:endParaRPr lang="en-US" sz="3600" dirty="0">
              <a:solidFill>
                <a:schemeClr val="bg1"/>
              </a:solidFill>
            </a:endParaRPr>
          </a:p>
        </p:txBody>
      </p:sp>
      <p:sp>
        <p:nvSpPr>
          <p:cNvPr id="4" name="TextBox 3"/>
          <p:cNvSpPr txBox="1"/>
          <p:nvPr/>
        </p:nvSpPr>
        <p:spPr>
          <a:xfrm>
            <a:off x="142318" y="1293387"/>
            <a:ext cx="8859364" cy="1338828"/>
          </a:xfrm>
          <a:prstGeom prst="rect">
            <a:avLst/>
          </a:prstGeom>
          <a:noFill/>
        </p:spPr>
        <p:txBody>
          <a:bodyPr wrap="square" rtlCol="0">
            <a:spAutoFit/>
          </a:bodyPr>
          <a:lstStyle/>
          <a:p>
            <a:pPr>
              <a:spcBef>
                <a:spcPts val="1200"/>
              </a:spcBef>
              <a:spcAft>
                <a:spcPts val="600"/>
              </a:spcAft>
            </a:pPr>
            <a:r>
              <a:rPr lang="en-US" sz="2200" b="1" dirty="0">
                <a:latin typeface="+mj-lt"/>
                <a:cs typeface="Times" panose="02020603050405020304" pitchFamily="18" charset="0"/>
              </a:rPr>
              <a:t>STEP 3: </a:t>
            </a:r>
            <a:r>
              <a:rPr lang="en-US" sz="2200" dirty="0">
                <a:latin typeface="+mj-lt"/>
                <a:cs typeface="Times" panose="02020603050405020304" pitchFamily="18" charset="0"/>
              </a:rPr>
              <a:t>Calculate the estimate.  </a:t>
            </a:r>
          </a:p>
          <a:p>
            <a:pPr>
              <a:spcBef>
                <a:spcPts val="1200"/>
              </a:spcBef>
              <a:spcAft>
                <a:spcPts val="600"/>
              </a:spcAft>
            </a:pPr>
            <a:r>
              <a:rPr lang="en-US" sz="2200" dirty="0">
                <a:latin typeface="+mj-lt"/>
                <a:cs typeface="Times" panose="02020603050405020304" pitchFamily="18" charset="0"/>
              </a:rPr>
              <a:t>a) Determine the </a:t>
            </a:r>
            <a:r>
              <a:rPr lang="en-US" sz="2200" dirty="0" smtClean="0">
                <a:latin typeface="+mj-lt"/>
                <a:cs typeface="Times" panose="02020603050405020304" pitchFamily="18" charset="0"/>
              </a:rPr>
              <a:t>estimated number of children meeting the indicator “focus value” for each race/ethnicity x income subgroup </a:t>
            </a:r>
            <a:endParaRPr lang="en-US" sz="2200" dirty="0">
              <a:latin typeface="+mj-lt"/>
              <a:cs typeface="Times" panose="02020603050405020304" pitchFamily="18" charset="0"/>
            </a:endParaRPr>
          </a:p>
        </p:txBody>
      </p:sp>
      <p:sp>
        <p:nvSpPr>
          <p:cNvPr id="6" name="TextBox 5"/>
          <p:cNvSpPr txBox="1"/>
          <p:nvPr/>
        </p:nvSpPr>
        <p:spPr>
          <a:xfrm>
            <a:off x="213570" y="4706847"/>
            <a:ext cx="8479354" cy="1107996"/>
          </a:xfrm>
          <a:prstGeom prst="rect">
            <a:avLst/>
          </a:prstGeom>
          <a:noFill/>
        </p:spPr>
        <p:txBody>
          <a:bodyPr wrap="square" rtlCol="0">
            <a:spAutoFit/>
          </a:bodyPr>
          <a:lstStyle/>
          <a:p>
            <a:pPr>
              <a:spcBef>
                <a:spcPts val="1200"/>
              </a:spcBef>
              <a:spcAft>
                <a:spcPts val="600"/>
              </a:spcAft>
            </a:pPr>
            <a:r>
              <a:rPr lang="en-US" sz="2200" dirty="0">
                <a:latin typeface="+mj-lt"/>
                <a:cs typeface="Times" panose="02020603050405020304" pitchFamily="18" charset="0"/>
              </a:rPr>
              <a:t>b) Determine the prevalence of the variable of interest in each county/city by </a:t>
            </a:r>
            <a:r>
              <a:rPr lang="en-US" sz="2200" dirty="0" smtClean="0">
                <a:latin typeface="+mj-lt"/>
                <a:cs typeface="Times" panose="02020603050405020304" pitchFamily="18" charset="0"/>
              </a:rPr>
              <a:t>adding up all estimated numbers of children across the 16 subgroups and dividing by total number of children in the city/county</a:t>
            </a:r>
            <a:endParaRPr lang="en-US" sz="2200" dirty="0">
              <a:latin typeface="+mj-lt"/>
              <a:cs typeface="Times" panose="02020603050405020304" pitchFamily="18"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l="42968" t="56596" r="41652" b="29894"/>
          <a:stretch/>
        </p:blipFill>
        <p:spPr bwMode="auto">
          <a:xfrm>
            <a:off x="694893" y="2976456"/>
            <a:ext cx="2227893" cy="1044694"/>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183466" y="2678382"/>
            <a:ext cx="4644171" cy="1918859"/>
          </a:xfrm>
          <a:prstGeom prst="rect">
            <a:avLst/>
          </a:prstGeom>
        </p:spPr>
        <p:txBody>
          <a:bodyPr wrap="square">
            <a:spAutoFit/>
          </a:bodyPr>
          <a:lstStyle/>
          <a:p>
            <a:pPr>
              <a:lnSpc>
                <a:spcPct val="107000"/>
              </a:lnSpc>
            </a:pPr>
            <a:r>
              <a:rPr lang="en-US" sz="1600" i="1" spc="-5" dirty="0">
                <a:latin typeface="Times" panose="02020603050405020304" pitchFamily="18" charset="0"/>
                <a:ea typeface="Calibri" panose="020F0502020204030204" pitchFamily="34" charset="0"/>
                <a:cs typeface="Times" panose="02020603050405020304" pitchFamily="18" charset="0"/>
              </a:rPr>
              <a:t>r</a:t>
            </a:r>
            <a:r>
              <a:rPr lang="en-US" sz="1600" spc="-5" dirty="0">
                <a:latin typeface="Times" panose="02020603050405020304" pitchFamily="18" charset="0"/>
                <a:ea typeface="Calibri" panose="020F0502020204030204" pitchFamily="34" charset="0"/>
                <a:cs typeface="Times" panose="02020603050405020304" pitchFamily="18" charset="0"/>
              </a:rPr>
              <a:t> = each racial/ethnic category</a:t>
            </a:r>
            <a:endParaRPr lang="en-US" sz="1600" dirty="0">
              <a:latin typeface="Times" panose="02020603050405020304" pitchFamily="18" charset="0"/>
              <a:ea typeface="Calibri" panose="020F0502020204030204" pitchFamily="34" charset="0"/>
              <a:cs typeface="Times" panose="02020603050405020304" pitchFamily="18" charset="0"/>
            </a:endParaRPr>
          </a:p>
          <a:p>
            <a:pPr>
              <a:lnSpc>
                <a:spcPct val="107000"/>
              </a:lnSpc>
            </a:pPr>
            <a:r>
              <a:rPr lang="en-US" sz="1600" i="1" spc="-5" dirty="0" err="1">
                <a:latin typeface="Times" panose="02020603050405020304" pitchFamily="18" charset="0"/>
                <a:ea typeface="Calibri" panose="020F0502020204030204" pitchFamily="34" charset="0"/>
                <a:cs typeface="Times" panose="02020603050405020304" pitchFamily="18" charset="0"/>
              </a:rPr>
              <a:t>i</a:t>
            </a:r>
            <a:r>
              <a:rPr lang="en-US" sz="1600" spc="-5" dirty="0">
                <a:latin typeface="Times" panose="02020603050405020304" pitchFamily="18" charset="0"/>
                <a:ea typeface="Calibri" panose="020F0502020204030204" pitchFamily="34" charset="0"/>
                <a:cs typeface="Times" panose="02020603050405020304" pitchFamily="18" charset="0"/>
              </a:rPr>
              <a:t> = each income category</a:t>
            </a:r>
            <a:endParaRPr lang="en-US" sz="1600" dirty="0">
              <a:latin typeface="Times" panose="02020603050405020304" pitchFamily="18" charset="0"/>
              <a:ea typeface="Calibri" panose="020F0502020204030204" pitchFamily="34" charset="0"/>
              <a:cs typeface="Times" panose="02020603050405020304" pitchFamily="18" charset="0"/>
            </a:endParaRPr>
          </a:p>
          <a:p>
            <a:pPr>
              <a:lnSpc>
                <a:spcPct val="107000"/>
              </a:lnSpc>
            </a:pPr>
            <a:r>
              <a:rPr lang="en-US" sz="1600" spc="-5" dirty="0" err="1">
                <a:latin typeface="Times" panose="02020603050405020304" pitchFamily="18" charset="0"/>
                <a:ea typeface="Calibri" panose="020F0502020204030204" pitchFamily="34" charset="0"/>
                <a:cs typeface="Times" panose="02020603050405020304" pitchFamily="18" charset="0"/>
              </a:rPr>
              <a:t>Pop</a:t>
            </a:r>
            <a:r>
              <a:rPr lang="en-US" sz="1600" spc="-5" baseline="-25000" dirty="0" err="1">
                <a:latin typeface="Times" panose="02020603050405020304" pitchFamily="18" charset="0"/>
                <a:ea typeface="Calibri" panose="020F0502020204030204" pitchFamily="34" charset="0"/>
                <a:cs typeface="Times" panose="02020603050405020304" pitchFamily="18" charset="0"/>
              </a:rPr>
              <a:t>r,i</a:t>
            </a:r>
            <a:r>
              <a:rPr lang="en-US" sz="1600" spc="-5" baseline="-25000" dirty="0">
                <a:latin typeface="Times" panose="02020603050405020304" pitchFamily="18" charset="0"/>
                <a:ea typeface="Calibri" panose="020F0502020204030204" pitchFamily="34" charset="0"/>
                <a:cs typeface="Times" panose="02020603050405020304" pitchFamily="18" charset="0"/>
              </a:rPr>
              <a:t> </a:t>
            </a:r>
            <a:r>
              <a:rPr lang="en-US" sz="1600" spc="-5" dirty="0">
                <a:latin typeface="Times" panose="02020603050405020304" pitchFamily="18" charset="0"/>
                <a:ea typeface="Calibri" panose="020F0502020204030204" pitchFamily="34" charset="0"/>
                <a:cs typeface="Times" panose="02020603050405020304" pitchFamily="18" charset="0"/>
              </a:rPr>
              <a:t>= ACS population estimate for a given race/ethnicity and income categories</a:t>
            </a:r>
            <a:endParaRPr lang="en-US" sz="1600" dirty="0">
              <a:latin typeface="Times" panose="02020603050405020304" pitchFamily="18" charset="0"/>
              <a:ea typeface="Calibri" panose="020F0502020204030204" pitchFamily="34" charset="0"/>
              <a:cs typeface="Times" panose="02020603050405020304" pitchFamily="18" charset="0"/>
            </a:endParaRPr>
          </a:p>
          <a:p>
            <a:pPr>
              <a:lnSpc>
                <a:spcPct val="107000"/>
              </a:lnSpc>
            </a:pPr>
            <a:r>
              <a:rPr lang="en-US" sz="1600" spc="-5" dirty="0">
                <a:latin typeface="Times" panose="02020603050405020304" pitchFamily="18" charset="0"/>
                <a:ea typeface="Calibri" panose="020F0502020204030204" pitchFamily="34" charset="0"/>
                <a:cs typeface="Times" panose="02020603050405020304" pitchFamily="18" charset="0"/>
              </a:rPr>
              <a:t>Pop = ACS population estimate</a:t>
            </a:r>
          </a:p>
          <a:p>
            <a:pPr>
              <a:lnSpc>
                <a:spcPct val="107000"/>
              </a:lnSpc>
            </a:pPr>
            <a:r>
              <a:rPr lang="en-US" sz="1600" spc="-5" dirty="0">
                <a:latin typeface="Times" panose="02020603050405020304" pitchFamily="18" charset="0"/>
                <a:ea typeface="Calibri" panose="020F0502020204030204" pitchFamily="34" charset="0"/>
                <a:cs typeface="Times" panose="02020603050405020304" pitchFamily="18" charset="0"/>
              </a:rPr>
              <a:t>Rate</a:t>
            </a:r>
            <a:r>
              <a:rPr lang="en-US" sz="1600" spc="-5" baseline="-25000" dirty="0">
                <a:latin typeface="Times" panose="02020603050405020304" pitchFamily="18" charset="0"/>
                <a:ea typeface="Calibri" panose="020F0502020204030204" pitchFamily="34" charset="0"/>
                <a:cs typeface="Times" panose="02020603050405020304" pitchFamily="18" charset="0"/>
              </a:rPr>
              <a:t> </a:t>
            </a:r>
            <a:r>
              <a:rPr lang="en-US" sz="1600" spc="-5" baseline="-25000" dirty="0" err="1">
                <a:latin typeface="Times" panose="02020603050405020304" pitchFamily="18" charset="0"/>
                <a:ea typeface="Calibri" panose="020F0502020204030204" pitchFamily="34" charset="0"/>
                <a:cs typeface="Times" panose="02020603050405020304" pitchFamily="18" charset="0"/>
              </a:rPr>
              <a:t>r,i</a:t>
            </a:r>
            <a:r>
              <a:rPr lang="en-US" sz="1600" spc="-5" dirty="0">
                <a:latin typeface="Times" panose="02020603050405020304" pitchFamily="18" charset="0"/>
                <a:ea typeface="Calibri" panose="020F0502020204030204" pitchFamily="34" charset="0"/>
                <a:cs typeface="Times" panose="02020603050405020304" pitchFamily="18" charset="0"/>
              </a:rPr>
              <a:t> = State/Region prevalence rate from the NSCH by race/         ethnicity and income categories</a:t>
            </a:r>
            <a:endParaRPr lang="en-US" sz="1600" dirty="0">
              <a:effectLst/>
              <a:latin typeface="Times" panose="02020603050405020304" pitchFamily="18" charset="0"/>
              <a:ea typeface="Calibri" panose="020F0502020204030204" pitchFamily="34" charset="0"/>
              <a:cs typeface="Times" panose="02020603050405020304" pitchFamily="18" charset="0"/>
            </a:endParaRPr>
          </a:p>
        </p:txBody>
      </p:sp>
      <p:sp>
        <p:nvSpPr>
          <p:cNvPr id="8" name="Rectangle 7"/>
          <p:cNvSpPr/>
          <p:nvPr/>
        </p:nvSpPr>
        <p:spPr>
          <a:xfrm>
            <a:off x="454231" y="5820454"/>
            <a:ext cx="7998031" cy="646331"/>
          </a:xfrm>
          <a:prstGeom prst="rect">
            <a:avLst/>
          </a:prstGeom>
        </p:spPr>
        <p:txBody>
          <a:bodyPr wrap="square">
            <a:spAutoFit/>
          </a:bodyPr>
          <a:lstStyle/>
          <a:p>
            <a:r>
              <a:rPr lang="en-US" spc="-10" dirty="0">
                <a:latin typeface="+mj-lt"/>
                <a:ea typeface="Calibri" panose="020F0502020204030204" pitchFamily="34" charset="0"/>
                <a:cs typeface="Times" panose="02020603050405020304" pitchFamily="18" charset="0"/>
              </a:rPr>
              <a:t>- Divide</a:t>
            </a:r>
            <a:r>
              <a:rPr lang="en-US" spc="105" dirty="0">
                <a:latin typeface="+mj-lt"/>
                <a:ea typeface="Calibri" panose="020F0502020204030204" pitchFamily="34" charset="0"/>
                <a:cs typeface="Times" panose="02020603050405020304" pitchFamily="18" charset="0"/>
              </a:rPr>
              <a:t> </a:t>
            </a:r>
            <a:r>
              <a:rPr lang="en-US" dirty="0">
                <a:latin typeface="+mj-lt"/>
                <a:ea typeface="Calibri" panose="020F0502020204030204" pitchFamily="34" charset="0"/>
                <a:cs typeface="Times" panose="02020603050405020304" pitchFamily="18" charset="0"/>
              </a:rPr>
              <a:t>the</a:t>
            </a:r>
            <a:r>
              <a:rPr lang="en-US" spc="50" dirty="0">
                <a:latin typeface="+mj-lt"/>
                <a:ea typeface="Calibri" panose="020F0502020204030204" pitchFamily="34" charset="0"/>
                <a:cs typeface="Times" panose="02020603050405020304" pitchFamily="18" charset="0"/>
              </a:rPr>
              <a:t> </a:t>
            </a:r>
            <a:r>
              <a:rPr lang="en-US" spc="-5" dirty="0">
                <a:latin typeface="+mj-lt"/>
                <a:ea typeface="Calibri" panose="020F0502020204030204" pitchFamily="34" charset="0"/>
                <a:cs typeface="Times" panose="02020603050405020304" pitchFamily="18" charset="0"/>
              </a:rPr>
              <a:t>total</a:t>
            </a:r>
            <a:r>
              <a:rPr lang="en-US" spc="45" dirty="0">
                <a:latin typeface="+mj-lt"/>
                <a:ea typeface="Calibri" panose="020F0502020204030204" pitchFamily="34" charset="0"/>
                <a:cs typeface="Times" panose="02020603050405020304" pitchFamily="18" charset="0"/>
              </a:rPr>
              <a:t> </a:t>
            </a:r>
            <a:r>
              <a:rPr lang="en-US" spc="-5" dirty="0">
                <a:latin typeface="+mj-lt"/>
                <a:ea typeface="Calibri" panose="020F0502020204030204" pitchFamily="34" charset="0"/>
                <a:cs typeface="Times" panose="02020603050405020304" pitchFamily="18" charset="0"/>
              </a:rPr>
              <a:t>number</a:t>
            </a:r>
            <a:r>
              <a:rPr lang="en-US" spc="50" dirty="0">
                <a:latin typeface="+mj-lt"/>
                <a:ea typeface="Calibri" panose="020F0502020204030204" pitchFamily="34" charset="0"/>
                <a:cs typeface="Times" panose="02020603050405020304" pitchFamily="18" charset="0"/>
              </a:rPr>
              <a:t> </a:t>
            </a:r>
            <a:r>
              <a:rPr lang="en-US" dirty="0">
                <a:latin typeface="+mj-lt"/>
                <a:ea typeface="Calibri" panose="020F0502020204030204" pitchFamily="34" charset="0"/>
                <a:cs typeface="Times" panose="02020603050405020304" pitchFamily="18" charset="0"/>
              </a:rPr>
              <a:t>of</a:t>
            </a:r>
            <a:r>
              <a:rPr lang="en-US" spc="45" dirty="0">
                <a:latin typeface="+mj-lt"/>
                <a:ea typeface="Calibri" panose="020F0502020204030204" pitchFamily="34" charset="0"/>
                <a:cs typeface="Times" panose="02020603050405020304" pitchFamily="18" charset="0"/>
              </a:rPr>
              <a:t> </a:t>
            </a:r>
            <a:r>
              <a:rPr lang="en-US" spc="-5" dirty="0">
                <a:latin typeface="+mj-lt"/>
                <a:ea typeface="Calibri" panose="020F0502020204030204" pitchFamily="34" charset="0"/>
                <a:cs typeface="Times" panose="02020603050405020304" pitchFamily="18" charset="0"/>
              </a:rPr>
              <a:t>children with </a:t>
            </a:r>
            <a:r>
              <a:rPr lang="en-US" spc="-5" dirty="0" smtClean="0">
                <a:latin typeface="+mj-lt"/>
                <a:ea typeface="Calibri" panose="020F0502020204030204" pitchFamily="34" charset="0"/>
                <a:cs typeface="Times" panose="02020603050405020304" pitchFamily="18" charset="0"/>
              </a:rPr>
              <a:t>a medical home </a:t>
            </a:r>
            <a:r>
              <a:rPr lang="en-US" dirty="0" smtClean="0">
                <a:latin typeface="+mj-lt"/>
                <a:ea typeface="Calibri" panose="020F0502020204030204" pitchFamily="34" charset="0"/>
                <a:cs typeface="Times" panose="02020603050405020304" pitchFamily="18" charset="0"/>
              </a:rPr>
              <a:t>in</a:t>
            </a:r>
            <a:r>
              <a:rPr lang="en-US" spc="55" dirty="0" smtClean="0">
                <a:latin typeface="+mj-lt"/>
                <a:ea typeface="Calibri" panose="020F0502020204030204" pitchFamily="34" charset="0"/>
                <a:cs typeface="Times" panose="02020603050405020304" pitchFamily="18" charset="0"/>
              </a:rPr>
              <a:t> </a:t>
            </a:r>
            <a:r>
              <a:rPr lang="en-US" spc="55" dirty="0">
                <a:latin typeface="+mj-lt"/>
                <a:ea typeface="Calibri" panose="020F0502020204030204" pitchFamily="34" charset="0"/>
                <a:cs typeface="Times" panose="02020603050405020304" pitchFamily="18" charset="0"/>
              </a:rPr>
              <a:t>Alameda city</a:t>
            </a:r>
            <a:r>
              <a:rPr lang="en-US" spc="65" dirty="0">
                <a:latin typeface="+mj-lt"/>
                <a:ea typeface="Calibri" panose="020F0502020204030204" pitchFamily="34" charset="0"/>
                <a:cs typeface="Times" panose="02020603050405020304" pitchFamily="18" charset="0"/>
              </a:rPr>
              <a:t> </a:t>
            </a:r>
            <a:r>
              <a:rPr lang="en-US" spc="-10" dirty="0">
                <a:latin typeface="+mj-lt"/>
                <a:ea typeface="Calibri" panose="020F0502020204030204" pitchFamily="34" charset="0"/>
                <a:cs typeface="Times" panose="02020603050405020304" pitchFamily="18" charset="0"/>
              </a:rPr>
              <a:t>by</a:t>
            </a:r>
            <a:r>
              <a:rPr lang="en-US" spc="65" dirty="0">
                <a:latin typeface="+mj-lt"/>
                <a:ea typeface="Calibri" panose="020F0502020204030204" pitchFamily="34" charset="0"/>
                <a:cs typeface="Times" panose="02020603050405020304" pitchFamily="18" charset="0"/>
              </a:rPr>
              <a:t> </a:t>
            </a:r>
            <a:r>
              <a:rPr lang="en-US" dirty="0">
                <a:latin typeface="+mj-lt"/>
                <a:ea typeface="Calibri" panose="020F0502020204030204" pitchFamily="34" charset="0"/>
                <a:cs typeface="Times" panose="02020603050405020304" pitchFamily="18" charset="0"/>
              </a:rPr>
              <a:t>the</a:t>
            </a:r>
            <a:r>
              <a:rPr lang="en-US" spc="70" dirty="0">
                <a:latin typeface="+mj-lt"/>
                <a:ea typeface="Calibri" panose="020F0502020204030204" pitchFamily="34" charset="0"/>
                <a:cs typeface="Times" panose="02020603050405020304" pitchFamily="18" charset="0"/>
              </a:rPr>
              <a:t> </a:t>
            </a:r>
            <a:r>
              <a:rPr lang="en-US" spc="-5" dirty="0">
                <a:latin typeface="+mj-lt"/>
                <a:ea typeface="Calibri" panose="020F0502020204030204" pitchFamily="34" charset="0"/>
                <a:cs typeface="Times" panose="02020603050405020304" pitchFamily="18" charset="0"/>
              </a:rPr>
              <a:t>total</a:t>
            </a:r>
            <a:r>
              <a:rPr lang="en-US" spc="60" dirty="0">
                <a:latin typeface="+mj-lt"/>
                <a:ea typeface="Calibri" panose="020F0502020204030204" pitchFamily="34" charset="0"/>
                <a:cs typeface="Times" panose="02020603050405020304" pitchFamily="18" charset="0"/>
              </a:rPr>
              <a:t> </a:t>
            </a:r>
            <a:r>
              <a:rPr lang="en-US" spc="-5" dirty="0">
                <a:latin typeface="+mj-lt"/>
                <a:ea typeface="Calibri" panose="020F0502020204030204" pitchFamily="34" charset="0"/>
                <a:cs typeface="Times" panose="02020603050405020304" pitchFamily="18" charset="0"/>
              </a:rPr>
              <a:t>number</a:t>
            </a:r>
            <a:r>
              <a:rPr lang="en-US" spc="60" dirty="0">
                <a:latin typeface="+mj-lt"/>
                <a:ea typeface="Calibri" panose="020F0502020204030204" pitchFamily="34" charset="0"/>
                <a:cs typeface="Times" panose="02020603050405020304" pitchFamily="18" charset="0"/>
              </a:rPr>
              <a:t> </a:t>
            </a:r>
            <a:r>
              <a:rPr lang="en-US" dirty="0">
                <a:latin typeface="+mj-lt"/>
                <a:ea typeface="Calibri" panose="020F0502020204030204" pitchFamily="34" charset="0"/>
                <a:cs typeface="Times" panose="02020603050405020304" pitchFamily="18" charset="0"/>
              </a:rPr>
              <a:t>of</a:t>
            </a:r>
            <a:r>
              <a:rPr lang="en-US" spc="60" dirty="0">
                <a:latin typeface="+mj-lt"/>
                <a:ea typeface="Calibri" panose="020F0502020204030204" pitchFamily="34" charset="0"/>
                <a:cs typeface="Times" panose="02020603050405020304" pitchFamily="18" charset="0"/>
              </a:rPr>
              <a:t> </a:t>
            </a:r>
            <a:r>
              <a:rPr lang="en-US" spc="-5" dirty="0">
                <a:latin typeface="+mj-lt"/>
                <a:ea typeface="Calibri" panose="020F0502020204030204" pitchFamily="34" charset="0"/>
                <a:cs typeface="Times" panose="02020603050405020304" pitchFamily="18" charset="0"/>
              </a:rPr>
              <a:t>children</a:t>
            </a:r>
            <a:r>
              <a:rPr lang="en-US" spc="65" dirty="0">
                <a:latin typeface="+mj-lt"/>
                <a:ea typeface="Calibri" panose="020F0502020204030204" pitchFamily="34" charset="0"/>
                <a:cs typeface="Times" panose="02020603050405020304" pitchFamily="18" charset="0"/>
              </a:rPr>
              <a:t> </a:t>
            </a:r>
            <a:r>
              <a:rPr lang="en-US" spc="-5" dirty="0">
                <a:latin typeface="+mj-lt"/>
                <a:ea typeface="Calibri" panose="020F0502020204030204" pitchFamily="34" charset="0"/>
                <a:cs typeface="Times" panose="02020603050405020304" pitchFamily="18" charset="0"/>
              </a:rPr>
              <a:t>living</a:t>
            </a:r>
            <a:r>
              <a:rPr lang="en-US" spc="55" dirty="0">
                <a:latin typeface="+mj-lt"/>
                <a:ea typeface="Calibri" panose="020F0502020204030204" pitchFamily="34" charset="0"/>
                <a:cs typeface="Times" panose="02020603050405020304" pitchFamily="18" charset="0"/>
              </a:rPr>
              <a:t> </a:t>
            </a:r>
            <a:r>
              <a:rPr lang="en-US" dirty="0">
                <a:latin typeface="+mj-lt"/>
                <a:ea typeface="Calibri" panose="020F0502020204030204" pitchFamily="34" charset="0"/>
                <a:cs typeface="Times" panose="02020603050405020304" pitchFamily="18" charset="0"/>
              </a:rPr>
              <a:t>in</a:t>
            </a:r>
            <a:r>
              <a:rPr lang="en-US" spc="55" dirty="0">
                <a:latin typeface="+mj-lt"/>
                <a:ea typeface="Calibri" panose="020F0502020204030204" pitchFamily="34" charset="0"/>
                <a:cs typeface="Times" panose="02020603050405020304" pitchFamily="18" charset="0"/>
              </a:rPr>
              <a:t> </a:t>
            </a:r>
            <a:r>
              <a:rPr lang="en-US" spc="-5" dirty="0">
                <a:latin typeface="+mj-lt"/>
                <a:ea typeface="Calibri" panose="020F0502020204030204" pitchFamily="34" charset="0"/>
                <a:cs typeface="Times" panose="02020603050405020304" pitchFamily="18" charset="0"/>
              </a:rPr>
              <a:t>Alameda city:</a:t>
            </a:r>
            <a:r>
              <a:rPr lang="en-US" spc="5" dirty="0">
                <a:latin typeface="+mj-lt"/>
                <a:ea typeface="Calibri" panose="020F0502020204030204" pitchFamily="34" charset="0"/>
                <a:cs typeface="Times" panose="02020603050405020304" pitchFamily="18" charset="0"/>
              </a:rPr>
              <a:t> </a:t>
            </a:r>
            <a:r>
              <a:rPr lang="en-US" b="1" spc="-5" dirty="0">
                <a:latin typeface="+mj-lt"/>
                <a:ea typeface="Calibri" panose="020F0502020204030204" pitchFamily="34" charset="0"/>
                <a:cs typeface="Times" panose="02020603050405020304" pitchFamily="18" charset="0"/>
              </a:rPr>
              <a:t>7,840/14,850=52.8%</a:t>
            </a:r>
            <a:endParaRPr lang="en-US" dirty="0">
              <a:latin typeface="+mj-lt"/>
              <a:cs typeface="Times" panose="02020603050405020304" pitchFamily="18" charset="0"/>
            </a:endParaRPr>
          </a:p>
        </p:txBody>
      </p:sp>
    </p:spTree>
    <p:extLst>
      <p:ext uri="{BB962C8B-B14F-4D97-AF65-F5344CB8AC3E}">
        <p14:creationId xmlns:p14="http://schemas.microsoft.com/office/powerpoint/2010/main" val="1911293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06249"/>
          </a:xfrm>
          <a:solidFill>
            <a:schemeClr val="tx2">
              <a:lumMod val="60000"/>
              <a:lumOff val="40000"/>
            </a:schemeClr>
          </a:solidFill>
        </p:spPr>
        <p:txBody>
          <a:bodyPr/>
          <a:lstStyle/>
          <a:p>
            <a:pPr lvl="0"/>
            <a:r>
              <a:rPr lang="en-US" sz="2400" b="1" dirty="0" smtClean="0">
                <a:solidFill>
                  <a:schemeClr val="bg1"/>
                </a:solidFill>
              </a:rPr>
              <a:t>Key Methodology Issue: </a:t>
            </a:r>
            <a:r>
              <a:rPr lang="en-US" sz="2400" b="1" dirty="0">
                <a:solidFill>
                  <a:schemeClr val="bg1"/>
                </a:solidFill>
              </a:rPr>
              <a:t/>
            </a:r>
            <a:br>
              <a:rPr lang="en-US" sz="2400" b="1" dirty="0">
                <a:solidFill>
                  <a:schemeClr val="bg1"/>
                </a:solidFill>
              </a:rPr>
            </a:br>
            <a:r>
              <a:rPr lang="en-US" sz="2400" b="1" dirty="0" smtClean="0">
                <a:solidFill>
                  <a:schemeClr val="bg1"/>
                </a:solidFill>
              </a:rPr>
              <a:t>Selection of Geographic </a:t>
            </a:r>
            <a:r>
              <a:rPr lang="en-US" sz="2400" b="1" dirty="0">
                <a:solidFill>
                  <a:schemeClr val="bg1"/>
                </a:solidFill>
              </a:rPr>
              <a:t>Area </a:t>
            </a:r>
            <a:r>
              <a:rPr lang="en-US" sz="2400" b="1" dirty="0" smtClean="0">
                <a:solidFill>
                  <a:schemeClr val="bg1"/>
                </a:solidFill>
              </a:rPr>
              <a:t>for Prevalence for Each Subgroup</a:t>
            </a:r>
            <a:endParaRPr lang="en-US" sz="2400" dirty="0">
              <a:solidFill>
                <a:schemeClr val="bg1"/>
              </a:solidFill>
            </a:endParaRPr>
          </a:p>
        </p:txBody>
      </p:sp>
      <p:sp>
        <p:nvSpPr>
          <p:cNvPr id="3" name="Rounded Rectangle 2"/>
          <p:cNvSpPr/>
          <p:nvPr/>
        </p:nvSpPr>
        <p:spPr>
          <a:xfrm>
            <a:off x="515259" y="2790938"/>
            <a:ext cx="701040" cy="414528"/>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Yes</a:t>
            </a:r>
          </a:p>
        </p:txBody>
      </p:sp>
      <p:sp>
        <p:nvSpPr>
          <p:cNvPr id="5" name="Oval 4"/>
          <p:cNvSpPr/>
          <p:nvPr/>
        </p:nvSpPr>
        <p:spPr>
          <a:xfrm>
            <a:off x="29484" y="3401063"/>
            <a:ext cx="1869362" cy="599327"/>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State prevalence</a:t>
            </a:r>
          </a:p>
        </p:txBody>
      </p:sp>
      <p:sp>
        <p:nvSpPr>
          <p:cNvPr id="6" name="Rounded Rectangle 5"/>
          <p:cNvSpPr/>
          <p:nvPr/>
        </p:nvSpPr>
        <p:spPr>
          <a:xfrm>
            <a:off x="1676737" y="2172373"/>
            <a:ext cx="701040" cy="414528"/>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a:t>
            </a:r>
          </a:p>
        </p:txBody>
      </p:sp>
      <p:sp>
        <p:nvSpPr>
          <p:cNvPr id="7" name="Rectangle 6"/>
          <p:cNvSpPr/>
          <p:nvPr/>
        </p:nvSpPr>
        <p:spPr>
          <a:xfrm>
            <a:off x="132266" y="1824555"/>
            <a:ext cx="1336914" cy="7817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2"/>
                </a:solidFill>
              </a:rPr>
              <a:t>State sample size≥20?</a:t>
            </a:r>
          </a:p>
        </p:txBody>
      </p:sp>
      <p:sp>
        <p:nvSpPr>
          <p:cNvPr id="8" name="Oval 7"/>
          <p:cNvSpPr/>
          <p:nvPr/>
        </p:nvSpPr>
        <p:spPr>
          <a:xfrm>
            <a:off x="2033602" y="4068469"/>
            <a:ext cx="2401824" cy="589149"/>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Census Division prevalence</a:t>
            </a:r>
          </a:p>
        </p:txBody>
      </p:sp>
      <p:sp>
        <p:nvSpPr>
          <p:cNvPr id="9" name="Rounded Rectangle 8"/>
          <p:cNvSpPr/>
          <p:nvPr/>
        </p:nvSpPr>
        <p:spPr>
          <a:xfrm>
            <a:off x="2552759" y="2222886"/>
            <a:ext cx="1265975" cy="10934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Census Division* sample size ≥ </a:t>
            </a:r>
            <a:r>
              <a:rPr lang="en-US" dirty="0" smtClean="0"/>
              <a:t>20</a:t>
            </a:r>
            <a:r>
              <a:rPr lang="en-US" dirty="0"/>
              <a:t>?</a:t>
            </a:r>
          </a:p>
        </p:txBody>
      </p:sp>
      <p:sp>
        <p:nvSpPr>
          <p:cNvPr id="10" name="Rounded Rectangle 9"/>
          <p:cNvSpPr/>
          <p:nvPr/>
        </p:nvSpPr>
        <p:spPr>
          <a:xfrm>
            <a:off x="2850701" y="3492728"/>
            <a:ext cx="701040" cy="414528"/>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Yes</a:t>
            </a:r>
          </a:p>
        </p:txBody>
      </p:sp>
      <p:sp>
        <p:nvSpPr>
          <p:cNvPr id="11" name="Rounded Rectangle 10"/>
          <p:cNvSpPr/>
          <p:nvPr/>
        </p:nvSpPr>
        <p:spPr>
          <a:xfrm>
            <a:off x="4001204" y="2840604"/>
            <a:ext cx="701040" cy="451217"/>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a:t>
            </a:r>
          </a:p>
        </p:txBody>
      </p:sp>
      <p:sp>
        <p:nvSpPr>
          <p:cNvPr id="12" name="Rounded Rectangle 11"/>
          <p:cNvSpPr/>
          <p:nvPr/>
        </p:nvSpPr>
        <p:spPr>
          <a:xfrm>
            <a:off x="4849251" y="2816316"/>
            <a:ext cx="1142179" cy="10309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Census Region</a:t>
            </a:r>
            <a:r>
              <a:rPr lang="en-US" sz="1600" dirty="0"/>
              <a:t>**</a:t>
            </a:r>
            <a:r>
              <a:rPr lang="en-US" dirty="0"/>
              <a:t> sample size </a:t>
            </a:r>
            <a:r>
              <a:rPr lang="en-US" dirty="0" smtClean="0"/>
              <a:t>≥20</a:t>
            </a:r>
            <a:r>
              <a:rPr lang="en-US" dirty="0"/>
              <a:t>?</a:t>
            </a:r>
          </a:p>
        </p:txBody>
      </p:sp>
      <p:sp>
        <p:nvSpPr>
          <p:cNvPr id="13" name="Rounded Rectangle 12"/>
          <p:cNvSpPr/>
          <p:nvPr/>
        </p:nvSpPr>
        <p:spPr>
          <a:xfrm>
            <a:off x="5057042" y="3994187"/>
            <a:ext cx="701040" cy="414528"/>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Yes</a:t>
            </a:r>
          </a:p>
        </p:txBody>
      </p:sp>
      <p:sp>
        <p:nvSpPr>
          <p:cNvPr id="14" name="Rounded Rectangle 13"/>
          <p:cNvSpPr/>
          <p:nvPr/>
        </p:nvSpPr>
        <p:spPr>
          <a:xfrm>
            <a:off x="8330216" y="3932536"/>
            <a:ext cx="701040" cy="451217"/>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a:t>
            </a:r>
          </a:p>
        </p:txBody>
      </p:sp>
      <p:sp>
        <p:nvSpPr>
          <p:cNvPr id="15" name="Rounded Rectangle 14"/>
          <p:cNvSpPr/>
          <p:nvPr/>
        </p:nvSpPr>
        <p:spPr>
          <a:xfrm>
            <a:off x="7006592" y="3364414"/>
            <a:ext cx="1142179" cy="10309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National sample size </a:t>
            </a:r>
            <a:r>
              <a:rPr lang="en-US" dirty="0" smtClean="0"/>
              <a:t>≥20</a:t>
            </a:r>
            <a:r>
              <a:rPr lang="en-US" dirty="0"/>
              <a:t>?</a:t>
            </a:r>
          </a:p>
        </p:txBody>
      </p:sp>
      <p:sp>
        <p:nvSpPr>
          <p:cNvPr id="16" name="Rounded Rectangle 15"/>
          <p:cNvSpPr/>
          <p:nvPr/>
        </p:nvSpPr>
        <p:spPr>
          <a:xfrm>
            <a:off x="6148491" y="3369482"/>
            <a:ext cx="701040" cy="451217"/>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a:t>
            </a:r>
          </a:p>
        </p:txBody>
      </p:sp>
      <p:sp>
        <p:nvSpPr>
          <p:cNvPr id="17" name="Rounded Rectangle 16"/>
          <p:cNvSpPr/>
          <p:nvPr/>
        </p:nvSpPr>
        <p:spPr>
          <a:xfrm>
            <a:off x="7214969" y="4556079"/>
            <a:ext cx="701040" cy="414528"/>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Yes</a:t>
            </a:r>
          </a:p>
        </p:txBody>
      </p:sp>
      <p:sp>
        <p:nvSpPr>
          <p:cNvPr id="18" name="Oval 17"/>
          <p:cNvSpPr/>
          <p:nvPr/>
        </p:nvSpPr>
        <p:spPr>
          <a:xfrm>
            <a:off x="6597512" y="5155239"/>
            <a:ext cx="1849785" cy="570468"/>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National Prevalence</a:t>
            </a:r>
          </a:p>
        </p:txBody>
      </p:sp>
      <p:sp>
        <p:nvSpPr>
          <p:cNvPr id="20" name="Oval 19"/>
          <p:cNvSpPr/>
          <p:nvPr/>
        </p:nvSpPr>
        <p:spPr>
          <a:xfrm>
            <a:off x="4182266" y="4584466"/>
            <a:ext cx="2401824" cy="589149"/>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Census Region prevalence</a:t>
            </a:r>
          </a:p>
        </p:txBody>
      </p:sp>
      <p:sp>
        <p:nvSpPr>
          <p:cNvPr id="21" name="Right Arrow 20"/>
          <p:cNvSpPr/>
          <p:nvPr/>
        </p:nvSpPr>
        <p:spPr>
          <a:xfrm>
            <a:off x="1489564" y="2303109"/>
            <a:ext cx="187599" cy="2072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a:off x="3811393" y="2980191"/>
            <a:ext cx="187599" cy="2072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5967632" y="3486823"/>
            <a:ext cx="187599" cy="2072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a:off x="8139598" y="4054512"/>
            <a:ext cx="187599" cy="2072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Arrow 24"/>
          <p:cNvSpPr/>
          <p:nvPr/>
        </p:nvSpPr>
        <p:spPr>
          <a:xfrm>
            <a:off x="2377351" y="2335330"/>
            <a:ext cx="175407" cy="2031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Arrow 25"/>
          <p:cNvSpPr/>
          <p:nvPr/>
        </p:nvSpPr>
        <p:spPr>
          <a:xfrm>
            <a:off x="4702245" y="3006112"/>
            <a:ext cx="158086" cy="20681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ight Arrow 26"/>
          <p:cNvSpPr/>
          <p:nvPr/>
        </p:nvSpPr>
        <p:spPr>
          <a:xfrm>
            <a:off x="6858455" y="3514935"/>
            <a:ext cx="163492" cy="2326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wn Arrow 27"/>
          <p:cNvSpPr/>
          <p:nvPr/>
        </p:nvSpPr>
        <p:spPr>
          <a:xfrm>
            <a:off x="804672" y="2621814"/>
            <a:ext cx="182880" cy="1527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wn Arrow 28"/>
          <p:cNvSpPr/>
          <p:nvPr/>
        </p:nvSpPr>
        <p:spPr>
          <a:xfrm>
            <a:off x="798984" y="3212924"/>
            <a:ext cx="188568" cy="185456"/>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wn Arrow 29"/>
          <p:cNvSpPr/>
          <p:nvPr/>
        </p:nvSpPr>
        <p:spPr>
          <a:xfrm>
            <a:off x="3099728" y="3327783"/>
            <a:ext cx="182880" cy="1527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wn Arrow 30"/>
          <p:cNvSpPr/>
          <p:nvPr/>
        </p:nvSpPr>
        <p:spPr>
          <a:xfrm>
            <a:off x="3129518" y="3902394"/>
            <a:ext cx="182880" cy="152753"/>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wn Arrow 31"/>
          <p:cNvSpPr/>
          <p:nvPr/>
        </p:nvSpPr>
        <p:spPr>
          <a:xfrm>
            <a:off x="5297834" y="3858786"/>
            <a:ext cx="182880" cy="1527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wn Arrow 32"/>
          <p:cNvSpPr/>
          <p:nvPr/>
        </p:nvSpPr>
        <p:spPr>
          <a:xfrm>
            <a:off x="5328900" y="4431713"/>
            <a:ext cx="182880" cy="152753"/>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wn Arrow 33"/>
          <p:cNvSpPr/>
          <p:nvPr/>
        </p:nvSpPr>
        <p:spPr>
          <a:xfrm>
            <a:off x="7577681" y="4197451"/>
            <a:ext cx="210400" cy="1286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wn Arrow 34"/>
          <p:cNvSpPr/>
          <p:nvPr/>
        </p:nvSpPr>
        <p:spPr>
          <a:xfrm>
            <a:off x="7461857" y="4990542"/>
            <a:ext cx="182880" cy="152753"/>
          </a:xfrm>
          <a:prstGeom prst="down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623001" y="5993820"/>
            <a:ext cx="2412052" cy="5765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 synthetic estimation</a:t>
            </a:r>
          </a:p>
        </p:txBody>
      </p:sp>
      <p:sp>
        <p:nvSpPr>
          <p:cNvPr id="51" name="TextBox 50"/>
          <p:cNvSpPr txBox="1"/>
          <p:nvPr/>
        </p:nvSpPr>
        <p:spPr>
          <a:xfrm>
            <a:off x="155102" y="4519298"/>
            <a:ext cx="2509610" cy="2308324"/>
          </a:xfrm>
          <a:prstGeom prst="rect">
            <a:avLst/>
          </a:prstGeom>
          <a:noFill/>
        </p:spPr>
        <p:txBody>
          <a:bodyPr wrap="square" rtlCol="0">
            <a:spAutoFit/>
          </a:bodyPr>
          <a:lstStyle/>
          <a:p>
            <a:r>
              <a:rPr lang="en-US" dirty="0"/>
              <a:t>*9 Census Divisions: </a:t>
            </a:r>
          </a:p>
          <a:p>
            <a:pPr marL="285750" indent="-285750">
              <a:buFont typeface="Arial" panose="020B0604020202020204" pitchFamily="34" charset="0"/>
              <a:buChar char="•"/>
            </a:pPr>
            <a:r>
              <a:rPr lang="en-US" sz="1400" dirty="0"/>
              <a:t>East North Central </a:t>
            </a:r>
          </a:p>
          <a:p>
            <a:pPr marL="285750" indent="-285750">
              <a:buFont typeface="Arial" panose="020B0604020202020204" pitchFamily="34" charset="0"/>
              <a:buChar char="•"/>
            </a:pPr>
            <a:r>
              <a:rPr lang="en-US" sz="1400" dirty="0"/>
              <a:t>East South Central </a:t>
            </a:r>
          </a:p>
          <a:p>
            <a:pPr marL="285750" indent="-285750">
              <a:buFont typeface="Arial" panose="020B0604020202020204" pitchFamily="34" charset="0"/>
              <a:buChar char="•"/>
            </a:pPr>
            <a:r>
              <a:rPr lang="en-US" sz="1400" dirty="0"/>
              <a:t>Middle Atlantic </a:t>
            </a:r>
          </a:p>
          <a:p>
            <a:pPr marL="285750" indent="-285750">
              <a:buFont typeface="Arial" panose="020B0604020202020204" pitchFamily="34" charset="0"/>
              <a:buChar char="•"/>
            </a:pPr>
            <a:r>
              <a:rPr lang="en-US" sz="1400" dirty="0"/>
              <a:t>Mountain</a:t>
            </a:r>
          </a:p>
          <a:p>
            <a:pPr marL="285750" indent="-285750">
              <a:buFont typeface="Arial" panose="020B0604020202020204" pitchFamily="34" charset="0"/>
              <a:buChar char="•"/>
            </a:pPr>
            <a:r>
              <a:rPr lang="en-US" sz="1400" dirty="0"/>
              <a:t>New England </a:t>
            </a:r>
          </a:p>
          <a:p>
            <a:pPr marL="285750" indent="-285750">
              <a:buFont typeface="Arial" panose="020B0604020202020204" pitchFamily="34" charset="0"/>
              <a:buChar char="•"/>
            </a:pPr>
            <a:r>
              <a:rPr lang="en-US" sz="1400" dirty="0"/>
              <a:t>Pacific </a:t>
            </a:r>
          </a:p>
          <a:p>
            <a:pPr marL="285750" indent="-285750">
              <a:buFont typeface="Arial" panose="020B0604020202020204" pitchFamily="34" charset="0"/>
              <a:buChar char="•"/>
            </a:pPr>
            <a:r>
              <a:rPr lang="en-US" sz="1400" dirty="0"/>
              <a:t>South Atlantic </a:t>
            </a:r>
          </a:p>
          <a:p>
            <a:pPr marL="285750" indent="-285750">
              <a:buFont typeface="Arial" panose="020B0604020202020204" pitchFamily="34" charset="0"/>
              <a:buChar char="•"/>
            </a:pPr>
            <a:r>
              <a:rPr lang="en-US" sz="1400" dirty="0"/>
              <a:t>West North Central </a:t>
            </a:r>
          </a:p>
          <a:p>
            <a:pPr marL="285750" indent="-285750">
              <a:buFont typeface="Arial" panose="020B0604020202020204" pitchFamily="34" charset="0"/>
              <a:buChar char="•"/>
            </a:pPr>
            <a:r>
              <a:rPr lang="en-US" sz="1400" dirty="0"/>
              <a:t>West South Central*</a:t>
            </a:r>
          </a:p>
        </p:txBody>
      </p:sp>
      <p:sp>
        <p:nvSpPr>
          <p:cNvPr id="52" name="TextBox 51"/>
          <p:cNvSpPr txBox="1"/>
          <p:nvPr/>
        </p:nvSpPr>
        <p:spPr>
          <a:xfrm>
            <a:off x="2345977" y="5558235"/>
            <a:ext cx="2281533" cy="1323439"/>
          </a:xfrm>
          <a:prstGeom prst="rect">
            <a:avLst/>
          </a:prstGeom>
          <a:noFill/>
        </p:spPr>
        <p:txBody>
          <a:bodyPr wrap="square" rtlCol="0">
            <a:spAutoFit/>
          </a:bodyPr>
          <a:lstStyle/>
          <a:p>
            <a:r>
              <a:rPr lang="en-US" sz="1600" dirty="0"/>
              <a:t>**4 Census Regions:</a:t>
            </a:r>
          </a:p>
          <a:p>
            <a:pPr marL="285750" indent="-285750">
              <a:buFont typeface="Arial" panose="020B0604020202020204" pitchFamily="34" charset="0"/>
              <a:buChar char="•"/>
            </a:pPr>
            <a:r>
              <a:rPr lang="en-US" sz="1600" dirty="0"/>
              <a:t>Northeast</a:t>
            </a:r>
          </a:p>
          <a:p>
            <a:pPr marL="285750" indent="-285750">
              <a:buFont typeface="Arial" panose="020B0604020202020204" pitchFamily="34" charset="0"/>
              <a:buChar char="•"/>
            </a:pPr>
            <a:r>
              <a:rPr lang="en-US" sz="1600" dirty="0"/>
              <a:t>Midwest </a:t>
            </a:r>
          </a:p>
          <a:p>
            <a:pPr marL="285750" indent="-285750">
              <a:buFont typeface="Arial" panose="020B0604020202020204" pitchFamily="34" charset="0"/>
              <a:buChar char="•"/>
            </a:pPr>
            <a:r>
              <a:rPr lang="en-US" sz="1600" dirty="0"/>
              <a:t>South  </a:t>
            </a:r>
          </a:p>
          <a:p>
            <a:pPr marL="285750" indent="-285750">
              <a:buFont typeface="Arial" panose="020B0604020202020204" pitchFamily="34" charset="0"/>
              <a:buChar char="•"/>
            </a:pPr>
            <a:r>
              <a:rPr lang="en-US" sz="1600" dirty="0"/>
              <a:t>West</a:t>
            </a:r>
          </a:p>
        </p:txBody>
      </p:sp>
      <p:sp>
        <p:nvSpPr>
          <p:cNvPr id="55" name="Down Arrow 54"/>
          <p:cNvSpPr/>
          <p:nvPr/>
        </p:nvSpPr>
        <p:spPr>
          <a:xfrm>
            <a:off x="8546888" y="4406417"/>
            <a:ext cx="233439" cy="1562726"/>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6" name="TextBox 55"/>
          <p:cNvSpPr txBox="1"/>
          <p:nvPr/>
        </p:nvSpPr>
        <p:spPr>
          <a:xfrm>
            <a:off x="3778275" y="1186907"/>
            <a:ext cx="5365725" cy="1323439"/>
          </a:xfrm>
          <a:prstGeom prst="rect">
            <a:avLst/>
          </a:prstGeom>
          <a:noFill/>
        </p:spPr>
        <p:txBody>
          <a:bodyPr wrap="square" rtlCol="0">
            <a:spAutoFit/>
          </a:bodyPr>
          <a:lstStyle/>
          <a:p>
            <a:pPr algn="ctr"/>
            <a:r>
              <a:rPr lang="en-US" sz="2000" dirty="0" smtClean="0"/>
              <a:t>When state prevalence for a subgroup is based on less than 20 sample size, Division, Region or National Level Prevalence for Each Population Subgroup is Used for Calculations</a:t>
            </a:r>
            <a:endParaRPr lang="en-US" sz="2000" dirty="0"/>
          </a:p>
        </p:txBody>
      </p:sp>
    </p:spTree>
    <p:extLst>
      <p:ext uri="{BB962C8B-B14F-4D97-AF65-F5344CB8AC3E}">
        <p14:creationId xmlns:p14="http://schemas.microsoft.com/office/powerpoint/2010/main" val="39354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ppt_x"/>
                                          </p:val>
                                        </p:tav>
                                        <p:tav tm="100000">
                                          <p:val>
                                            <p:strVal val="#ppt_x"/>
                                          </p:val>
                                        </p:tav>
                                      </p:tavLst>
                                    </p:anim>
                                    <p:anim calcmode="lin" valueType="num">
                                      <p:cBhvr additive="base">
                                        <p:cTn id="9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500" fill="hold"/>
                                        <p:tgtEl>
                                          <p:spTgt spid="46"/>
                                        </p:tgtEl>
                                        <p:attrNameLst>
                                          <p:attrName>ppt_x</p:attrName>
                                        </p:attrNameLst>
                                      </p:cBhvr>
                                      <p:tavLst>
                                        <p:tav tm="0">
                                          <p:val>
                                            <p:strVal val="#ppt_x"/>
                                          </p:val>
                                        </p:tav>
                                        <p:tav tm="100000">
                                          <p:val>
                                            <p:strVal val="#ppt_x"/>
                                          </p:val>
                                        </p:tav>
                                      </p:tavLst>
                                    </p:anim>
                                    <p:anim calcmode="lin" valueType="num">
                                      <p:cBhvr additive="base">
                                        <p:cTn id="9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additive="base">
                                        <p:cTn id="102" dur="500" fill="hold"/>
                                        <p:tgtEl>
                                          <p:spTgt spid="14"/>
                                        </p:tgtEl>
                                        <p:attrNameLst>
                                          <p:attrName>ppt_x</p:attrName>
                                        </p:attrNameLst>
                                      </p:cBhvr>
                                      <p:tavLst>
                                        <p:tav tm="0">
                                          <p:val>
                                            <p:strVal val="#ppt_x"/>
                                          </p:val>
                                        </p:tav>
                                        <p:tav tm="100000">
                                          <p:val>
                                            <p:strVal val="#ppt_x"/>
                                          </p:val>
                                        </p:tav>
                                      </p:tavLst>
                                    </p:anim>
                                    <p:anim calcmode="lin" valueType="num">
                                      <p:cBhvr additive="base">
                                        <p:cTn id="10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9871"/>
          </a:xfrm>
          <a:solidFill>
            <a:schemeClr val="tx2">
              <a:lumMod val="60000"/>
              <a:lumOff val="40000"/>
            </a:schemeClr>
          </a:solidFill>
        </p:spPr>
        <p:txBody>
          <a:bodyPr/>
          <a:lstStyle/>
          <a:p>
            <a:pPr lvl="0"/>
            <a:r>
              <a:rPr lang="en-US" sz="3600" b="1" dirty="0" smtClean="0">
                <a:solidFill>
                  <a:schemeClr val="bg1"/>
                </a:solidFill>
              </a:rPr>
              <a:t>One Test of the Method</a:t>
            </a:r>
            <a:br>
              <a:rPr lang="en-US" sz="3600" b="1" dirty="0" smtClean="0">
                <a:solidFill>
                  <a:schemeClr val="bg1"/>
                </a:solidFill>
              </a:rPr>
            </a:br>
            <a:r>
              <a:rPr lang="en-US" sz="3600" b="1" dirty="0" smtClean="0">
                <a:solidFill>
                  <a:schemeClr val="bg1"/>
                </a:solidFill>
              </a:rPr>
              <a:t>(in absence of a “gold standard”</a:t>
            </a:r>
            <a:endParaRPr lang="en-US" sz="3600" dirty="0">
              <a:solidFill>
                <a:schemeClr val="bg1"/>
              </a:solidFill>
            </a:endParaRPr>
          </a:p>
        </p:txBody>
      </p:sp>
      <p:sp>
        <p:nvSpPr>
          <p:cNvPr id="4" name="TextBox 3"/>
          <p:cNvSpPr txBox="1"/>
          <p:nvPr/>
        </p:nvSpPr>
        <p:spPr>
          <a:xfrm>
            <a:off x="142318" y="1228976"/>
            <a:ext cx="8859364" cy="5786199"/>
          </a:xfrm>
          <a:prstGeom prst="rect">
            <a:avLst/>
          </a:prstGeom>
          <a:noFill/>
        </p:spPr>
        <p:txBody>
          <a:bodyPr wrap="square" rtlCol="0">
            <a:spAutoFit/>
          </a:bodyPr>
          <a:lstStyle/>
          <a:p>
            <a:pPr marL="342900" indent="-342900">
              <a:spcBef>
                <a:spcPts val="1200"/>
              </a:spcBef>
              <a:spcAft>
                <a:spcPts val="600"/>
              </a:spcAft>
              <a:buFont typeface="Arial"/>
              <a:buChar char="•"/>
            </a:pPr>
            <a:r>
              <a:rPr lang="en-US" sz="2600" dirty="0" smtClean="0"/>
              <a:t>We applied the method used to create synthetic state estimates and compared to actual NSCH state estimates</a:t>
            </a:r>
            <a:endParaRPr lang="en-US" sz="2600" dirty="0"/>
          </a:p>
          <a:p>
            <a:pPr marL="342900" indent="-342900">
              <a:spcBef>
                <a:spcPts val="1200"/>
              </a:spcBef>
              <a:spcAft>
                <a:spcPts val="600"/>
              </a:spcAft>
              <a:buFont typeface="Arial"/>
              <a:buChar char="•"/>
            </a:pPr>
            <a:r>
              <a:rPr lang="en-US" sz="2600" i="1" dirty="0" smtClean="0"/>
              <a:t>Steps:</a:t>
            </a:r>
          </a:p>
          <a:p>
            <a:pPr marL="800100" lvl="1" indent="-342900">
              <a:spcBef>
                <a:spcPts val="1200"/>
              </a:spcBef>
              <a:spcAft>
                <a:spcPts val="600"/>
              </a:spcAft>
              <a:buFont typeface="Arial"/>
              <a:buChar char="•"/>
            </a:pPr>
            <a:r>
              <a:rPr lang="en-US" sz="2400" i="1" dirty="0" smtClean="0"/>
              <a:t>Generated </a:t>
            </a:r>
            <a:r>
              <a:rPr lang="en-US" sz="2400" i="1" dirty="0"/>
              <a:t>NSCH prevalence rates by race/ethnicity and income at regional level (Northeast, Midwest, South, and West)</a:t>
            </a:r>
          </a:p>
          <a:p>
            <a:pPr marL="800100" lvl="1" indent="-342900">
              <a:buFontTx/>
              <a:buChar char="-"/>
            </a:pPr>
            <a:r>
              <a:rPr lang="en-US" sz="2400" i="1" dirty="0"/>
              <a:t>Generated ACS population distributions by race/ethnicity and income at the state level</a:t>
            </a:r>
          </a:p>
          <a:p>
            <a:pPr marL="800100" lvl="1" indent="-342900">
              <a:buFontTx/>
              <a:buChar char="-"/>
            </a:pPr>
            <a:r>
              <a:rPr lang="en-US" sz="2400" i="1" dirty="0"/>
              <a:t>Calculated synthetic prevalence rates at the state level</a:t>
            </a:r>
          </a:p>
          <a:p>
            <a:pPr marL="800100" lvl="1" indent="-342900">
              <a:buFontTx/>
              <a:buChar char="-"/>
            </a:pPr>
            <a:r>
              <a:rPr lang="en-US" sz="2400" i="1" dirty="0"/>
              <a:t>Compared the synthetic state prevalence rates </a:t>
            </a:r>
            <a:r>
              <a:rPr lang="en-US" sz="2400" i="1" dirty="0" smtClean="0"/>
              <a:t>anchored to regional prevalence with </a:t>
            </a:r>
            <a:r>
              <a:rPr lang="en-US" sz="2400" i="1" dirty="0"/>
              <a:t>the published NSCH prevalence rates by state.</a:t>
            </a:r>
          </a:p>
          <a:p>
            <a:pPr>
              <a:spcBef>
                <a:spcPts val="1200"/>
              </a:spcBef>
              <a:spcAft>
                <a:spcPts val="600"/>
              </a:spcAft>
            </a:pPr>
            <a:endParaRPr lang="en-US" sz="2000" dirty="0"/>
          </a:p>
          <a:p>
            <a:pPr>
              <a:spcBef>
                <a:spcPts val="1200"/>
              </a:spcBef>
              <a:spcAft>
                <a:spcPts val="600"/>
              </a:spcAft>
            </a:pPr>
            <a:r>
              <a:rPr lang="en-US" sz="2000" dirty="0"/>
              <a:t> </a:t>
            </a:r>
          </a:p>
        </p:txBody>
      </p:sp>
    </p:spTree>
    <p:extLst>
      <p:ext uri="{BB962C8B-B14F-4D97-AF65-F5344CB8AC3E}">
        <p14:creationId xmlns:p14="http://schemas.microsoft.com/office/powerpoint/2010/main" val="443250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6904"/>
          </a:xfrm>
          <a:solidFill>
            <a:schemeClr val="tx2">
              <a:lumMod val="60000"/>
              <a:lumOff val="40000"/>
            </a:schemeClr>
          </a:solidFill>
        </p:spPr>
        <p:txBody>
          <a:bodyPr anchor="ctr"/>
          <a:lstStyle/>
          <a:p>
            <a:r>
              <a:rPr lang="en-US" sz="3000" b="1" dirty="0">
                <a:solidFill>
                  <a:schemeClr val="bg1"/>
                </a:solidFill>
                <a:cs typeface="Times" panose="02020603050405020304" pitchFamily="18" charset="0"/>
              </a:rPr>
              <a:t/>
            </a:r>
            <a:br>
              <a:rPr lang="en-US" sz="3000" b="1" dirty="0">
                <a:solidFill>
                  <a:schemeClr val="bg1"/>
                </a:solidFill>
                <a:cs typeface="Times" panose="02020603050405020304" pitchFamily="18" charset="0"/>
              </a:rPr>
            </a:br>
            <a:r>
              <a:rPr lang="en-US" sz="3000" b="1" dirty="0">
                <a:solidFill>
                  <a:schemeClr val="bg1"/>
                </a:solidFill>
                <a:cs typeface="Times" panose="02020603050405020304" pitchFamily="18" charset="0"/>
              </a:rPr>
              <a:t>Our </a:t>
            </a:r>
            <a:r>
              <a:rPr lang="en-US" sz="3000" b="1" dirty="0" smtClean="0">
                <a:solidFill>
                  <a:schemeClr val="bg1"/>
                </a:solidFill>
                <a:cs typeface="Times" panose="02020603050405020304" pitchFamily="18" charset="0"/>
              </a:rPr>
              <a:t>Findings</a:t>
            </a:r>
            <a:br>
              <a:rPr lang="en-US" sz="3000" b="1" dirty="0" smtClean="0">
                <a:solidFill>
                  <a:schemeClr val="bg1"/>
                </a:solidFill>
                <a:cs typeface="Times" panose="02020603050405020304" pitchFamily="18" charset="0"/>
              </a:rPr>
            </a:br>
            <a:r>
              <a:rPr lang="en-US" sz="3000" b="1" dirty="0" smtClean="0">
                <a:solidFill>
                  <a:schemeClr val="bg1"/>
                </a:solidFill>
                <a:cs typeface="Times" panose="02020603050405020304" pitchFamily="18" charset="0"/>
              </a:rPr>
              <a:t>Variable: Prevalence of Overweight or Obese Children</a:t>
            </a:r>
            <a:r>
              <a:rPr lang="en-US" sz="3000" b="1" dirty="0">
                <a:solidFill>
                  <a:schemeClr val="bg1"/>
                </a:solidFill>
                <a:cs typeface="Times" panose="02020603050405020304" pitchFamily="18" charset="0"/>
              </a:rPr>
              <a:t/>
            </a:r>
            <a:br>
              <a:rPr lang="en-US" sz="3000" b="1" dirty="0">
                <a:solidFill>
                  <a:schemeClr val="bg1"/>
                </a:solidFill>
                <a:cs typeface="Times" panose="02020603050405020304" pitchFamily="18" charset="0"/>
              </a:rPr>
            </a:br>
            <a:endParaRPr lang="en-US" sz="3000" b="1" dirty="0">
              <a:solidFill>
                <a:schemeClr val="bg1"/>
              </a:solidFill>
              <a:cs typeface="Times" panose="02020603050405020304" pitchFamily="18" charset="0"/>
            </a:endParaRPr>
          </a:p>
        </p:txBody>
      </p:sp>
      <p:sp>
        <p:nvSpPr>
          <p:cNvPr id="4" name="TextBox 3"/>
          <p:cNvSpPr txBox="1"/>
          <p:nvPr/>
        </p:nvSpPr>
        <p:spPr>
          <a:xfrm>
            <a:off x="980006" y="2110184"/>
            <a:ext cx="7249594" cy="1569660"/>
          </a:xfrm>
          <a:prstGeom prst="rect">
            <a:avLst/>
          </a:prstGeom>
          <a:noFill/>
        </p:spPr>
        <p:txBody>
          <a:bodyPr wrap="square" rtlCol="0">
            <a:spAutoFit/>
          </a:bodyPr>
          <a:lstStyle/>
          <a:p>
            <a:pPr marL="342900" indent="-342900">
              <a:buFont typeface="Wingdings" panose="05000000000000000000" pitchFamily="2" charset="2"/>
              <a:buChar char="§"/>
            </a:pPr>
            <a:r>
              <a:rPr lang="en-US" sz="2400" dirty="0" smtClean="0"/>
              <a:t>All but </a:t>
            </a:r>
            <a:r>
              <a:rPr lang="en-US" sz="2400" dirty="0"/>
              <a:t>five states </a:t>
            </a:r>
            <a:r>
              <a:rPr lang="en-US" sz="2400" dirty="0" smtClean="0"/>
              <a:t>had </a:t>
            </a:r>
            <a:r>
              <a:rPr lang="en-US" sz="2400" dirty="0"/>
              <a:t>synthetic state estimates that were within 5 points of actual NSCH estimates </a:t>
            </a:r>
            <a:endParaRPr lang="en-US" sz="2400" dirty="0" smtClean="0"/>
          </a:p>
          <a:p>
            <a:pPr marL="800100" lvl="1" indent="-342900">
              <a:buFont typeface="Wingdings" panose="05000000000000000000" pitchFamily="2" charset="2"/>
              <a:buChar char="§"/>
            </a:pPr>
            <a:r>
              <a:rPr lang="en-US" sz="2400" dirty="0" smtClean="0"/>
              <a:t>5+ points higher—Arizona </a:t>
            </a:r>
            <a:r>
              <a:rPr lang="en-US" sz="2400" dirty="0"/>
              <a:t>and North </a:t>
            </a:r>
            <a:r>
              <a:rPr lang="en-US" sz="2400" dirty="0" smtClean="0"/>
              <a:t>Carolina</a:t>
            </a:r>
          </a:p>
          <a:p>
            <a:pPr marL="800100" lvl="1" indent="-342900">
              <a:buFont typeface="Wingdings" panose="05000000000000000000" pitchFamily="2" charset="2"/>
              <a:buChar char="§"/>
            </a:pPr>
            <a:r>
              <a:rPr lang="en-US" sz="2400" dirty="0" smtClean="0"/>
              <a:t>5+ point lower—Colorado</a:t>
            </a:r>
            <a:r>
              <a:rPr lang="en-US" sz="2400" dirty="0"/>
              <a:t>, Florida, and New </a:t>
            </a:r>
            <a:r>
              <a:rPr lang="en-US" sz="2400" dirty="0" smtClean="0"/>
              <a:t>Jersey</a:t>
            </a:r>
            <a:endParaRPr lang="en-US" sz="2400" dirty="0"/>
          </a:p>
        </p:txBody>
      </p:sp>
    </p:spTree>
    <p:extLst>
      <p:ext uri="{BB962C8B-B14F-4D97-AF65-F5344CB8AC3E}">
        <p14:creationId xmlns:p14="http://schemas.microsoft.com/office/powerpoint/2010/main" val="705962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38864" y="0"/>
            <a:ext cx="7029450" cy="17187863"/>
          </a:xfrm>
          <a:prstGeom prst="rect">
            <a:avLst/>
          </a:prstGeom>
          <a:noFill/>
          <a:ln>
            <a:noFill/>
          </a:ln>
        </p:spPr>
      </p:pic>
    </p:spTree>
    <p:extLst>
      <p:ext uri="{BB962C8B-B14F-4D97-AF65-F5344CB8AC3E}">
        <p14:creationId xmlns:p14="http://schemas.microsoft.com/office/powerpoint/2010/main" val="4269484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01097"/>
          </a:xfrm>
          <a:solidFill>
            <a:schemeClr val="tx2">
              <a:lumMod val="60000"/>
              <a:lumOff val="40000"/>
            </a:schemeClr>
          </a:solidFill>
        </p:spPr>
        <p:txBody>
          <a:bodyPr anchor="ctr"/>
          <a:lstStyle/>
          <a:p>
            <a:r>
              <a:rPr lang="en-US" sz="3000" b="1" dirty="0" smtClean="0">
                <a:solidFill>
                  <a:schemeClr val="bg1"/>
                </a:solidFill>
                <a:cs typeface="Times" panose="02020603050405020304" pitchFamily="18" charset="0"/>
              </a:rPr>
              <a:t>Key Methodology Issue </a:t>
            </a:r>
            <a:br>
              <a:rPr lang="en-US" sz="3000" b="1" dirty="0" smtClean="0">
                <a:solidFill>
                  <a:schemeClr val="bg1"/>
                </a:solidFill>
                <a:cs typeface="Times" panose="02020603050405020304" pitchFamily="18" charset="0"/>
              </a:rPr>
            </a:br>
            <a:r>
              <a:rPr lang="en-US" sz="3000" b="1" dirty="0" smtClean="0">
                <a:solidFill>
                  <a:schemeClr val="bg1"/>
                </a:solidFill>
                <a:cs typeface="Times" panose="02020603050405020304" pitchFamily="18" charset="0"/>
              </a:rPr>
              <a:t>Treatment of indicators with very low prevalence </a:t>
            </a:r>
            <a:br>
              <a:rPr lang="en-US" sz="3000" b="1" dirty="0" smtClean="0">
                <a:solidFill>
                  <a:schemeClr val="bg1"/>
                </a:solidFill>
                <a:cs typeface="Times" panose="02020603050405020304" pitchFamily="18" charset="0"/>
              </a:rPr>
            </a:br>
            <a:r>
              <a:rPr lang="en-US" sz="3000" b="1" dirty="0" smtClean="0">
                <a:solidFill>
                  <a:schemeClr val="bg1"/>
                </a:solidFill>
                <a:cs typeface="Times" panose="02020603050405020304" pitchFamily="18" charset="0"/>
              </a:rPr>
              <a:t>and/or small samples for all subgroups</a:t>
            </a:r>
            <a:endParaRPr lang="en-US" sz="3000" b="1" dirty="0">
              <a:solidFill>
                <a:schemeClr val="bg1"/>
              </a:solidFill>
              <a:cs typeface="Times" panose="02020603050405020304" pitchFamily="18" charset="0"/>
            </a:endParaRPr>
          </a:p>
        </p:txBody>
      </p:sp>
      <p:sp>
        <p:nvSpPr>
          <p:cNvPr id="4" name="TextBox 3"/>
          <p:cNvSpPr txBox="1"/>
          <p:nvPr/>
        </p:nvSpPr>
        <p:spPr>
          <a:xfrm>
            <a:off x="488729" y="1520247"/>
            <a:ext cx="8292663" cy="5109091"/>
          </a:xfrm>
          <a:prstGeom prst="rect">
            <a:avLst/>
          </a:prstGeom>
          <a:noFill/>
        </p:spPr>
        <p:txBody>
          <a:bodyPr wrap="square" rtlCol="0">
            <a:spAutoFit/>
          </a:bodyPr>
          <a:lstStyle/>
          <a:p>
            <a:pPr lvl="0"/>
            <a:r>
              <a:rPr lang="en-US" sz="2800" b="1" dirty="0" smtClean="0">
                <a:latin typeface="+mj-lt"/>
                <a:cs typeface="Times" panose="02020603050405020304" pitchFamily="18" charset="0"/>
              </a:rPr>
              <a:t>If…</a:t>
            </a:r>
            <a:endParaRPr lang="en-US" sz="2800" b="1" dirty="0">
              <a:latin typeface="+mj-lt"/>
              <a:cs typeface="Times" panose="02020603050405020304" pitchFamily="18" charset="0"/>
            </a:endParaRPr>
          </a:p>
          <a:p>
            <a:pPr marL="514350" lvl="0" indent="-514350">
              <a:buAutoNum type="arabicParenR"/>
            </a:pPr>
            <a:r>
              <a:rPr lang="en-US" sz="2600" dirty="0">
                <a:latin typeface="+mj-lt"/>
                <a:cs typeface="Times" panose="02020603050405020304" pitchFamily="18" charset="0"/>
              </a:rPr>
              <a:t>the overall state prevalence rate for </a:t>
            </a:r>
            <a:r>
              <a:rPr lang="en-US" sz="2600" dirty="0" smtClean="0">
                <a:latin typeface="+mj-lt"/>
                <a:cs typeface="Times" panose="02020603050405020304" pitchFamily="18" charset="0"/>
              </a:rPr>
              <a:t>the </a:t>
            </a:r>
            <a:r>
              <a:rPr lang="en-US" sz="2600" b="1" dirty="0" smtClean="0">
                <a:latin typeface="+mj-lt"/>
                <a:cs typeface="Times" panose="02020603050405020304" pitchFamily="18" charset="0"/>
              </a:rPr>
              <a:t>“focus value” </a:t>
            </a:r>
            <a:r>
              <a:rPr lang="en-US" sz="2600" dirty="0" smtClean="0">
                <a:latin typeface="+mj-lt"/>
                <a:cs typeface="Times" panose="02020603050405020304" pitchFamily="18" charset="0"/>
              </a:rPr>
              <a:t>for an </a:t>
            </a:r>
            <a:r>
              <a:rPr lang="en-US" sz="2600" dirty="0">
                <a:latin typeface="+mj-lt"/>
                <a:cs typeface="Times" panose="02020603050405020304" pitchFamily="18" charset="0"/>
              </a:rPr>
              <a:t>indicator is </a:t>
            </a:r>
            <a:r>
              <a:rPr lang="en-US" sz="2600" b="1" dirty="0">
                <a:latin typeface="+mj-lt"/>
                <a:cs typeface="Times" panose="02020603050405020304" pitchFamily="18" charset="0"/>
              </a:rPr>
              <a:t>less than 10% </a:t>
            </a:r>
            <a:r>
              <a:rPr lang="en-US" sz="2600" b="1" u="sng" dirty="0" smtClean="0">
                <a:latin typeface="+mj-lt"/>
                <a:cs typeface="Times" panose="02020603050405020304" pitchFamily="18" charset="0"/>
              </a:rPr>
              <a:t>(e.g. repeated a grade)</a:t>
            </a:r>
            <a:endParaRPr lang="en-US" sz="2600" b="1" u="sng" dirty="0">
              <a:latin typeface="+mj-lt"/>
              <a:cs typeface="Times" panose="02020603050405020304" pitchFamily="18" charset="0"/>
            </a:endParaRPr>
          </a:p>
          <a:p>
            <a:pPr marL="514350" lvl="0" indent="-514350">
              <a:buAutoNum type="arabicParenR"/>
            </a:pPr>
            <a:r>
              <a:rPr lang="en-US" sz="2600" dirty="0" smtClean="0">
                <a:latin typeface="+mj-lt"/>
                <a:cs typeface="Times" panose="02020603050405020304" pitchFamily="18" charset="0"/>
              </a:rPr>
              <a:t>OR--all </a:t>
            </a:r>
            <a:r>
              <a:rPr lang="en-US" sz="2600" dirty="0">
                <a:latin typeface="+mj-lt"/>
                <a:cs typeface="Times" panose="02020603050405020304" pitchFamily="18" charset="0"/>
              </a:rPr>
              <a:t>of the </a:t>
            </a:r>
            <a:r>
              <a:rPr lang="en-US" sz="2600" b="1" dirty="0" smtClean="0">
                <a:latin typeface="+mj-lt"/>
                <a:cs typeface="Times" panose="02020603050405020304" pitchFamily="18" charset="0"/>
              </a:rPr>
              <a:t>“anchor prevalence rates” </a:t>
            </a:r>
            <a:r>
              <a:rPr lang="en-US" sz="2600" dirty="0" smtClean="0">
                <a:latin typeface="+mj-lt"/>
                <a:cs typeface="Times" panose="02020603050405020304" pitchFamily="18" charset="0"/>
              </a:rPr>
              <a:t>for each race/ethnicity </a:t>
            </a:r>
            <a:r>
              <a:rPr lang="en-US" sz="2600" dirty="0">
                <a:latin typeface="+mj-lt"/>
                <a:cs typeface="Times" panose="02020603050405020304" pitchFamily="18" charset="0"/>
              </a:rPr>
              <a:t>x income </a:t>
            </a:r>
            <a:r>
              <a:rPr lang="en-US" sz="2600" dirty="0" smtClean="0">
                <a:latin typeface="+mj-lt"/>
                <a:cs typeface="Times" panose="02020603050405020304" pitchFamily="18" charset="0"/>
              </a:rPr>
              <a:t>category in a local area </a:t>
            </a:r>
            <a:r>
              <a:rPr lang="en-US" sz="2600" b="1" dirty="0" smtClean="0">
                <a:latin typeface="+mj-lt"/>
                <a:cs typeface="Times" panose="02020603050405020304" pitchFamily="18" charset="0"/>
              </a:rPr>
              <a:t>required </a:t>
            </a:r>
            <a:r>
              <a:rPr lang="en-US" sz="2600" b="1" dirty="0">
                <a:latin typeface="+mj-lt"/>
                <a:cs typeface="Times" panose="02020603050405020304" pitchFamily="18" charset="0"/>
              </a:rPr>
              <a:t>resorting to division, region or national </a:t>
            </a:r>
            <a:r>
              <a:rPr lang="en-US" sz="2600" b="1" dirty="0" smtClean="0">
                <a:latin typeface="+mj-lt"/>
                <a:cs typeface="Times" panose="02020603050405020304" pitchFamily="18" charset="0"/>
              </a:rPr>
              <a:t>prevalence </a:t>
            </a:r>
          </a:p>
          <a:p>
            <a:pPr lvl="0"/>
            <a:r>
              <a:rPr lang="en-US" sz="2400" dirty="0" smtClean="0">
                <a:latin typeface="+mj-lt"/>
                <a:cs typeface="Times" panose="02020603050405020304" pitchFamily="18" charset="0"/>
              </a:rPr>
              <a:t>… </a:t>
            </a:r>
            <a:r>
              <a:rPr lang="en-US" sz="2800" b="1" dirty="0">
                <a:latin typeface="+mj-lt"/>
                <a:cs typeface="Times" panose="02020603050405020304" pitchFamily="18" charset="0"/>
              </a:rPr>
              <a:t>then </a:t>
            </a:r>
            <a:r>
              <a:rPr lang="en-US" sz="2800" dirty="0">
                <a:latin typeface="+mj-lt"/>
                <a:cs typeface="Times" panose="02020603050405020304" pitchFamily="18" charset="0"/>
              </a:rPr>
              <a:t>the </a:t>
            </a:r>
            <a:r>
              <a:rPr lang="en-US" sz="2800" dirty="0" smtClean="0">
                <a:latin typeface="+mj-lt"/>
                <a:cs typeface="Times" panose="02020603050405020304" pitchFamily="18" charset="0"/>
              </a:rPr>
              <a:t>synthetic estimate was not calculated based on the “focus value”, but its “opposite”. </a:t>
            </a:r>
          </a:p>
          <a:p>
            <a:pPr lvl="0"/>
            <a:endParaRPr lang="en-US" sz="2800" b="1" dirty="0" smtClean="0">
              <a:latin typeface="+mj-lt"/>
              <a:cs typeface="Times" panose="02020603050405020304" pitchFamily="18" charset="0"/>
            </a:endParaRPr>
          </a:p>
          <a:p>
            <a:pPr lvl="0"/>
            <a:r>
              <a:rPr lang="en-US" sz="2800" b="1" dirty="0" smtClean="0">
                <a:latin typeface="+mj-lt"/>
                <a:cs typeface="Times" panose="02020603050405020304" pitchFamily="18" charset="0"/>
              </a:rPr>
              <a:t>Example: </a:t>
            </a:r>
            <a:r>
              <a:rPr lang="en-US" sz="2800" i="1" dirty="0" smtClean="0">
                <a:latin typeface="+mj-lt"/>
                <a:cs typeface="Times" panose="02020603050405020304" pitchFamily="18" charset="0"/>
              </a:rPr>
              <a:t>We calculated synthetic estimates for “Did not repeat a grade” and then estimated “Repeated a Grade” by subtracting this estimate by 100.</a:t>
            </a:r>
            <a:endParaRPr lang="en-US" sz="2800" i="1" dirty="0">
              <a:latin typeface="+mj-lt"/>
              <a:cs typeface="Times" panose="02020603050405020304" pitchFamily="18" charset="0"/>
            </a:endParaRPr>
          </a:p>
        </p:txBody>
      </p:sp>
    </p:spTree>
    <p:extLst>
      <p:ext uri="{BB962C8B-B14F-4D97-AF65-F5344CB8AC3E}">
        <p14:creationId xmlns:p14="http://schemas.microsoft.com/office/powerpoint/2010/main" val="4283930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67657"/>
          </a:xfrm>
          <a:solidFill>
            <a:schemeClr val="tx2">
              <a:lumMod val="60000"/>
              <a:lumOff val="40000"/>
            </a:schemeClr>
          </a:solidFill>
        </p:spPr>
        <p:txBody>
          <a:bodyPr/>
          <a:lstStyle/>
          <a:p>
            <a:pPr lvl="0"/>
            <a:r>
              <a:rPr lang="en-US" sz="3600" b="1" dirty="0" smtClean="0">
                <a:solidFill>
                  <a:schemeClr val="bg1"/>
                </a:solidFill>
              </a:rPr>
              <a:t>An Example: Parental Aggravation</a:t>
            </a:r>
            <a:endParaRPr lang="en-US" sz="3600" dirty="0">
              <a:solidFill>
                <a:schemeClr val="bg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489241229"/>
              </p:ext>
            </p:extLst>
          </p:nvPr>
        </p:nvGraphicFramePr>
        <p:xfrm>
          <a:off x="1080595" y="773770"/>
          <a:ext cx="7886700" cy="2547112"/>
        </p:xfrm>
        <a:graphic>
          <a:graphicData uri="http://schemas.openxmlformats.org/drawingml/2006/table">
            <a:tbl>
              <a:tblPr/>
              <a:tblGrid>
                <a:gridCol w="1039876">
                  <a:extLst>
                    <a:ext uri="{9D8B030D-6E8A-4147-A177-3AD203B41FA5}">
                      <a16:colId xmlns:a16="http://schemas.microsoft.com/office/drawing/2014/main" xmlns="" val="2454656611"/>
                    </a:ext>
                  </a:extLst>
                </a:gridCol>
                <a:gridCol w="560832">
                  <a:extLst>
                    <a:ext uri="{9D8B030D-6E8A-4147-A177-3AD203B41FA5}">
                      <a16:colId xmlns:a16="http://schemas.microsoft.com/office/drawing/2014/main" xmlns="" val="1749679785"/>
                    </a:ext>
                  </a:extLst>
                </a:gridCol>
                <a:gridCol w="794512">
                  <a:extLst>
                    <a:ext uri="{9D8B030D-6E8A-4147-A177-3AD203B41FA5}">
                      <a16:colId xmlns:a16="http://schemas.microsoft.com/office/drawing/2014/main" xmlns="" val="1386816749"/>
                    </a:ext>
                  </a:extLst>
                </a:gridCol>
                <a:gridCol w="455676">
                  <a:extLst>
                    <a:ext uri="{9D8B030D-6E8A-4147-A177-3AD203B41FA5}">
                      <a16:colId xmlns:a16="http://schemas.microsoft.com/office/drawing/2014/main" xmlns="" val="1392878646"/>
                    </a:ext>
                  </a:extLst>
                </a:gridCol>
                <a:gridCol w="408940">
                  <a:extLst>
                    <a:ext uri="{9D8B030D-6E8A-4147-A177-3AD203B41FA5}">
                      <a16:colId xmlns:a16="http://schemas.microsoft.com/office/drawing/2014/main" xmlns="" val="1374776074"/>
                    </a:ext>
                  </a:extLst>
                </a:gridCol>
                <a:gridCol w="350520">
                  <a:extLst>
                    <a:ext uri="{9D8B030D-6E8A-4147-A177-3AD203B41FA5}">
                      <a16:colId xmlns:a16="http://schemas.microsoft.com/office/drawing/2014/main" xmlns="" val="152993358"/>
                    </a:ext>
                  </a:extLst>
                </a:gridCol>
                <a:gridCol w="490728">
                  <a:extLst>
                    <a:ext uri="{9D8B030D-6E8A-4147-A177-3AD203B41FA5}">
                      <a16:colId xmlns:a16="http://schemas.microsoft.com/office/drawing/2014/main" xmlns="" val="2347203764"/>
                    </a:ext>
                  </a:extLst>
                </a:gridCol>
                <a:gridCol w="490728">
                  <a:extLst>
                    <a:ext uri="{9D8B030D-6E8A-4147-A177-3AD203B41FA5}">
                      <a16:colId xmlns:a16="http://schemas.microsoft.com/office/drawing/2014/main" xmlns="" val="2994989363"/>
                    </a:ext>
                  </a:extLst>
                </a:gridCol>
                <a:gridCol w="560832">
                  <a:extLst>
                    <a:ext uri="{9D8B030D-6E8A-4147-A177-3AD203B41FA5}">
                      <a16:colId xmlns:a16="http://schemas.microsoft.com/office/drawing/2014/main" xmlns="" val="243105518"/>
                    </a:ext>
                  </a:extLst>
                </a:gridCol>
                <a:gridCol w="560832">
                  <a:extLst>
                    <a:ext uri="{9D8B030D-6E8A-4147-A177-3AD203B41FA5}">
                      <a16:colId xmlns:a16="http://schemas.microsoft.com/office/drawing/2014/main" xmlns="" val="2435153773"/>
                    </a:ext>
                  </a:extLst>
                </a:gridCol>
                <a:gridCol w="560832">
                  <a:extLst>
                    <a:ext uri="{9D8B030D-6E8A-4147-A177-3AD203B41FA5}">
                      <a16:colId xmlns:a16="http://schemas.microsoft.com/office/drawing/2014/main" xmlns="" val="1786980216"/>
                    </a:ext>
                  </a:extLst>
                </a:gridCol>
                <a:gridCol w="490728">
                  <a:extLst>
                    <a:ext uri="{9D8B030D-6E8A-4147-A177-3AD203B41FA5}">
                      <a16:colId xmlns:a16="http://schemas.microsoft.com/office/drawing/2014/main" xmlns="" val="4234883306"/>
                    </a:ext>
                  </a:extLst>
                </a:gridCol>
                <a:gridCol w="560832">
                  <a:extLst>
                    <a:ext uri="{9D8B030D-6E8A-4147-A177-3AD203B41FA5}">
                      <a16:colId xmlns:a16="http://schemas.microsoft.com/office/drawing/2014/main" xmlns="" val="3860873983"/>
                    </a:ext>
                  </a:extLst>
                </a:gridCol>
                <a:gridCol w="560832">
                  <a:extLst>
                    <a:ext uri="{9D8B030D-6E8A-4147-A177-3AD203B41FA5}">
                      <a16:colId xmlns:a16="http://schemas.microsoft.com/office/drawing/2014/main" xmlns="" val="2020690789"/>
                    </a:ext>
                  </a:extLst>
                </a:gridCol>
              </a:tblGrid>
              <a:tr h="303784">
                <a:tc>
                  <a:txBody>
                    <a:bodyPr/>
                    <a:lstStyle/>
                    <a:p>
                      <a:pPr algn="l" rtl="0" fontAlgn="b"/>
                      <a:r>
                        <a:rPr lang="en-US" sz="700" b="0" i="0" u="none" strike="noStrike" dirty="0" err="1">
                          <a:solidFill>
                            <a:srgbClr val="000000"/>
                          </a:solidFill>
                          <a:effectLst/>
                          <a:latin typeface="Arial" panose="020B0604020202020204" pitchFamily="34" charset="0"/>
                        </a:rPr>
                        <a:t>HealthMeasure</a:t>
                      </a:r>
                      <a:endParaRPr lang="en-US" sz="700" b="0" i="0" u="none" strike="noStrike" dirty="0">
                        <a:solidFill>
                          <a:srgbClr val="000000"/>
                        </a:solidFill>
                        <a:effectLst/>
                        <a:latin typeface="Arial" panose="020B0604020202020204" pitchFamily="34" charset="0"/>
                      </a:endParaRPr>
                    </a:p>
                  </a:txBody>
                  <a:tcPr marL="5842" marR="5842" marT="5842"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a:solidFill>
                            <a:srgbClr val="000000"/>
                          </a:solidFill>
                          <a:effectLst/>
                          <a:latin typeface="Arial" panose="020B0604020202020204" pitchFamily="34" charset="0"/>
                        </a:rPr>
                        <a:t>Race Category</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dirty="0">
                          <a:solidFill>
                            <a:srgbClr val="000000"/>
                          </a:solidFill>
                          <a:effectLst/>
                          <a:latin typeface="Arial" panose="020B0604020202020204" pitchFamily="34" charset="0"/>
                        </a:rPr>
                        <a:t>Poverty</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a:solidFill>
                            <a:srgbClr val="000000"/>
                          </a:solidFill>
                          <a:effectLst/>
                          <a:latin typeface="Arial" panose="020B0604020202020204" pitchFamily="34" charset="0"/>
                        </a:rPr>
                        <a:t>State</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a:solidFill>
                            <a:srgbClr val="000000"/>
                          </a:solidFill>
                          <a:effectLst/>
                          <a:latin typeface="Arial" panose="020B0604020202020204" pitchFamily="34" charset="0"/>
                        </a:rPr>
                        <a:t>Division</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dirty="0">
                          <a:solidFill>
                            <a:srgbClr val="000000"/>
                          </a:solidFill>
                          <a:effectLst/>
                          <a:latin typeface="Arial" panose="020B0604020202020204" pitchFamily="34" charset="0"/>
                        </a:rPr>
                        <a:t>Region</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a:solidFill>
                            <a:srgbClr val="FF0000"/>
                          </a:solidFill>
                          <a:effectLst/>
                          <a:latin typeface="Arial" panose="020B0604020202020204" pitchFamily="34" charset="0"/>
                        </a:rPr>
                        <a:t>StateRate</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a:solidFill>
                            <a:srgbClr val="FF0000"/>
                          </a:solidFill>
                          <a:effectLst/>
                          <a:latin typeface="Arial" panose="020B0604020202020204" pitchFamily="34" charset="0"/>
                        </a:rPr>
                        <a:t>StateSampleCount</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a:solidFill>
                            <a:srgbClr val="305496"/>
                          </a:solidFill>
                          <a:effectLst/>
                          <a:latin typeface="Arial" panose="020B0604020202020204" pitchFamily="34" charset="0"/>
                        </a:rPr>
                        <a:t>DivisionRate</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a:solidFill>
                            <a:srgbClr val="305496"/>
                          </a:solidFill>
                          <a:effectLst/>
                          <a:latin typeface="Arial" panose="020B0604020202020204" pitchFamily="34" charset="0"/>
                        </a:rPr>
                        <a:t>DivisionSampleCount</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a:solidFill>
                            <a:srgbClr val="548235"/>
                          </a:solidFill>
                          <a:effectLst/>
                          <a:latin typeface="Arial" panose="020B0604020202020204" pitchFamily="34" charset="0"/>
                        </a:rPr>
                        <a:t>RegionRate</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a:solidFill>
                            <a:srgbClr val="548235"/>
                          </a:solidFill>
                          <a:effectLst/>
                          <a:latin typeface="Arial" panose="020B0604020202020204" pitchFamily="34" charset="0"/>
                        </a:rPr>
                        <a:t>RegionSampleCount</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a:solidFill>
                            <a:srgbClr val="7030A0"/>
                          </a:solidFill>
                          <a:effectLst/>
                          <a:latin typeface="Arial" panose="020B0604020202020204" pitchFamily="34" charset="0"/>
                        </a:rPr>
                        <a:t>NationRate</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a:solidFill>
                            <a:srgbClr val="7030A0"/>
                          </a:solidFill>
                          <a:effectLst/>
                          <a:latin typeface="Arial" panose="020B0604020202020204" pitchFamily="34" charset="0"/>
                        </a:rPr>
                        <a:t>NationSampleCount</a:t>
                      </a:r>
                    </a:p>
                  </a:txBody>
                  <a:tcPr marL="5842" marR="5842" marT="5842"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29054185"/>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Hispanic</a:t>
                      </a:r>
                    </a:p>
                  </a:txBody>
                  <a:tcPr marL="5842" marR="5842" marT="5842"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0 to 99</a:t>
                      </a:r>
                    </a:p>
                  </a:txBody>
                  <a:tcPr marL="5842" marR="5842" marT="5842"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0.387359</a:t>
                      </a:r>
                    </a:p>
                  </a:txBody>
                  <a:tcPr marL="5842" marR="5842" marT="584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11</a:t>
                      </a:r>
                    </a:p>
                  </a:txBody>
                  <a:tcPr marL="5842" marR="5842" marT="584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0.362882</a:t>
                      </a:r>
                    </a:p>
                  </a:txBody>
                  <a:tcPr marL="5842" marR="5842" marT="584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17</a:t>
                      </a:r>
                    </a:p>
                  </a:txBody>
                  <a:tcPr marL="5842" marR="5842" marT="584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0.3646509</a:t>
                      </a:r>
                    </a:p>
                  </a:txBody>
                  <a:tcPr marL="5842" marR="5842" marT="584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66</a:t>
                      </a:r>
                    </a:p>
                  </a:txBody>
                  <a:tcPr marL="5842" marR="5842" marT="584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0.3205393</a:t>
                      </a:r>
                    </a:p>
                  </a:txBody>
                  <a:tcPr marL="5842" marR="5842" marT="584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190</a:t>
                      </a:r>
                    </a:p>
                  </a:txBody>
                  <a:tcPr marL="5842" marR="5842" marT="5842"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2989472718"/>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Hispanic</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100 to 199</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0.147204</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6</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0.158101</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16</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0.1844536</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44</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0.254546</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112</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1480962514"/>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Hispanic</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200 to 399</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0.562338</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5</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0.515776</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19</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0.4625797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54</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0.3491472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105</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3453865688"/>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Hispanic</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400% or higher</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0.330653</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4</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0.327692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13</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0.2792052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28</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0.2420617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85</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2871918005"/>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NHWhite</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0 to 99</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0.131928</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0.245107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27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0.2472311</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80</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0.2563488</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394</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513455640"/>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NHWhite</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100 to 199</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0.073382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5</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0.187126</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35</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0.2373394</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120</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0.2466147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486</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2015004785"/>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NHWhite</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200 to 399</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0.357305</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10</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0.29879</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51</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0.2302491</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167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0.1952945</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722</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2325880371"/>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NHWhite</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400% or higher</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0.188495</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14</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0.166594</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53</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0.1615904</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155</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0.1400517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693</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4224446340"/>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NHBlack</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0 to 99</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0.209197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0.298967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0.2648856</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0.3032327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211</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1944700867"/>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NHBlack</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100 to 199</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0.129121</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0.199153</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3</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0.1581528</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8</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0.2610685</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112</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2233274712"/>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NHBlack</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200 to 399</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0.327522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0.364243</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0.3491019</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5</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0.2254082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85</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3314962870"/>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NHBlack</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400% or higher</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l" fontAlgn="t"/>
                      <a:r>
                        <a:rPr lang="en-US" sz="700" b="0" i="0" u="none" strike="noStrike">
                          <a:solidFill>
                            <a:srgbClr val="000000"/>
                          </a:solidFill>
                          <a:effectLst/>
                          <a:latin typeface="Arial" panose="020B0604020202020204" pitchFamily="34" charset="0"/>
                        </a:rPr>
                        <a:t> </a:t>
                      </a:r>
                    </a:p>
                  </a:txBody>
                  <a:tcPr marL="5842" marR="5842" marT="5842" marB="0">
                    <a:lnL>
                      <a:noFill/>
                    </a:lnL>
                    <a:lnR>
                      <a:noFill/>
                    </a:lnR>
                    <a:lnT>
                      <a:noFill/>
                    </a:lnT>
                    <a:lnB>
                      <a:noFill/>
                    </a:lnB>
                    <a:solidFill>
                      <a:srgbClr val="FFFFFF"/>
                    </a:solidFill>
                  </a:tcPr>
                </a:tc>
                <a:tc>
                  <a:txBody>
                    <a:bodyPr/>
                    <a:lstStyle/>
                    <a:p>
                      <a:pPr algn="l" fontAlgn="t"/>
                      <a:r>
                        <a:rPr lang="en-US" sz="700" b="0" i="0" u="none" strike="noStrike">
                          <a:solidFill>
                            <a:srgbClr val="000000"/>
                          </a:solidFill>
                          <a:effectLst/>
                          <a:latin typeface="Arial" panose="020B0604020202020204" pitchFamily="34" charset="0"/>
                        </a:rPr>
                        <a:t> </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0.01316</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4</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0.0226701</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9</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0.1524607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77</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1660827182"/>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NHOther</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0 to 99</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0.20549</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4</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0.286056</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26</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0.3314469</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41</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0.3167788</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114</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161657094"/>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NHOther</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100 to 199</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0.537402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0.262366</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24</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0.2777632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40</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0.1789504</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106</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345284889"/>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NHOther</a:t>
                      </a:r>
                    </a:p>
                  </a:txBody>
                  <a:tcPr marL="5842" marR="5842" marT="5842" marB="0" anchor="b">
                    <a:lnL>
                      <a:noFill/>
                    </a:lnL>
                    <a:lnR>
                      <a:noFill/>
                    </a:lnR>
                    <a:lnT>
                      <a:noFill/>
                    </a:lnT>
                    <a:lnB>
                      <a:noFill/>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200 to 399</a:t>
                      </a:r>
                    </a:p>
                  </a:txBody>
                  <a:tcPr marL="5842" marR="5842" marT="5842" marB="0" anchor="b">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a:noFill/>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0.092312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2</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0.107013</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21</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0.1326765</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39</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0.2286877</a:t>
                      </a:r>
                    </a:p>
                  </a:txBody>
                  <a:tcPr marL="5842" marR="5842" marT="5842" marB="0">
                    <a:lnL>
                      <a:noFill/>
                    </a:lnL>
                    <a:lnR>
                      <a:noFill/>
                    </a:lnR>
                    <a:lnT>
                      <a:noFill/>
                    </a:lnT>
                    <a:lnB>
                      <a:noFill/>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106</a:t>
                      </a:r>
                    </a:p>
                  </a:txBody>
                  <a:tcPr marL="5842" marR="5842" marT="5842" marB="0">
                    <a:lnL>
                      <a:noFill/>
                    </a:lnL>
                    <a:lnR>
                      <a:noFill/>
                    </a:lnR>
                    <a:lnT>
                      <a:noFill/>
                    </a:lnT>
                    <a:lnB>
                      <a:noFill/>
                    </a:lnB>
                    <a:solidFill>
                      <a:srgbClr val="FFFFFF"/>
                    </a:solidFill>
                  </a:tcPr>
                </a:tc>
                <a:extLst>
                  <a:ext uri="{0D108BD9-81ED-4DB2-BD59-A6C34878D82A}">
                    <a16:rowId xmlns:a16="http://schemas.microsoft.com/office/drawing/2014/main" xmlns="" val="2961005169"/>
                  </a:ext>
                </a:extLst>
              </a:tr>
              <a:tr h="140208">
                <a:tc>
                  <a:txBody>
                    <a:bodyPr/>
                    <a:lstStyle/>
                    <a:p>
                      <a:pPr algn="l" rtl="0" fontAlgn="b"/>
                      <a:r>
                        <a:rPr lang="en-US" sz="700" b="0" i="0" u="none" strike="noStrike">
                          <a:solidFill>
                            <a:srgbClr val="000000"/>
                          </a:solidFill>
                          <a:effectLst/>
                          <a:latin typeface="Arial" panose="020B0604020202020204" pitchFamily="34" charset="0"/>
                        </a:rPr>
                        <a:t>ParentalStress_CSHCN</a:t>
                      </a:r>
                    </a:p>
                  </a:txBody>
                  <a:tcPr marL="5842" marR="5842" marT="58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NHOther</a:t>
                      </a:r>
                    </a:p>
                  </a:txBody>
                  <a:tcPr marL="5842" marR="5842" marT="58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
                      <a:r>
                        <a:rPr lang="en-US" sz="700" b="0" i="0" u="none" strike="noStrike">
                          <a:solidFill>
                            <a:srgbClr val="000000"/>
                          </a:solidFill>
                          <a:effectLst/>
                          <a:latin typeface="Arial" panose="020B0604020202020204" pitchFamily="34" charset="0"/>
                        </a:rPr>
                        <a:t>400% or higher</a:t>
                      </a:r>
                    </a:p>
                  </a:txBody>
                  <a:tcPr marL="5842" marR="5842" marT="5842"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842" marR="5842" marT="584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842" marR="5842" marT="584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842" marR="5842" marT="584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0.101634</a:t>
                      </a:r>
                    </a:p>
                  </a:txBody>
                  <a:tcPr marL="5842" marR="5842" marT="584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1</a:t>
                      </a:r>
                    </a:p>
                  </a:txBody>
                  <a:tcPr marL="5842" marR="5842" marT="584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700" b="0" i="0" u="none" strike="noStrike">
                          <a:solidFill>
                            <a:srgbClr val="FF0000"/>
                          </a:solidFill>
                          <a:effectLst/>
                          <a:latin typeface="Arial" panose="020B0604020202020204" pitchFamily="34" charset="0"/>
                        </a:rPr>
                        <a:t>0.14132</a:t>
                      </a:r>
                    </a:p>
                  </a:txBody>
                  <a:tcPr marL="5842" marR="5842" marT="584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27</a:t>
                      </a:r>
                    </a:p>
                  </a:txBody>
                  <a:tcPr marL="5842" marR="5842" marT="584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0.1543232</a:t>
                      </a:r>
                    </a:p>
                  </a:txBody>
                  <a:tcPr marL="5842" marR="5842" marT="584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41</a:t>
                      </a:r>
                    </a:p>
                  </a:txBody>
                  <a:tcPr marL="5842" marR="5842" marT="584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700" b="0" i="0" u="none" strike="noStrike">
                          <a:solidFill>
                            <a:srgbClr val="000000"/>
                          </a:solidFill>
                          <a:effectLst/>
                          <a:latin typeface="Arial" panose="020B0604020202020204" pitchFamily="34" charset="0"/>
                        </a:rPr>
                        <a:t>0.1646522</a:t>
                      </a:r>
                    </a:p>
                  </a:txBody>
                  <a:tcPr marL="5842" marR="5842" marT="584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t"/>
                      <a:r>
                        <a:rPr lang="en-US" sz="700" b="0" i="0" u="none" strike="noStrike" dirty="0">
                          <a:solidFill>
                            <a:srgbClr val="000000"/>
                          </a:solidFill>
                          <a:effectLst/>
                          <a:latin typeface="Arial" panose="020B0604020202020204" pitchFamily="34" charset="0"/>
                        </a:rPr>
                        <a:t>105</a:t>
                      </a:r>
                    </a:p>
                  </a:txBody>
                  <a:tcPr marL="5842" marR="5842" marT="5842"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951975007"/>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970338713"/>
              </p:ext>
            </p:extLst>
          </p:nvPr>
        </p:nvGraphicFramePr>
        <p:xfrm>
          <a:off x="1080595" y="3444149"/>
          <a:ext cx="7886700" cy="2920365"/>
        </p:xfrm>
        <a:graphic>
          <a:graphicData uri="http://schemas.openxmlformats.org/drawingml/2006/table">
            <a:tbl>
              <a:tblPr/>
              <a:tblGrid>
                <a:gridCol w="1188720">
                  <a:extLst>
                    <a:ext uri="{9D8B030D-6E8A-4147-A177-3AD203B41FA5}">
                      <a16:colId xmlns:a16="http://schemas.microsoft.com/office/drawing/2014/main" xmlns="" val="1091671488"/>
                    </a:ext>
                  </a:extLst>
                </a:gridCol>
                <a:gridCol w="548640">
                  <a:extLst>
                    <a:ext uri="{9D8B030D-6E8A-4147-A177-3AD203B41FA5}">
                      <a16:colId xmlns:a16="http://schemas.microsoft.com/office/drawing/2014/main" xmlns="" val="3849647214"/>
                    </a:ext>
                  </a:extLst>
                </a:gridCol>
                <a:gridCol w="777240">
                  <a:extLst>
                    <a:ext uri="{9D8B030D-6E8A-4147-A177-3AD203B41FA5}">
                      <a16:colId xmlns:a16="http://schemas.microsoft.com/office/drawing/2014/main" xmlns="" val="2791176782"/>
                    </a:ext>
                  </a:extLst>
                </a:gridCol>
                <a:gridCol w="445770">
                  <a:extLst>
                    <a:ext uri="{9D8B030D-6E8A-4147-A177-3AD203B41FA5}">
                      <a16:colId xmlns:a16="http://schemas.microsoft.com/office/drawing/2014/main" xmlns="" val="2379557881"/>
                    </a:ext>
                  </a:extLst>
                </a:gridCol>
                <a:gridCol w="400050">
                  <a:extLst>
                    <a:ext uri="{9D8B030D-6E8A-4147-A177-3AD203B41FA5}">
                      <a16:colId xmlns:a16="http://schemas.microsoft.com/office/drawing/2014/main" xmlns="" val="3848815558"/>
                    </a:ext>
                  </a:extLst>
                </a:gridCol>
                <a:gridCol w="342900">
                  <a:extLst>
                    <a:ext uri="{9D8B030D-6E8A-4147-A177-3AD203B41FA5}">
                      <a16:colId xmlns:a16="http://schemas.microsoft.com/office/drawing/2014/main" xmlns="" val="2692308585"/>
                    </a:ext>
                  </a:extLst>
                </a:gridCol>
                <a:gridCol w="480060">
                  <a:extLst>
                    <a:ext uri="{9D8B030D-6E8A-4147-A177-3AD203B41FA5}">
                      <a16:colId xmlns:a16="http://schemas.microsoft.com/office/drawing/2014/main" xmlns="" val="2242543796"/>
                    </a:ext>
                  </a:extLst>
                </a:gridCol>
                <a:gridCol w="480060">
                  <a:extLst>
                    <a:ext uri="{9D8B030D-6E8A-4147-A177-3AD203B41FA5}">
                      <a16:colId xmlns:a16="http://schemas.microsoft.com/office/drawing/2014/main" xmlns="" val="1273690228"/>
                    </a:ext>
                  </a:extLst>
                </a:gridCol>
                <a:gridCol w="548640">
                  <a:extLst>
                    <a:ext uri="{9D8B030D-6E8A-4147-A177-3AD203B41FA5}">
                      <a16:colId xmlns:a16="http://schemas.microsoft.com/office/drawing/2014/main" xmlns="" val="3247116870"/>
                    </a:ext>
                  </a:extLst>
                </a:gridCol>
                <a:gridCol w="548640">
                  <a:extLst>
                    <a:ext uri="{9D8B030D-6E8A-4147-A177-3AD203B41FA5}">
                      <a16:colId xmlns:a16="http://schemas.microsoft.com/office/drawing/2014/main" xmlns="" val="3888984236"/>
                    </a:ext>
                  </a:extLst>
                </a:gridCol>
                <a:gridCol w="548640">
                  <a:extLst>
                    <a:ext uri="{9D8B030D-6E8A-4147-A177-3AD203B41FA5}">
                      <a16:colId xmlns:a16="http://schemas.microsoft.com/office/drawing/2014/main" xmlns="" val="365195054"/>
                    </a:ext>
                  </a:extLst>
                </a:gridCol>
                <a:gridCol w="480060">
                  <a:extLst>
                    <a:ext uri="{9D8B030D-6E8A-4147-A177-3AD203B41FA5}">
                      <a16:colId xmlns:a16="http://schemas.microsoft.com/office/drawing/2014/main" xmlns="" val="77205396"/>
                    </a:ext>
                  </a:extLst>
                </a:gridCol>
                <a:gridCol w="548640">
                  <a:extLst>
                    <a:ext uri="{9D8B030D-6E8A-4147-A177-3AD203B41FA5}">
                      <a16:colId xmlns:a16="http://schemas.microsoft.com/office/drawing/2014/main" xmlns="" val="59736881"/>
                    </a:ext>
                  </a:extLst>
                </a:gridCol>
                <a:gridCol w="548640">
                  <a:extLst>
                    <a:ext uri="{9D8B030D-6E8A-4147-A177-3AD203B41FA5}">
                      <a16:colId xmlns:a16="http://schemas.microsoft.com/office/drawing/2014/main" xmlns="" val="3180318586"/>
                    </a:ext>
                  </a:extLst>
                </a:gridCol>
              </a:tblGrid>
              <a:tr h="268605">
                <a:tc>
                  <a:txBody>
                    <a:bodyPr/>
                    <a:lstStyle/>
                    <a:p>
                      <a:pPr algn="l" rtl="0" fontAlgn="b"/>
                      <a:r>
                        <a:rPr lang="en-US" sz="700" b="0" i="0" u="none" strike="noStrike" dirty="0" err="1">
                          <a:solidFill>
                            <a:srgbClr val="000000"/>
                          </a:solidFill>
                          <a:effectLst/>
                          <a:latin typeface="Arial" panose="020B0604020202020204" pitchFamily="34" charset="0"/>
                        </a:rPr>
                        <a:t>HealthMeasure</a:t>
                      </a:r>
                      <a:endParaRPr lang="en-US" sz="700" b="0" i="0" u="none" strike="noStrike" dirty="0">
                        <a:solidFill>
                          <a:srgbClr val="000000"/>
                        </a:solidFill>
                        <a:effectLst/>
                        <a:latin typeface="Arial" panose="020B0604020202020204" pitchFamily="34" charset="0"/>
                      </a:endParaRPr>
                    </a:p>
                  </a:txBody>
                  <a:tcPr marL="5715" marR="5715" marT="571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Race Category</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Poverty</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State</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Division</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Region</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FF0000"/>
                          </a:solidFill>
                          <a:effectLst/>
                          <a:latin typeface="Arial" panose="020B0604020202020204" pitchFamily="34" charset="0"/>
                        </a:rPr>
                        <a:t>StateRate</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FF0000"/>
                          </a:solidFill>
                          <a:effectLst/>
                          <a:latin typeface="Arial" panose="020B0604020202020204" pitchFamily="34" charset="0"/>
                        </a:rPr>
                        <a:t>StateSampleCount</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305496"/>
                          </a:solidFill>
                          <a:effectLst/>
                          <a:latin typeface="Arial" panose="020B0604020202020204" pitchFamily="34" charset="0"/>
                        </a:rPr>
                        <a:t>DivisionRate</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305496"/>
                          </a:solidFill>
                          <a:effectLst/>
                          <a:latin typeface="Arial" panose="020B0604020202020204" pitchFamily="34" charset="0"/>
                        </a:rPr>
                        <a:t>DivisionSampleCount</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548235"/>
                          </a:solidFill>
                          <a:effectLst/>
                          <a:latin typeface="Arial" panose="020B0604020202020204" pitchFamily="34" charset="0"/>
                        </a:rPr>
                        <a:t>RegionRate</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548235"/>
                          </a:solidFill>
                          <a:effectLst/>
                          <a:latin typeface="Arial" panose="020B0604020202020204" pitchFamily="34" charset="0"/>
                        </a:rPr>
                        <a:t>RegionSampleCount</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7030A0"/>
                          </a:solidFill>
                          <a:effectLst/>
                          <a:latin typeface="Arial" panose="020B0604020202020204" pitchFamily="34" charset="0"/>
                        </a:rPr>
                        <a:t>NationRate</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7030A0"/>
                          </a:solidFill>
                          <a:effectLst/>
                          <a:latin typeface="Arial" panose="020B0604020202020204" pitchFamily="34" charset="0"/>
                        </a:rPr>
                        <a:t>NationSampleCount</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7961285"/>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a:solidFill>
                            <a:srgbClr val="000000"/>
                          </a:solidFill>
                          <a:effectLst/>
                          <a:latin typeface="Arial" panose="020B0604020202020204" pitchFamily="34" charset="0"/>
                        </a:rPr>
                        <a:t>Hispanic</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r>
                        <a:rPr lang="en-US" sz="700" b="0" i="0" u="none" strike="noStrike">
                          <a:solidFill>
                            <a:srgbClr val="000000"/>
                          </a:solidFill>
                          <a:effectLst/>
                          <a:latin typeface="Arial" panose="020B0604020202020204" pitchFamily="34" charset="0"/>
                        </a:rPr>
                        <a:t>0 to 99</a:t>
                      </a:r>
                    </a:p>
                  </a:txBody>
                  <a:tcPr marL="5715" marR="5715" marT="571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t"/>
                      <a:r>
                        <a:rPr lang="en-US" sz="700" b="0" i="0" u="none" strike="noStrike">
                          <a:solidFill>
                            <a:srgbClr val="FF0000"/>
                          </a:solidFill>
                          <a:effectLst/>
                          <a:latin typeface="Arial" panose="020B0604020202020204" pitchFamily="34" charset="0"/>
                        </a:rPr>
                        <a:t>61.30%</a:t>
                      </a:r>
                    </a:p>
                  </a:txBody>
                  <a:tcPr marL="5715" marR="5715" marT="571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t"/>
                      <a:r>
                        <a:rPr lang="en-US" sz="700" b="0" i="0" u="none" strike="noStrike">
                          <a:solidFill>
                            <a:srgbClr val="FF0000"/>
                          </a:solidFill>
                          <a:effectLst/>
                          <a:latin typeface="Arial" panose="020B0604020202020204" pitchFamily="34" charset="0"/>
                        </a:rPr>
                        <a:t>21</a:t>
                      </a:r>
                    </a:p>
                  </a:txBody>
                  <a:tcPr marL="5715" marR="5715" marT="571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t"/>
                      <a:r>
                        <a:rPr lang="en-US" sz="700" b="0" i="0" u="none" strike="noStrike">
                          <a:solidFill>
                            <a:srgbClr val="000000"/>
                          </a:solidFill>
                          <a:effectLst/>
                          <a:latin typeface="Arial" panose="020B0604020202020204" pitchFamily="34" charset="0"/>
                        </a:rPr>
                        <a:t>63.70%</a:t>
                      </a:r>
                    </a:p>
                  </a:txBody>
                  <a:tcPr marL="5715" marR="5715" marT="571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t"/>
                      <a:r>
                        <a:rPr lang="en-US" sz="700" b="0" i="0" u="none" strike="noStrike">
                          <a:solidFill>
                            <a:srgbClr val="000000"/>
                          </a:solidFill>
                          <a:effectLst/>
                          <a:latin typeface="Arial" panose="020B0604020202020204" pitchFamily="34" charset="0"/>
                        </a:rPr>
                        <a:t>51</a:t>
                      </a:r>
                    </a:p>
                  </a:txBody>
                  <a:tcPr marL="5715" marR="5715" marT="571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t"/>
                      <a:r>
                        <a:rPr lang="en-US" sz="700" b="0" i="0" u="none" strike="noStrike">
                          <a:solidFill>
                            <a:srgbClr val="000000"/>
                          </a:solidFill>
                          <a:effectLst/>
                          <a:latin typeface="Arial" panose="020B0604020202020204" pitchFamily="34" charset="0"/>
                        </a:rPr>
                        <a:t>63.50%</a:t>
                      </a:r>
                    </a:p>
                  </a:txBody>
                  <a:tcPr marL="5715" marR="5715" marT="571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t"/>
                      <a:r>
                        <a:rPr lang="en-US" sz="700" b="0" i="0" u="none" strike="noStrike">
                          <a:solidFill>
                            <a:srgbClr val="000000"/>
                          </a:solidFill>
                          <a:effectLst/>
                          <a:latin typeface="Arial" panose="020B0604020202020204" pitchFamily="34" charset="0"/>
                        </a:rPr>
                        <a:t>164</a:t>
                      </a:r>
                    </a:p>
                  </a:txBody>
                  <a:tcPr marL="5715" marR="5715" marT="571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t"/>
                      <a:r>
                        <a:rPr lang="en-US" sz="700" b="0" i="0" u="none" strike="noStrike">
                          <a:solidFill>
                            <a:srgbClr val="000000"/>
                          </a:solidFill>
                          <a:effectLst/>
                          <a:latin typeface="Arial" panose="020B0604020202020204" pitchFamily="34" charset="0"/>
                        </a:rPr>
                        <a:t>67.90%</a:t>
                      </a:r>
                    </a:p>
                  </a:txBody>
                  <a:tcPr marL="5715" marR="5715" marT="571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t"/>
                      <a:r>
                        <a:rPr lang="en-US" sz="700" b="0" i="0" u="none" strike="noStrike">
                          <a:solidFill>
                            <a:srgbClr val="000000"/>
                          </a:solidFill>
                          <a:effectLst/>
                          <a:latin typeface="Arial" panose="020B0604020202020204" pitchFamily="34" charset="0"/>
                        </a:rPr>
                        <a:t>438</a:t>
                      </a:r>
                    </a:p>
                  </a:txBody>
                  <a:tcPr marL="5715" marR="5715" marT="5715"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758738685"/>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Hispanic</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100 to 199</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85.30%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18</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84.20%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44</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81.60%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146</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74.50%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356</a:t>
                      </a:r>
                    </a:p>
                  </a:txBody>
                  <a:tcPr marL="5715" marR="5715" marT="5715" marB="0">
                    <a:lnL>
                      <a:noFill/>
                    </a:lnL>
                    <a:lnR>
                      <a:noFill/>
                    </a:lnR>
                    <a:lnT>
                      <a:noFill/>
                    </a:lnT>
                    <a:lnB>
                      <a:noFill/>
                    </a:lnB>
                  </a:tcPr>
                </a:tc>
                <a:extLst>
                  <a:ext uri="{0D108BD9-81ED-4DB2-BD59-A6C34878D82A}">
                    <a16:rowId xmlns:a16="http://schemas.microsoft.com/office/drawing/2014/main" xmlns="" val="2208527911"/>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Hispanic</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200 to 399</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43.80%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14</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48.40%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49</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53.70%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146</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65.10%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401</a:t>
                      </a:r>
                    </a:p>
                  </a:txBody>
                  <a:tcPr marL="5715" marR="5715" marT="5715" marB="0">
                    <a:lnL>
                      <a:noFill/>
                    </a:lnL>
                    <a:lnR>
                      <a:noFill/>
                    </a:lnR>
                    <a:lnT>
                      <a:noFill/>
                    </a:lnT>
                    <a:lnB>
                      <a:noFill/>
                    </a:lnB>
                  </a:tcPr>
                </a:tc>
                <a:extLst>
                  <a:ext uri="{0D108BD9-81ED-4DB2-BD59-A6C34878D82A}">
                    <a16:rowId xmlns:a16="http://schemas.microsoft.com/office/drawing/2014/main" xmlns="" val="48327083"/>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Hispanic</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400% or higher</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66.90%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18</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67.20%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40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72.10%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137</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75.80%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397</a:t>
                      </a:r>
                    </a:p>
                  </a:txBody>
                  <a:tcPr marL="5715" marR="5715" marT="5715" marB="0">
                    <a:lnL>
                      <a:noFill/>
                    </a:lnL>
                    <a:lnR>
                      <a:noFill/>
                    </a:lnR>
                    <a:lnT>
                      <a:noFill/>
                    </a:lnT>
                    <a:lnB>
                      <a:noFill/>
                    </a:lnB>
                  </a:tcPr>
                </a:tc>
                <a:extLst>
                  <a:ext uri="{0D108BD9-81ED-4DB2-BD59-A6C34878D82A}">
                    <a16:rowId xmlns:a16="http://schemas.microsoft.com/office/drawing/2014/main" xmlns="" val="2096419849"/>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NHWhite</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0 to 99</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86.80%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9</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75.50%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75.30%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225</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74.40%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1250</a:t>
                      </a:r>
                    </a:p>
                  </a:txBody>
                  <a:tcPr marL="5715" marR="5715" marT="5715" marB="0">
                    <a:lnL>
                      <a:noFill/>
                    </a:lnL>
                    <a:lnR>
                      <a:noFill/>
                    </a:lnR>
                    <a:lnT>
                      <a:noFill/>
                    </a:lnT>
                    <a:lnB>
                      <a:noFill/>
                    </a:lnB>
                  </a:tcPr>
                </a:tc>
                <a:extLst>
                  <a:ext uri="{0D108BD9-81ED-4DB2-BD59-A6C34878D82A}">
                    <a16:rowId xmlns:a16="http://schemas.microsoft.com/office/drawing/2014/main" xmlns="" val="1268623570"/>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NHWhite</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100 to 199</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92.70%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81.30%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111</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76.30%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392</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75.30%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1753</a:t>
                      </a:r>
                    </a:p>
                  </a:txBody>
                  <a:tcPr marL="5715" marR="5715" marT="5715" marB="0">
                    <a:lnL>
                      <a:noFill/>
                    </a:lnL>
                    <a:lnR>
                      <a:noFill/>
                    </a:lnR>
                    <a:lnT>
                      <a:noFill/>
                    </a:lnT>
                    <a:lnB>
                      <a:noFill/>
                    </a:lnB>
                  </a:tcPr>
                </a:tc>
                <a:extLst>
                  <a:ext uri="{0D108BD9-81ED-4DB2-BD59-A6C34878D82A}">
                    <a16:rowId xmlns:a16="http://schemas.microsoft.com/office/drawing/2014/main" xmlns="" val="2800463688"/>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NHWhite</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200 to 399</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64.30%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18</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70.10%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210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77.00%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708</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80.50%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3372</a:t>
                      </a:r>
                    </a:p>
                  </a:txBody>
                  <a:tcPr marL="5715" marR="5715" marT="5715" marB="0">
                    <a:lnL>
                      <a:noFill/>
                    </a:lnL>
                    <a:lnR>
                      <a:noFill/>
                    </a:lnR>
                    <a:lnT>
                      <a:noFill/>
                    </a:lnT>
                    <a:lnB>
                      <a:noFill/>
                    </a:lnB>
                  </a:tcPr>
                </a:tc>
                <a:extLst>
                  <a:ext uri="{0D108BD9-81ED-4DB2-BD59-A6C34878D82A}">
                    <a16:rowId xmlns:a16="http://schemas.microsoft.com/office/drawing/2014/main" xmlns="" val="1565386915"/>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NHWhite</a:t>
                      </a:r>
                    </a:p>
                  </a:txBody>
                  <a:tcPr marL="5715" marR="5715" marT="5715" marB="0" anchor="b">
                    <a:lnL>
                      <a:noFill/>
                    </a:lnL>
                    <a:lnR>
                      <a:noFill/>
                    </a:lnR>
                    <a:lnT>
                      <a:noFill/>
                    </a:lnT>
                    <a:lnB>
                      <a:noFill/>
                    </a:lnB>
                  </a:tcPr>
                </a:tc>
                <a:tc>
                  <a:txBody>
                    <a:bodyPr/>
                    <a:lstStyle/>
                    <a:p>
                      <a:pPr algn="l" rtl="0" fontAlgn="b"/>
                      <a:r>
                        <a:rPr lang="en-US" sz="700" b="0" i="0" u="none" strike="noStrike" dirty="0">
                          <a:solidFill>
                            <a:srgbClr val="000000"/>
                          </a:solidFill>
                          <a:effectLst/>
                          <a:latin typeface="Arial" panose="020B0604020202020204" pitchFamily="34" charset="0"/>
                        </a:rPr>
                        <a:t>400% or higher</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81.20%</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64</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83.30%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325</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83.80%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843</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86.00%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4406</a:t>
                      </a:r>
                    </a:p>
                  </a:txBody>
                  <a:tcPr marL="5715" marR="5715" marT="5715" marB="0">
                    <a:lnL>
                      <a:noFill/>
                    </a:lnL>
                    <a:lnR>
                      <a:noFill/>
                    </a:lnR>
                    <a:lnT>
                      <a:noFill/>
                    </a:lnT>
                    <a:lnB>
                      <a:noFill/>
                    </a:lnB>
                  </a:tcPr>
                </a:tc>
                <a:extLst>
                  <a:ext uri="{0D108BD9-81ED-4DB2-BD59-A6C34878D82A}">
                    <a16:rowId xmlns:a16="http://schemas.microsoft.com/office/drawing/2014/main" xmlns="" val="3415681569"/>
                  </a:ext>
                </a:extLst>
              </a:tr>
              <a:tr h="165735">
                <a:tc>
                  <a:txBody>
                    <a:bodyPr/>
                    <a:lstStyle/>
                    <a:p>
                      <a:pPr algn="l" rtl="0" fontAlgn="b"/>
                      <a:r>
                        <a:rPr lang="en-US" sz="700" b="0" i="0" u="none" strike="noStrike" dirty="0" err="1">
                          <a:solidFill>
                            <a:srgbClr val="000000"/>
                          </a:solidFill>
                          <a:effectLst/>
                          <a:latin typeface="Arial" panose="020B0604020202020204" pitchFamily="34" charset="0"/>
                        </a:rPr>
                        <a:t>NoParentalStress_CSHCN</a:t>
                      </a:r>
                      <a:endParaRPr lang="en-US" sz="700" b="0" i="0" u="none" strike="noStrike" dirty="0">
                        <a:solidFill>
                          <a:srgbClr val="000000"/>
                        </a:solidFill>
                        <a:effectLst/>
                        <a:latin typeface="Arial" panose="020B0604020202020204" pitchFamily="34" charset="0"/>
                      </a:endParaRP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NHBlack</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0 to 99</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79.10%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5</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70.10%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73.50%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22</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69.70%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477</a:t>
                      </a:r>
                    </a:p>
                  </a:txBody>
                  <a:tcPr marL="5715" marR="5715" marT="5715" marB="0">
                    <a:lnL>
                      <a:noFill/>
                    </a:lnL>
                    <a:lnR>
                      <a:noFill/>
                    </a:lnR>
                    <a:lnT>
                      <a:noFill/>
                    </a:lnT>
                    <a:lnB>
                      <a:noFill/>
                    </a:lnB>
                  </a:tcPr>
                </a:tc>
                <a:extLst>
                  <a:ext uri="{0D108BD9-81ED-4DB2-BD59-A6C34878D82A}">
                    <a16:rowId xmlns:a16="http://schemas.microsoft.com/office/drawing/2014/main" xmlns="" val="1229668754"/>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NHBlack</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100 to 199</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87.10%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4</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80.10%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6</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84.20%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20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73.90%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357</a:t>
                      </a:r>
                    </a:p>
                  </a:txBody>
                  <a:tcPr marL="5715" marR="5715" marT="5715" marB="0">
                    <a:lnL>
                      <a:noFill/>
                    </a:lnL>
                    <a:lnR>
                      <a:noFill/>
                    </a:lnR>
                    <a:lnT>
                      <a:noFill/>
                    </a:lnT>
                    <a:lnB>
                      <a:noFill/>
                    </a:lnB>
                  </a:tcPr>
                </a:tc>
                <a:extLst>
                  <a:ext uri="{0D108BD9-81ED-4DB2-BD59-A6C34878D82A}">
                    <a16:rowId xmlns:a16="http://schemas.microsoft.com/office/drawing/2014/main" xmlns="" val="3079995863"/>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NHBlack</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200 to 399</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67.20%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2</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63.60%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65.10%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22</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77.50%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415</a:t>
                      </a:r>
                    </a:p>
                  </a:txBody>
                  <a:tcPr marL="5715" marR="5715" marT="5715" marB="0">
                    <a:lnL>
                      <a:noFill/>
                    </a:lnL>
                    <a:lnR>
                      <a:noFill/>
                    </a:lnR>
                    <a:lnT>
                      <a:noFill/>
                    </a:lnT>
                    <a:lnB>
                      <a:noFill/>
                    </a:lnB>
                  </a:tcPr>
                </a:tc>
                <a:extLst>
                  <a:ext uri="{0D108BD9-81ED-4DB2-BD59-A6C34878D82A}">
                    <a16:rowId xmlns:a16="http://schemas.microsoft.com/office/drawing/2014/main" xmlns="" val="27463433"/>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NHBlack</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400% or higher</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100.00%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98.70%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10</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97.70%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20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84.80%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347</a:t>
                      </a:r>
                    </a:p>
                  </a:txBody>
                  <a:tcPr marL="5715" marR="5715" marT="5715" marB="0">
                    <a:lnL>
                      <a:noFill/>
                    </a:lnL>
                    <a:lnR>
                      <a:noFill/>
                    </a:lnR>
                    <a:lnT>
                      <a:noFill/>
                    </a:lnT>
                    <a:lnB>
                      <a:noFill/>
                    </a:lnB>
                  </a:tcPr>
                </a:tc>
                <a:extLst>
                  <a:ext uri="{0D108BD9-81ED-4DB2-BD59-A6C34878D82A}">
                    <a16:rowId xmlns:a16="http://schemas.microsoft.com/office/drawing/2014/main" xmlns="" val="3420123788"/>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NHOther</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0 to 99</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79.50%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5</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71.40%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42</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66.90%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92</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68.30%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301</a:t>
                      </a:r>
                    </a:p>
                  </a:txBody>
                  <a:tcPr marL="5715" marR="5715" marT="5715" marB="0">
                    <a:lnL>
                      <a:noFill/>
                    </a:lnL>
                    <a:lnR>
                      <a:noFill/>
                    </a:lnR>
                    <a:lnT>
                      <a:noFill/>
                    </a:lnT>
                    <a:lnB>
                      <a:noFill/>
                    </a:lnB>
                  </a:tcPr>
                </a:tc>
                <a:extLst>
                  <a:ext uri="{0D108BD9-81ED-4DB2-BD59-A6C34878D82A}">
                    <a16:rowId xmlns:a16="http://schemas.microsoft.com/office/drawing/2014/main" xmlns="" val="805368728"/>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NHOther</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100 to 199</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46.30%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2</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73.80%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71</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72.20%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116</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82.10%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355</a:t>
                      </a:r>
                    </a:p>
                  </a:txBody>
                  <a:tcPr marL="5715" marR="5715" marT="5715" marB="0">
                    <a:lnL>
                      <a:noFill/>
                    </a:lnL>
                    <a:lnR>
                      <a:noFill/>
                    </a:lnR>
                    <a:lnT>
                      <a:noFill/>
                    </a:lnT>
                    <a:lnB>
                      <a:noFill/>
                    </a:lnB>
                  </a:tcPr>
                </a:tc>
                <a:extLst>
                  <a:ext uri="{0D108BD9-81ED-4DB2-BD59-A6C34878D82A}">
                    <a16:rowId xmlns:a16="http://schemas.microsoft.com/office/drawing/2014/main" xmlns="" val="3883495179"/>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NHOther</a:t>
                      </a:r>
                    </a:p>
                  </a:txBody>
                  <a:tcPr marL="5715" marR="5715" marT="5715" marB="0" anchor="b">
                    <a:lnL>
                      <a:noFill/>
                    </a:lnL>
                    <a:lnR>
                      <a:noFill/>
                    </a:lnR>
                    <a:lnT>
                      <a:noFill/>
                    </a:lnT>
                    <a:lnB>
                      <a:noFill/>
                    </a:lnB>
                  </a:tcPr>
                </a:tc>
                <a:tc>
                  <a:txBody>
                    <a:bodyPr/>
                    <a:lstStyle/>
                    <a:p>
                      <a:pPr algn="l" rtl="0" fontAlgn="b"/>
                      <a:r>
                        <a:rPr lang="en-US" sz="700" b="0" i="0" u="none" strike="noStrike">
                          <a:solidFill>
                            <a:srgbClr val="000000"/>
                          </a:solidFill>
                          <a:effectLst/>
                          <a:latin typeface="Arial" panose="020B0604020202020204" pitchFamily="34" charset="0"/>
                        </a:rPr>
                        <a:t>200 to 399</a:t>
                      </a:r>
                    </a:p>
                  </a:txBody>
                  <a:tcPr marL="5715" marR="5715" marT="5715" marB="0" anchor="b">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a:noFill/>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90.80%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a:t>
                      </a:r>
                    </a:p>
                  </a:txBody>
                  <a:tcPr marL="5715" marR="5715" marT="5715" marB="0">
                    <a:lnL>
                      <a:noFill/>
                    </a:lnL>
                    <a:lnR>
                      <a:noFill/>
                    </a:lnR>
                    <a:lnT>
                      <a:noFill/>
                    </a:lnT>
                    <a:lnB>
                      <a:noFill/>
                    </a:lnB>
                  </a:tcPr>
                </a:tc>
                <a:tc>
                  <a:txBody>
                    <a:bodyPr/>
                    <a:lstStyle/>
                    <a:p>
                      <a:pPr algn="r" rtl="0" fontAlgn="t"/>
                      <a:r>
                        <a:rPr lang="en-US" sz="700" b="0" i="0" u="none" strike="noStrike">
                          <a:solidFill>
                            <a:srgbClr val="FF0000"/>
                          </a:solidFill>
                          <a:effectLst/>
                          <a:latin typeface="Arial" panose="020B0604020202020204" pitchFamily="34" charset="0"/>
                        </a:rPr>
                        <a:t>89.30%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90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86.70%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151</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77.10%</a:t>
                      </a:r>
                    </a:p>
                  </a:txBody>
                  <a:tcPr marL="5715" marR="5715" marT="5715" marB="0">
                    <a:lnL>
                      <a:noFill/>
                    </a:lnL>
                    <a:lnR>
                      <a:noFill/>
                    </a:lnR>
                    <a:lnT>
                      <a:noFill/>
                    </a:lnT>
                    <a:lnB>
                      <a:noFill/>
                    </a:lnB>
                  </a:tcPr>
                </a:tc>
                <a:tc>
                  <a:txBody>
                    <a:bodyPr/>
                    <a:lstStyle/>
                    <a:p>
                      <a:pPr algn="r" rtl="0" fontAlgn="t"/>
                      <a:r>
                        <a:rPr lang="en-US" sz="700" b="0" i="0" u="none" strike="noStrike">
                          <a:solidFill>
                            <a:srgbClr val="000000"/>
                          </a:solidFill>
                          <a:effectLst/>
                          <a:latin typeface="Arial" panose="020B0604020202020204" pitchFamily="34" charset="0"/>
                        </a:rPr>
                        <a:t>407</a:t>
                      </a:r>
                    </a:p>
                  </a:txBody>
                  <a:tcPr marL="5715" marR="5715" marT="5715" marB="0">
                    <a:lnL>
                      <a:noFill/>
                    </a:lnL>
                    <a:lnR>
                      <a:noFill/>
                    </a:lnR>
                    <a:lnT>
                      <a:noFill/>
                    </a:lnT>
                    <a:lnB>
                      <a:noFill/>
                    </a:lnB>
                  </a:tcPr>
                </a:tc>
                <a:extLst>
                  <a:ext uri="{0D108BD9-81ED-4DB2-BD59-A6C34878D82A}">
                    <a16:rowId xmlns:a16="http://schemas.microsoft.com/office/drawing/2014/main" xmlns="" val="2002464818"/>
                  </a:ext>
                </a:extLst>
              </a:tr>
              <a:tr h="165735">
                <a:tc>
                  <a:txBody>
                    <a:bodyPr/>
                    <a:lstStyle/>
                    <a:p>
                      <a:pPr algn="l" rtl="0" fontAlgn="b"/>
                      <a:r>
                        <a:rPr lang="en-US" sz="700" b="0" i="0" u="none" strike="noStrike">
                          <a:solidFill>
                            <a:srgbClr val="000000"/>
                          </a:solidFill>
                          <a:effectLst/>
                          <a:latin typeface="Arial" panose="020B0604020202020204" pitchFamily="34" charset="0"/>
                        </a:rPr>
                        <a:t>NoParentalStress_CSHCN</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a:solidFill>
                            <a:srgbClr val="000000"/>
                          </a:solidFill>
                          <a:effectLst/>
                          <a:latin typeface="Arial" panose="020B0604020202020204" pitchFamily="34" charset="0"/>
                        </a:rPr>
                        <a:t>NHOther</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r>
                        <a:rPr lang="en-US" sz="700" b="0" i="0" u="none" strike="noStrike">
                          <a:solidFill>
                            <a:srgbClr val="000000"/>
                          </a:solidFill>
                          <a:effectLst/>
                          <a:latin typeface="Arial" panose="020B0604020202020204" pitchFamily="34" charset="0"/>
                        </a:rPr>
                        <a:t>400% or higher</a:t>
                      </a:r>
                    </a:p>
                  </a:txBody>
                  <a:tcPr marL="5715" marR="5715" marT="571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t"/>
                      <a:r>
                        <a:rPr lang="en-US" sz="700" b="0" i="0" u="none" strike="noStrike">
                          <a:solidFill>
                            <a:srgbClr val="000000"/>
                          </a:solidFill>
                          <a:effectLst/>
                          <a:latin typeface="Arial" panose="020B0604020202020204" pitchFamily="34" charset="0"/>
                        </a:rPr>
                        <a:t>California</a:t>
                      </a:r>
                    </a:p>
                  </a:txBody>
                  <a:tcPr marL="5715" marR="5715" marT="571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t"/>
                      <a:r>
                        <a:rPr lang="en-US" sz="700" b="0" i="0" u="none" strike="noStrike">
                          <a:solidFill>
                            <a:srgbClr val="000000"/>
                          </a:solidFill>
                          <a:effectLst/>
                          <a:latin typeface="Arial" panose="020B0604020202020204" pitchFamily="34" charset="0"/>
                        </a:rPr>
                        <a:t>Pacific</a:t>
                      </a:r>
                    </a:p>
                  </a:txBody>
                  <a:tcPr marL="5715" marR="5715" marT="571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t"/>
                      <a:r>
                        <a:rPr lang="en-US" sz="700" b="0" i="0" u="none" strike="noStrike">
                          <a:solidFill>
                            <a:srgbClr val="000000"/>
                          </a:solidFill>
                          <a:effectLst/>
                          <a:latin typeface="Arial" panose="020B0604020202020204" pitchFamily="34" charset="0"/>
                        </a:rPr>
                        <a:t>West</a:t>
                      </a:r>
                    </a:p>
                  </a:txBody>
                  <a:tcPr marL="5715" marR="5715" marT="571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t"/>
                      <a:r>
                        <a:rPr lang="en-US" sz="700" b="0" i="0" u="none" strike="noStrike">
                          <a:solidFill>
                            <a:srgbClr val="000000"/>
                          </a:solidFill>
                          <a:effectLst/>
                          <a:latin typeface="Arial" panose="020B0604020202020204" pitchFamily="34" charset="0"/>
                        </a:rPr>
                        <a:t>89.80%</a:t>
                      </a:r>
                    </a:p>
                  </a:txBody>
                  <a:tcPr marL="5715" marR="5715" marT="571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t"/>
                      <a:r>
                        <a:rPr lang="en-US" sz="700" b="0" i="0" u="none" strike="noStrike">
                          <a:solidFill>
                            <a:srgbClr val="000000"/>
                          </a:solidFill>
                          <a:effectLst/>
                          <a:latin typeface="Arial" panose="020B0604020202020204" pitchFamily="34" charset="0"/>
                        </a:rPr>
                        <a:t>15</a:t>
                      </a:r>
                    </a:p>
                  </a:txBody>
                  <a:tcPr marL="5715" marR="5715" marT="571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t"/>
                      <a:r>
                        <a:rPr lang="en-US" sz="700" b="0" i="0" u="none" strike="noStrike">
                          <a:solidFill>
                            <a:srgbClr val="FF0000"/>
                          </a:solidFill>
                          <a:effectLst/>
                          <a:latin typeface="Arial" panose="020B0604020202020204" pitchFamily="34" charset="0"/>
                        </a:rPr>
                        <a:t>85.90%</a:t>
                      </a:r>
                    </a:p>
                  </a:txBody>
                  <a:tcPr marL="5715" marR="5715" marT="571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t"/>
                      <a:r>
                        <a:rPr lang="en-US" sz="700" b="0" i="0" u="none" strike="noStrike">
                          <a:solidFill>
                            <a:srgbClr val="000000"/>
                          </a:solidFill>
                          <a:effectLst/>
                          <a:latin typeface="Arial" panose="020B0604020202020204" pitchFamily="34" charset="0"/>
                        </a:rPr>
                        <a:t>104</a:t>
                      </a:r>
                    </a:p>
                  </a:txBody>
                  <a:tcPr marL="5715" marR="5715" marT="571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t"/>
                      <a:r>
                        <a:rPr lang="en-US" sz="700" b="0" i="0" u="none" strike="noStrike">
                          <a:solidFill>
                            <a:srgbClr val="000000"/>
                          </a:solidFill>
                          <a:effectLst/>
                          <a:latin typeface="Arial" panose="020B0604020202020204" pitchFamily="34" charset="0"/>
                        </a:rPr>
                        <a:t>84.60%</a:t>
                      </a:r>
                    </a:p>
                  </a:txBody>
                  <a:tcPr marL="5715" marR="5715" marT="571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t"/>
                      <a:r>
                        <a:rPr lang="en-US" sz="700" b="0" i="0" u="none" strike="noStrike">
                          <a:solidFill>
                            <a:srgbClr val="000000"/>
                          </a:solidFill>
                          <a:effectLst/>
                          <a:latin typeface="Arial" panose="020B0604020202020204" pitchFamily="34" charset="0"/>
                        </a:rPr>
                        <a:t>153</a:t>
                      </a:r>
                    </a:p>
                  </a:txBody>
                  <a:tcPr marL="5715" marR="5715" marT="571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t"/>
                      <a:r>
                        <a:rPr lang="en-US" sz="700" b="0" i="0" u="none" strike="noStrike">
                          <a:solidFill>
                            <a:srgbClr val="000000"/>
                          </a:solidFill>
                          <a:effectLst/>
                          <a:latin typeface="Arial" panose="020B0604020202020204" pitchFamily="34" charset="0"/>
                        </a:rPr>
                        <a:t>83.50%</a:t>
                      </a:r>
                    </a:p>
                  </a:txBody>
                  <a:tcPr marL="5715" marR="5715" marT="571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t"/>
                      <a:r>
                        <a:rPr lang="en-US" sz="700" b="0" i="0" u="none" strike="noStrike" dirty="0">
                          <a:solidFill>
                            <a:srgbClr val="000000"/>
                          </a:solidFill>
                          <a:effectLst/>
                          <a:latin typeface="Arial" panose="020B0604020202020204" pitchFamily="34" charset="0"/>
                        </a:rPr>
                        <a:t>551</a:t>
                      </a:r>
                    </a:p>
                  </a:txBody>
                  <a:tcPr marL="5715" marR="5715" marT="5715"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4771339"/>
                  </a:ext>
                </a:extLst>
              </a:tr>
            </a:tbl>
          </a:graphicData>
        </a:graphic>
      </p:graphicFrame>
      <p:sp>
        <p:nvSpPr>
          <p:cNvPr id="23" name="TextBox 22"/>
          <p:cNvSpPr txBox="1"/>
          <p:nvPr/>
        </p:nvSpPr>
        <p:spPr>
          <a:xfrm>
            <a:off x="84083" y="1209691"/>
            <a:ext cx="996512" cy="1600438"/>
          </a:xfrm>
          <a:prstGeom prst="rect">
            <a:avLst/>
          </a:prstGeom>
          <a:noFill/>
        </p:spPr>
        <p:txBody>
          <a:bodyPr wrap="square" rtlCol="0">
            <a:spAutoFit/>
          </a:bodyPr>
          <a:lstStyle/>
          <a:p>
            <a:r>
              <a:rPr lang="en-US" sz="1400" dirty="0"/>
              <a:t>Yes, parents usually/always feel </a:t>
            </a:r>
            <a:r>
              <a:rPr lang="en-US" sz="1400" dirty="0" smtClean="0"/>
              <a:t>aggravated with child/</a:t>
            </a:r>
          </a:p>
          <a:p>
            <a:r>
              <a:rPr lang="en-US" sz="1400" dirty="0" smtClean="0"/>
              <a:t>parenting</a:t>
            </a:r>
            <a:endParaRPr lang="en-US" sz="1400" dirty="0"/>
          </a:p>
        </p:txBody>
      </p:sp>
      <p:sp>
        <p:nvSpPr>
          <p:cNvPr id="24" name="TextBox 23"/>
          <p:cNvSpPr txBox="1"/>
          <p:nvPr/>
        </p:nvSpPr>
        <p:spPr>
          <a:xfrm>
            <a:off x="84083" y="3853543"/>
            <a:ext cx="996512" cy="1815882"/>
          </a:xfrm>
          <a:prstGeom prst="rect">
            <a:avLst/>
          </a:prstGeom>
          <a:noFill/>
        </p:spPr>
        <p:txBody>
          <a:bodyPr wrap="square" rtlCol="0">
            <a:spAutoFit/>
          </a:bodyPr>
          <a:lstStyle/>
          <a:p>
            <a:r>
              <a:rPr lang="en-US" sz="1400" dirty="0"/>
              <a:t>No, parents </a:t>
            </a:r>
            <a:r>
              <a:rPr lang="en-US" sz="1400" dirty="0" smtClean="0"/>
              <a:t>do NOT </a:t>
            </a:r>
            <a:r>
              <a:rPr lang="en-US" sz="1400" dirty="0"/>
              <a:t>usually/</a:t>
            </a:r>
          </a:p>
          <a:p>
            <a:r>
              <a:rPr lang="en-US" sz="1400" dirty="0"/>
              <a:t>always feel </a:t>
            </a:r>
            <a:r>
              <a:rPr lang="en-US" sz="1400" dirty="0" smtClean="0"/>
              <a:t>aggravated with child/</a:t>
            </a:r>
          </a:p>
          <a:p>
            <a:r>
              <a:rPr lang="en-US" sz="1400" dirty="0" smtClean="0"/>
              <a:t>parenting</a:t>
            </a:r>
            <a:endParaRPr lang="en-US" sz="1400" dirty="0"/>
          </a:p>
        </p:txBody>
      </p:sp>
    </p:spTree>
    <p:extLst>
      <p:ext uri="{BB962C8B-B14F-4D97-AF65-F5344CB8AC3E}">
        <p14:creationId xmlns:p14="http://schemas.microsoft.com/office/powerpoint/2010/main" val="1002023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
            <a:ext cx="9144000" cy="1356869"/>
          </a:xfrm>
          <a:solidFill>
            <a:schemeClr val="tx2">
              <a:lumMod val="60000"/>
              <a:lumOff val="40000"/>
            </a:schemeClr>
          </a:solidFill>
        </p:spPr>
        <p:txBody>
          <a:bodyPr/>
          <a:lstStyle/>
          <a:p>
            <a:pPr lvl="0" algn="l"/>
            <a:r>
              <a:rPr lang="en-US" sz="3600" b="1" dirty="0" smtClean="0">
                <a:solidFill>
                  <a:schemeClr val="bg1"/>
                </a:solidFill>
              </a:rPr>
              <a:t>Our Test Findings </a:t>
            </a:r>
            <a:r>
              <a:rPr lang="en-US" sz="3600" b="1" dirty="0">
                <a:solidFill>
                  <a:schemeClr val="bg1"/>
                </a:solidFill>
              </a:rPr>
              <a:t/>
            </a:r>
            <a:br>
              <a:rPr lang="en-US" sz="3600" b="1" dirty="0">
                <a:solidFill>
                  <a:schemeClr val="bg1"/>
                </a:solidFill>
              </a:rPr>
            </a:br>
            <a:r>
              <a:rPr lang="en-US" sz="2400" dirty="0" smtClean="0"/>
              <a:t>Compared “focus value” findings using </a:t>
            </a:r>
            <a:br>
              <a:rPr lang="en-US" sz="2400" dirty="0" smtClean="0"/>
            </a:br>
            <a:r>
              <a:rPr lang="en-US" sz="2400" dirty="0" smtClean="0"/>
              <a:t>regular versus “reverse coding” option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3205670952"/>
              </p:ext>
            </p:extLst>
          </p:nvPr>
        </p:nvGraphicFramePr>
        <p:xfrm>
          <a:off x="5324167" y="137300"/>
          <a:ext cx="3620647" cy="6499485"/>
        </p:xfrm>
        <a:graphic>
          <a:graphicData uri="http://schemas.openxmlformats.org/drawingml/2006/table">
            <a:tbl>
              <a:tblPr>
                <a:tableStyleId>{5C22544A-7EE6-4342-B048-85BDC9FD1C3A}</a:tableStyleId>
              </a:tblPr>
              <a:tblGrid>
                <a:gridCol w="1087164">
                  <a:extLst>
                    <a:ext uri="{9D8B030D-6E8A-4147-A177-3AD203B41FA5}">
                      <a16:colId xmlns:a16="http://schemas.microsoft.com/office/drawing/2014/main" xmlns="" val="412990147"/>
                    </a:ext>
                  </a:extLst>
                </a:gridCol>
                <a:gridCol w="553290">
                  <a:extLst>
                    <a:ext uri="{9D8B030D-6E8A-4147-A177-3AD203B41FA5}">
                      <a16:colId xmlns:a16="http://schemas.microsoft.com/office/drawing/2014/main" xmlns="" val="1051035208"/>
                    </a:ext>
                  </a:extLst>
                </a:gridCol>
                <a:gridCol w="582409">
                  <a:extLst>
                    <a:ext uri="{9D8B030D-6E8A-4147-A177-3AD203B41FA5}">
                      <a16:colId xmlns:a16="http://schemas.microsoft.com/office/drawing/2014/main" xmlns="" val="775647737"/>
                    </a:ext>
                  </a:extLst>
                </a:gridCol>
                <a:gridCol w="698892">
                  <a:extLst>
                    <a:ext uri="{9D8B030D-6E8A-4147-A177-3AD203B41FA5}">
                      <a16:colId xmlns:a16="http://schemas.microsoft.com/office/drawing/2014/main" xmlns="" val="175355761"/>
                    </a:ext>
                  </a:extLst>
                </a:gridCol>
                <a:gridCol w="698892">
                  <a:extLst>
                    <a:ext uri="{9D8B030D-6E8A-4147-A177-3AD203B41FA5}">
                      <a16:colId xmlns:a16="http://schemas.microsoft.com/office/drawing/2014/main" xmlns="" val="3254013698"/>
                    </a:ext>
                  </a:extLst>
                </a:gridCol>
              </a:tblGrid>
              <a:tr h="492388">
                <a:tc>
                  <a:txBody>
                    <a:bodyPr/>
                    <a:lstStyle/>
                    <a:p>
                      <a:pPr algn="l" fontAlgn="b"/>
                      <a:r>
                        <a:rPr lang="en-US" sz="400" u="none" strike="noStrike" dirty="0">
                          <a:effectLst/>
                        </a:rPr>
                        <a:t>Location</a:t>
                      </a:r>
                      <a:endParaRPr lang="en-US" sz="400" b="0" i="0" u="none" strike="noStrike" dirty="0">
                        <a:solidFill>
                          <a:srgbClr val="000000"/>
                        </a:solidFill>
                        <a:effectLst/>
                        <a:latin typeface="Calibri" panose="020F0502020204030204" pitchFamily="34" charset="0"/>
                      </a:endParaRPr>
                    </a:p>
                  </a:txBody>
                  <a:tcPr marL="2273" marR="2273" marT="2273" marB="0" anchor="b"/>
                </a:tc>
                <a:tc>
                  <a:txBody>
                    <a:bodyPr/>
                    <a:lstStyle/>
                    <a:p>
                      <a:pPr algn="ctr" fontAlgn="ctr"/>
                      <a:r>
                        <a:rPr lang="en-US" sz="400" u="none" strike="noStrike">
                          <a:effectLst/>
                        </a:rPr>
                        <a:t>No Parental stress</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Yes, parental stress</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Calculated parental stress (100- No parental stress)</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Difference</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966447569"/>
                  </a:ext>
                </a:extLst>
              </a:tr>
              <a:tr h="98477">
                <a:tc>
                  <a:txBody>
                    <a:bodyPr/>
                    <a:lstStyle/>
                    <a:p>
                      <a:pPr algn="l" fontAlgn="b"/>
                      <a:r>
                        <a:rPr lang="en-US" sz="300" u="none" strike="noStrike">
                          <a:effectLst/>
                        </a:rPr>
                        <a:t>United States</a:t>
                      </a:r>
                      <a:endParaRPr lang="en-US" sz="300" b="0" i="0" u="none" strike="noStrike">
                        <a:solidFill>
                          <a:srgbClr val="000000"/>
                        </a:solidFill>
                        <a:effectLst/>
                        <a:latin typeface="Arial" panose="020B0604020202020204" pitchFamily="34" charset="0"/>
                      </a:endParaRPr>
                    </a:p>
                  </a:txBody>
                  <a:tcPr marL="2273" marR="2273" marT="2273" marB="0" anchor="b"/>
                </a:tc>
                <a:tc>
                  <a:txBody>
                    <a:bodyPr/>
                    <a:lstStyle/>
                    <a:p>
                      <a:pPr algn="ctr" fontAlgn="ctr"/>
                      <a:r>
                        <a:rPr lang="en-US" sz="400" u="none" strike="noStrike">
                          <a:effectLst/>
                        </a:rPr>
                        <a:t>77.4</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22.6</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22.6</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0.0</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2518078531"/>
                  </a:ext>
                </a:extLst>
              </a:tr>
              <a:tr h="98477">
                <a:tc>
                  <a:txBody>
                    <a:bodyPr/>
                    <a:lstStyle/>
                    <a:p>
                      <a:pPr algn="l" fontAlgn="b"/>
                      <a:r>
                        <a:rPr lang="en-US" sz="300" u="none" strike="noStrike">
                          <a:effectLst/>
                        </a:rPr>
                        <a:t>California</a:t>
                      </a:r>
                      <a:endParaRPr lang="en-US" sz="300" b="0" i="0" u="none" strike="noStrike">
                        <a:solidFill>
                          <a:srgbClr val="000000"/>
                        </a:solidFill>
                        <a:effectLst/>
                        <a:latin typeface="Arial" panose="020B0604020202020204" pitchFamily="34" charset="0"/>
                      </a:endParaRPr>
                    </a:p>
                  </a:txBody>
                  <a:tcPr marL="2273" marR="2273" marT="2273" marB="0" anchor="b"/>
                </a:tc>
                <a:tc>
                  <a:txBody>
                    <a:bodyPr/>
                    <a:lstStyle/>
                    <a:p>
                      <a:pPr algn="ctr" fontAlgn="ctr"/>
                      <a:r>
                        <a:rPr lang="en-US" sz="400" u="none" strike="noStrike">
                          <a:effectLst/>
                        </a:rPr>
                        <a:t>72.2</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27.8</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27.8</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0.0</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190604889"/>
                  </a:ext>
                </a:extLst>
              </a:tr>
              <a:tr h="98477">
                <a:tc>
                  <a:txBody>
                    <a:bodyPr/>
                    <a:lstStyle/>
                    <a:p>
                      <a:pPr algn="l" fontAlgn="b"/>
                      <a:r>
                        <a:rPr lang="en-US" sz="400" u="none" strike="noStrike">
                          <a:effectLst/>
                        </a:rPr>
                        <a:t>Alameda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78.1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21.3</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21.9</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-0.7</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613476428"/>
                  </a:ext>
                </a:extLst>
              </a:tr>
              <a:tr h="98477">
                <a:tc>
                  <a:txBody>
                    <a:bodyPr/>
                    <a:lstStyle/>
                    <a:p>
                      <a:pPr algn="l" fontAlgn="b"/>
                      <a:r>
                        <a:rPr lang="en-US" sz="400" u="none" strike="noStrike">
                          <a:effectLst/>
                        </a:rPr>
                        <a:t>Alhambra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73.9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25.0</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26.1</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-1.1</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2176758344"/>
                  </a:ext>
                </a:extLst>
              </a:tr>
              <a:tr h="98477">
                <a:tc>
                  <a:txBody>
                    <a:bodyPr/>
                    <a:lstStyle/>
                    <a:p>
                      <a:pPr algn="l" fontAlgn="b"/>
                      <a:r>
                        <a:rPr lang="en-US" sz="400" u="none" strike="noStrike">
                          <a:effectLst/>
                        </a:rPr>
                        <a:t>Anaheim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70.0</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28.6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30.0</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-1.3</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563292464"/>
                  </a:ext>
                </a:extLst>
              </a:tr>
              <a:tr h="98477">
                <a:tc>
                  <a:txBody>
                    <a:bodyPr/>
                    <a:lstStyle/>
                    <a:p>
                      <a:pPr algn="l" fontAlgn="b"/>
                      <a:r>
                        <a:rPr lang="en-US" sz="400" u="none" strike="noStrike">
                          <a:effectLst/>
                        </a:rPr>
                        <a:t>Antioch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73.6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26.0</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26.4</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-0.4</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459568538"/>
                  </a:ext>
                </a:extLst>
              </a:tr>
              <a:tr h="98477">
                <a:tc>
                  <a:txBody>
                    <a:bodyPr/>
                    <a:lstStyle/>
                    <a:p>
                      <a:pPr algn="l" fontAlgn="b"/>
                      <a:r>
                        <a:rPr lang="en-US" sz="400" u="none" strike="noStrike">
                          <a:effectLst/>
                        </a:rPr>
                        <a:t>Arden-Arcade CDP</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75.1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24.6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24.9</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-0.4</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4141382273"/>
                  </a:ext>
                </a:extLst>
              </a:tr>
              <a:tr h="98477">
                <a:tc>
                  <a:txBody>
                    <a:bodyPr/>
                    <a:lstStyle/>
                    <a:p>
                      <a:pPr algn="l" fontAlgn="b"/>
                      <a:r>
                        <a:rPr lang="en-US" sz="400" u="none" strike="noStrike">
                          <a:effectLst/>
                        </a:rPr>
                        <a:t>Bakersfield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28.0</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28.9</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4103366315"/>
                  </a:ext>
                </a:extLst>
              </a:tr>
              <a:tr h="98477">
                <a:tc>
                  <a:txBody>
                    <a:bodyPr/>
                    <a:lstStyle/>
                    <a:p>
                      <a:pPr algn="l" fontAlgn="b"/>
                      <a:r>
                        <a:rPr lang="en-US" sz="400" u="none" strike="noStrike">
                          <a:effectLst/>
                        </a:rPr>
                        <a:t>Baldwin Park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67.7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30.8</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32.3</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-1.5</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2246660573"/>
                  </a:ext>
                </a:extLst>
              </a:tr>
              <a:tr h="98477">
                <a:tc>
                  <a:txBody>
                    <a:bodyPr/>
                    <a:lstStyle/>
                    <a:p>
                      <a:pPr algn="l" fontAlgn="b"/>
                      <a:r>
                        <a:rPr lang="en-US" sz="400" u="none" strike="noStrike">
                          <a:effectLst/>
                        </a:rPr>
                        <a:t>Bellflower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70.5</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28.5</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dirty="0">
                          <a:effectLst/>
                        </a:rPr>
                        <a:t>29.5</a:t>
                      </a:r>
                      <a:endParaRPr lang="en-US" sz="400" b="0" i="0" u="none" strike="noStrike" dirty="0">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437232403"/>
                  </a:ext>
                </a:extLst>
              </a:tr>
              <a:tr h="98477">
                <a:tc>
                  <a:txBody>
                    <a:bodyPr/>
                    <a:lstStyle/>
                    <a:p>
                      <a:pPr algn="l" fontAlgn="b"/>
                      <a:r>
                        <a:rPr lang="en-US" sz="400" u="none" strike="noStrike">
                          <a:effectLst/>
                        </a:rPr>
                        <a:t>Berkeley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76.6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22.1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23.4</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-1.3</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52407170"/>
                  </a:ext>
                </a:extLst>
              </a:tr>
              <a:tr h="98477">
                <a:tc>
                  <a:txBody>
                    <a:bodyPr/>
                    <a:lstStyle/>
                    <a:p>
                      <a:pPr algn="l" fontAlgn="b"/>
                      <a:r>
                        <a:rPr lang="en-US" sz="400" u="none" strike="noStrike">
                          <a:effectLst/>
                        </a:rPr>
                        <a:t>Buena Park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72.6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26.3</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27.4</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-1.1</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963050906"/>
                  </a:ext>
                </a:extLst>
              </a:tr>
              <a:tr h="98477">
                <a:tc>
                  <a:txBody>
                    <a:bodyPr/>
                    <a:lstStyle/>
                    <a:p>
                      <a:pPr algn="l" fontAlgn="b"/>
                      <a:r>
                        <a:rPr lang="en-US" sz="400" u="none" strike="noStrike">
                          <a:effectLst/>
                        </a:rPr>
                        <a:t>Burbank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73.8</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24.7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26.2</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-1.5</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4086292226"/>
                  </a:ext>
                </a:extLst>
              </a:tr>
              <a:tr h="98477">
                <a:tc>
                  <a:txBody>
                    <a:bodyPr/>
                    <a:lstStyle/>
                    <a:p>
                      <a:pPr algn="l" fontAlgn="b"/>
                      <a:r>
                        <a:rPr lang="en-US" sz="400" u="none" strike="noStrike">
                          <a:effectLst/>
                        </a:rPr>
                        <a:t>Carlsbad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76.9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21.7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23.1</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-1.5</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022376894"/>
                  </a:ext>
                </a:extLst>
              </a:tr>
              <a:tr h="98477">
                <a:tc>
                  <a:txBody>
                    <a:bodyPr/>
                    <a:lstStyle/>
                    <a:p>
                      <a:pPr algn="l" fontAlgn="b"/>
                      <a:r>
                        <a:rPr lang="en-US" sz="400" u="none" strike="noStrike">
                          <a:effectLst/>
                        </a:rPr>
                        <a:t>Carson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73.6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25.8</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26.4</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-0.6</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315157995"/>
                  </a:ext>
                </a:extLst>
              </a:tr>
              <a:tr h="98477">
                <a:tc>
                  <a:txBody>
                    <a:bodyPr/>
                    <a:lstStyle/>
                    <a:p>
                      <a:pPr algn="l" fontAlgn="b"/>
                      <a:r>
                        <a:rPr lang="en-US" sz="400" u="none" strike="noStrike">
                          <a:effectLst/>
                        </a:rPr>
                        <a:t>Chico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74.7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24.5</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25.3</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-0.8</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223440635"/>
                  </a:ext>
                </a:extLst>
              </a:tr>
              <a:tr h="98477">
                <a:tc>
                  <a:txBody>
                    <a:bodyPr/>
                    <a:lstStyle/>
                    <a:p>
                      <a:pPr algn="l" fontAlgn="b"/>
                      <a:r>
                        <a:rPr lang="en-US" sz="400" u="none" strike="noStrike">
                          <a:effectLst/>
                        </a:rPr>
                        <a:t>Chino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70.7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27.5</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29.3</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-1.9</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870921262"/>
                  </a:ext>
                </a:extLst>
              </a:tr>
              <a:tr h="98477">
                <a:tc>
                  <a:txBody>
                    <a:bodyPr/>
                    <a:lstStyle/>
                    <a:p>
                      <a:pPr algn="l" fontAlgn="b"/>
                      <a:r>
                        <a:rPr lang="en-US" sz="400" u="none" strike="noStrike">
                          <a:effectLst/>
                        </a:rPr>
                        <a:t>Chino Hills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75.0</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23.3</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25.0</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-1.8</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500985667"/>
                  </a:ext>
                </a:extLst>
              </a:tr>
              <a:tr h="98477">
                <a:tc>
                  <a:txBody>
                    <a:bodyPr/>
                    <a:lstStyle/>
                    <a:p>
                      <a:pPr algn="l" fontAlgn="b"/>
                      <a:r>
                        <a:rPr lang="en-US" sz="400" u="none" strike="noStrike">
                          <a:effectLst/>
                        </a:rPr>
                        <a:t>Chula Vista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70.1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28.1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29.9</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-1.8</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6009093"/>
                  </a:ext>
                </a:extLst>
              </a:tr>
              <a:tr h="98477">
                <a:tc>
                  <a:txBody>
                    <a:bodyPr/>
                    <a:lstStyle/>
                    <a:p>
                      <a:pPr algn="l" fontAlgn="b"/>
                      <a:r>
                        <a:rPr lang="en-US" sz="400" u="none" strike="noStrike">
                          <a:effectLst/>
                        </a:rPr>
                        <a:t>Citrus Heights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72.7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26.3</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27.3</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-1.1</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604338349"/>
                  </a:ext>
                </a:extLst>
              </a:tr>
              <a:tr h="98477">
                <a:tc>
                  <a:txBody>
                    <a:bodyPr/>
                    <a:lstStyle/>
                    <a:p>
                      <a:pPr algn="l" fontAlgn="b"/>
                      <a:r>
                        <a:rPr lang="en-US" sz="400" u="none" strike="noStrike">
                          <a:effectLst/>
                        </a:rPr>
                        <a:t>Clovis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73.1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25.6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26.9</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-1.2</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248342647"/>
                  </a:ext>
                </a:extLst>
              </a:tr>
              <a:tr h="98477">
                <a:tc>
                  <a:txBody>
                    <a:bodyPr/>
                    <a:lstStyle/>
                    <a:p>
                      <a:pPr algn="l" fontAlgn="b"/>
                      <a:r>
                        <a:rPr lang="en-US" sz="400" u="none" strike="noStrike">
                          <a:effectLst/>
                        </a:rPr>
                        <a:t>Compton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69.2</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30.0</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30.8</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-0.7</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226018156"/>
                  </a:ext>
                </a:extLst>
              </a:tr>
              <a:tr h="98477">
                <a:tc>
                  <a:txBody>
                    <a:bodyPr/>
                    <a:lstStyle/>
                    <a:p>
                      <a:pPr algn="l" fontAlgn="b"/>
                      <a:r>
                        <a:rPr lang="en-US" sz="400" u="none" strike="noStrike">
                          <a:effectLst/>
                        </a:rPr>
                        <a:t>Concord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73.9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24.8</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26.1</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-1.3</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615687805"/>
                  </a:ext>
                </a:extLst>
              </a:tr>
              <a:tr h="98477">
                <a:tc>
                  <a:txBody>
                    <a:bodyPr/>
                    <a:lstStyle/>
                    <a:p>
                      <a:pPr algn="l" fontAlgn="b"/>
                      <a:r>
                        <a:rPr lang="en-US" sz="400" u="none" strike="noStrike">
                          <a:effectLst/>
                        </a:rPr>
                        <a:t>Corona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71.4</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27.0</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28.6</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-1.6</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480671036"/>
                  </a:ext>
                </a:extLst>
              </a:tr>
              <a:tr h="98477">
                <a:tc>
                  <a:txBody>
                    <a:bodyPr/>
                    <a:lstStyle/>
                    <a:p>
                      <a:pPr algn="l" fontAlgn="b"/>
                      <a:r>
                        <a:rPr lang="en-US" sz="400" u="none" strike="noStrike">
                          <a:effectLst/>
                        </a:rPr>
                        <a:t>Costa Mesa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72.2</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26.5</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27.8</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-1.3</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962675510"/>
                  </a:ext>
                </a:extLst>
              </a:tr>
              <a:tr h="98477">
                <a:tc>
                  <a:txBody>
                    <a:bodyPr/>
                    <a:lstStyle/>
                    <a:p>
                      <a:pPr algn="l" fontAlgn="b"/>
                      <a:r>
                        <a:rPr lang="en-US" sz="400" u="none" strike="noStrike">
                          <a:effectLst/>
                        </a:rPr>
                        <a:t>Daly City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77.4</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21.8</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22.6</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-0.8</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2042730257"/>
                  </a:ext>
                </a:extLst>
              </a:tr>
              <a:tr h="98477">
                <a:tc>
                  <a:txBody>
                    <a:bodyPr/>
                    <a:lstStyle/>
                    <a:p>
                      <a:pPr algn="l" fontAlgn="b"/>
                      <a:r>
                        <a:rPr lang="en-US" sz="400" u="none" strike="noStrike">
                          <a:effectLst/>
                        </a:rPr>
                        <a:t>Downey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66.9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31.2</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33.1</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-1.9</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443472955"/>
                  </a:ext>
                </a:extLst>
              </a:tr>
              <a:tr h="98477">
                <a:tc>
                  <a:txBody>
                    <a:bodyPr/>
                    <a:lstStyle/>
                    <a:p>
                      <a:pPr algn="l" fontAlgn="b"/>
                      <a:r>
                        <a:rPr lang="en-US" sz="400" u="none" strike="noStrike" dirty="0">
                          <a:effectLst/>
                        </a:rPr>
                        <a:t>East Los Angeles CDP</a:t>
                      </a:r>
                      <a:endParaRPr lang="en-US" sz="400" b="0" i="0" u="none" strike="noStrike" dirty="0">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67.2</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31.6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32.8</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-1.2</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2647578302"/>
                  </a:ext>
                </a:extLst>
              </a:tr>
              <a:tr h="98477">
                <a:tc>
                  <a:txBody>
                    <a:bodyPr/>
                    <a:lstStyle/>
                    <a:p>
                      <a:pPr algn="l" fontAlgn="b"/>
                      <a:r>
                        <a:rPr lang="en-US" sz="400" u="none" strike="noStrike">
                          <a:effectLst/>
                        </a:rPr>
                        <a:t>El Cajon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72.6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26.7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27.4</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-0.7</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535422399"/>
                  </a:ext>
                </a:extLst>
              </a:tr>
              <a:tr h="98477">
                <a:tc>
                  <a:txBody>
                    <a:bodyPr/>
                    <a:lstStyle/>
                    <a:p>
                      <a:pPr algn="l" fontAlgn="b"/>
                      <a:r>
                        <a:rPr lang="en-US" sz="400" u="none" strike="noStrike">
                          <a:effectLst/>
                        </a:rPr>
                        <a:t>Elk Grove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75.5</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23.6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24.5</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-0.9</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79301671"/>
                  </a:ext>
                </a:extLst>
              </a:tr>
              <a:tr h="98477">
                <a:tc>
                  <a:txBody>
                    <a:bodyPr/>
                    <a:lstStyle/>
                    <a:p>
                      <a:pPr algn="l" fontAlgn="b"/>
                      <a:r>
                        <a:rPr lang="en-US" sz="400" u="none" strike="noStrike">
                          <a:effectLst/>
                        </a:rPr>
                        <a:t>El Monte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69.6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29.5</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30.4</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-0.9</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030960663"/>
                  </a:ext>
                </a:extLst>
              </a:tr>
              <a:tr h="98477">
                <a:tc>
                  <a:txBody>
                    <a:bodyPr/>
                    <a:lstStyle/>
                    <a:p>
                      <a:pPr algn="l" fontAlgn="b"/>
                      <a:r>
                        <a:rPr lang="en-US" sz="400" u="none" strike="noStrike">
                          <a:effectLst/>
                        </a:rPr>
                        <a:t>Escondido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27.3</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28.1</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-0.9</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4113296331"/>
                  </a:ext>
                </a:extLst>
              </a:tr>
              <a:tr h="98477">
                <a:tc>
                  <a:txBody>
                    <a:bodyPr/>
                    <a:lstStyle/>
                    <a:p>
                      <a:pPr algn="l" fontAlgn="b"/>
                      <a:r>
                        <a:rPr lang="en-US" sz="400" u="none" strike="noStrike">
                          <a:effectLst/>
                        </a:rPr>
                        <a:t>Fairfield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74.4</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24.8</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25.6</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-0.8</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373600950"/>
                  </a:ext>
                </a:extLst>
              </a:tr>
              <a:tr h="98477">
                <a:tc>
                  <a:txBody>
                    <a:bodyPr/>
                    <a:lstStyle/>
                    <a:p>
                      <a:pPr algn="l" fontAlgn="b"/>
                      <a:r>
                        <a:rPr lang="en-US" sz="400" u="none" strike="noStrike">
                          <a:effectLst/>
                        </a:rPr>
                        <a:t>Folsom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78.1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20.5</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21.9</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-1.4</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944200459"/>
                  </a:ext>
                </a:extLst>
              </a:tr>
              <a:tr h="98477">
                <a:tc>
                  <a:txBody>
                    <a:bodyPr/>
                    <a:lstStyle/>
                    <a:p>
                      <a:pPr algn="l" fontAlgn="b"/>
                      <a:r>
                        <a:rPr lang="en-US" sz="400" u="none" strike="noStrike">
                          <a:effectLst/>
                        </a:rPr>
                        <a:t>Fontana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69.2</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29.5</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30.8</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-1.3</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2729625340"/>
                  </a:ext>
                </a:extLst>
              </a:tr>
              <a:tr h="98477">
                <a:tc>
                  <a:txBody>
                    <a:bodyPr/>
                    <a:lstStyle/>
                    <a:p>
                      <a:pPr algn="l" fontAlgn="b"/>
                      <a:r>
                        <a:rPr lang="en-US" sz="400" u="none" strike="noStrike">
                          <a:effectLst/>
                        </a:rPr>
                        <a:t>Fremont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79.7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19.6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20.3</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-0.7</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440752997"/>
                  </a:ext>
                </a:extLst>
              </a:tr>
              <a:tr h="98477">
                <a:tc>
                  <a:txBody>
                    <a:bodyPr/>
                    <a:lstStyle/>
                    <a:p>
                      <a:pPr algn="l" fontAlgn="b"/>
                      <a:r>
                        <a:rPr lang="en-US" sz="400" u="none" strike="noStrike">
                          <a:effectLst/>
                        </a:rPr>
                        <a:t>Fresno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70.9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28.4</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29.1</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-0.7</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406453297"/>
                  </a:ext>
                </a:extLst>
              </a:tr>
              <a:tr h="98477">
                <a:tc>
                  <a:txBody>
                    <a:bodyPr/>
                    <a:lstStyle/>
                    <a:p>
                      <a:pPr algn="l" fontAlgn="b"/>
                      <a:r>
                        <a:rPr lang="en-US" sz="400" u="none" strike="noStrike">
                          <a:effectLst/>
                        </a:rPr>
                        <a:t>Fullerton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73.2</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25.6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26.8</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-1.2</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2952628161"/>
                  </a:ext>
                </a:extLst>
              </a:tr>
              <a:tr h="98477">
                <a:tc>
                  <a:txBody>
                    <a:bodyPr/>
                    <a:lstStyle/>
                    <a:p>
                      <a:pPr algn="l" fontAlgn="b"/>
                      <a:r>
                        <a:rPr lang="en-US" sz="400" u="none" strike="noStrike">
                          <a:effectLst/>
                        </a:rPr>
                        <a:t>Garden Grove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73.1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25.9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26.9</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2709365390"/>
                  </a:ext>
                </a:extLst>
              </a:tr>
              <a:tr h="98477">
                <a:tc>
                  <a:txBody>
                    <a:bodyPr/>
                    <a:lstStyle/>
                    <a:p>
                      <a:pPr algn="l" fontAlgn="b"/>
                      <a:r>
                        <a:rPr lang="en-US" sz="400" u="none" strike="noStrike">
                          <a:effectLst/>
                        </a:rPr>
                        <a:t>Glendale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76.0</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23.1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24.0</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-0.9</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4198434389"/>
                  </a:ext>
                </a:extLst>
              </a:tr>
              <a:tr h="98477">
                <a:tc>
                  <a:txBody>
                    <a:bodyPr/>
                    <a:lstStyle/>
                    <a:p>
                      <a:pPr algn="l" fontAlgn="b"/>
                      <a:r>
                        <a:rPr lang="en-US" sz="400" u="none" strike="noStrike">
                          <a:effectLst/>
                        </a:rPr>
                        <a:t>Hawthorne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71.8</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27.8</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28.2</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-0.5</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575967386"/>
                  </a:ext>
                </a:extLst>
              </a:tr>
              <a:tr h="98477">
                <a:tc>
                  <a:txBody>
                    <a:bodyPr/>
                    <a:lstStyle/>
                    <a:p>
                      <a:pPr algn="l" fontAlgn="b"/>
                      <a:r>
                        <a:rPr lang="en-US" sz="400" u="none" strike="noStrike">
                          <a:effectLst/>
                        </a:rPr>
                        <a:t>Hayward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71.8</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27.2</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28.2</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012944163"/>
                  </a:ext>
                </a:extLst>
              </a:tr>
              <a:tr h="98477">
                <a:tc>
                  <a:txBody>
                    <a:bodyPr/>
                    <a:lstStyle/>
                    <a:p>
                      <a:pPr algn="l" fontAlgn="b"/>
                      <a:r>
                        <a:rPr lang="en-US" sz="400" u="none" strike="noStrike">
                          <a:effectLst/>
                        </a:rPr>
                        <a:t>Hemet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27.7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28.1</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-0.4</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624049429"/>
                  </a:ext>
                </a:extLst>
              </a:tr>
              <a:tr h="98477">
                <a:tc>
                  <a:txBody>
                    <a:bodyPr/>
                    <a:lstStyle/>
                    <a:p>
                      <a:pPr algn="l" fontAlgn="b"/>
                      <a:r>
                        <a:rPr lang="en-US" sz="400" u="none" strike="noStrike">
                          <a:effectLst/>
                        </a:rPr>
                        <a:t>Hesperia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69.6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29.4</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30.4</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-1.0</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068267567"/>
                  </a:ext>
                </a:extLst>
              </a:tr>
              <a:tr h="98477">
                <a:tc>
                  <a:txBody>
                    <a:bodyPr/>
                    <a:lstStyle/>
                    <a:p>
                      <a:pPr algn="l" fontAlgn="b"/>
                      <a:r>
                        <a:rPr lang="en-US" sz="400" u="none" strike="noStrike">
                          <a:effectLst/>
                        </a:rPr>
                        <a:t>Huntington Beach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75.1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23.3</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24.9</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-1.6</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212309100"/>
                  </a:ext>
                </a:extLst>
              </a:tr>
              <a:tr h="98477">
                <a:tc>
                  <a:txBody>
                    <a:bodyPr/>
                    <a:lstStyle/>
                    <a:p>
                      <a:pPr algn="l" fontAlgn="b"/>
                      <a:r>
                        <a:rPr lang="en-US" sz="400" u="none" strike="noStrike">
                          <a:effectLst/>
                        </a:rPr>
                        <a:t>Indio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67.2</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31.1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32.8</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-1.7</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236681352"/>
                  </a:ext>
                </a:extLst>
              </a:tr>
              <a:tr h="98477">
                <a:tc>
                  <a:txBody>
                    <a:bodyPr/>
                    <a:lstStyle/>
                    <a:p>
                      <a:pPr algn="l" fontAlgn="b"/>
                      <a:r>
                        <a:rPr lang="en-US" sz="400" u="none" strike="noStrike">
                          <a:effectLst/>
                        </a:rPr>
                        <a:t>Inglewood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28.2</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28.1</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0.1</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716815191"/>
                  </a:ext>
                </a:extLst>
              </a:tr>
              <a:tr h="98477">
                <a:tc>
                  <a:txBody>
                    <a:bodyPr/>
                    <a:lstStyle/>
                    <a:p>
                      <a:pPr algn="l" fontAlgn="b"/>
                      <a:r>
                        <a:rPr lang="en-US" sz="400" u="none" strike="noStrike">
                          <a:effectLst/>
                        </a:rPr>
                        <a:t>Irvine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79.7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19.4</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20.3</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-0.9</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203205903"/>
                  </a:ext>
                </a:extLst>
              </a:tr>
              <a:tr h="98477">
                <a:tc>
                  <a:txBody>
                    <a:bodyPr/>
                    <a:lstStyle/>
                    <a:p>
                      <a:pPr algn="l" fontAlgn="b"/>
                      <a:r>
                        <a:rPr lang="en-US" sz="400" u="none" strike="noStrike">
                          <a:effectLst/>
                        </a:rPr>
                        <a:t>Jurupa Valley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68.0</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30.6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32.0</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-1.4</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135165884"/>
                  </a:ext>
                </a:extLst>
              </a:tr>
              <a:tr h="98477">
                <a:tc>
                  <a:txBody>
                    <a:bodyPr/>
                    <a:lstStyle/>
                    <a:p>
                      <a:pPr algn="l" fontAlgn="b"/>
                      <a:r>
                        <a:rPr lang="en-US" sz="400" u="none" strike="noStrike">
                          <a:effectLst/>
                        </a:rPr>
                        <a:t>Lake Forest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75.4</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23.1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24.6</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-1.5</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4017479401"/>
                  </a:ext>
                </a:extLst>
              </a:tr>
              <a:tr h="98477">
                <a:tc>
                  <a:txBody>
                    <a:bodyPr/>
                    <a:lstStyle/>
                    <a:p>
                      <a:pPr algn="l" fontAlgn="b"/>
                      <a:r>
                        <a:rPr lang="en-US" sz="400" u="none" strike="noStrike">
                          <a:effectLst/>
                        </a:rPr>
                        <a:t>Lakewood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73.3</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25.3</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26.7</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-1.4</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2069411249"/>
                  </a:ext>
                </a:extLst>
              </a:tr>
              <a:tr h="98477">
                <a:tc>
                  <a:txBody>
                    <a:bodyPr/>
                    <a:lstStyle/>
                    <a:p>
                      <a:pPr algn="l" fontAlgn="b"/>
                      <a:r>
                        <a:rPr lang="en-US" sz="400" u="none" strike="noStrike">
                          <a:effectLst/>
                        </a:rPr>
                        <a:t>Lancaster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71.4</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28.0</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28.6</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-0.6</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295574396"/>
                  </a:ext>
                </a:extLst>
              </a:tr>
              <a:tr h="98477">
                <a:tc>
                  <a:txBody>
                    <a:bodyPr/>
                    <a:lstStyle/>
                    <a:p>
                      <a:pPr algn="l" fontAlgn="b"/>
                      <a:r>
                        <a:rPr lang="en-US" sz="400" u="none" strike="noStrike">
                          <a:effectLst/>
                        </a:rPr>
                        <a:t>Livermore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75.7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22.9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24.3</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-1.4</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561610540"/>
                  </a:ext>
                </a:extLst>
              </a:tr>
              <a:tr h="98477">
                <a:tc>
                  <a:txBody>
                    <a:bodyPr/>
                    <a:lstStyle/>
                    <a:p>
                      <a:pPr algn="l" fontAlgn="b"/>
                      <a:r>
                        <a:rPr lang="en-US" sz="400" u="none" strike="noStrike">
                          <a:effectLst/>
                        </a:rPr>
                        <a:t>Long Beach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71.8</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27.4</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28.2</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-0.8</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293398184"/>
                  </a:ext>
                </a:extLst>
              </a:tr>
              <a:tr h="98477">
                <a:tc>
                  <a:txBody>
                    <a:bodyPr/>
                    <a:lstStyle/>
                    <a:p>
                      <a:pPr algn="l" fontAlgn="b"/>
                      <a:r>
                        <a:rPr lang="en-US" sz="400" u="none" strike="noStrike">
                          <a:effectLst/>
                        </a:rPr>
                        <a:t>Los Angeles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71.1</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28.0</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28.9</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-0.9</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435301346"/>
                  </a:ext>
                </a:extLst>
              </a:tr>
              <a:tr h="98477">
                <a:tc>
                  <a:txBody>
                    <a:bodyPr/>
                    <a:lstStyle/>
                    <a:p>
                      <a:pPr algn="l" fontAlgn="b"/>
                      <a:r>
                        <a:rPr lang="en-US" sz="400" u="none" strike="noStrike">
                          <a:effectLst/>
                        </a:rPr>
                        <a:t>Menifee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71.8</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26.9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28.2</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-1.3</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79499539"/>
                  </a:ext>
                </a:extLst>
              </a:tr>
              <a:tr h="98477">
                <a:tc>
                  <a:txBody>
                    <a:bodyPr/>
                    <a:lstStyle/>
                    <a:p>
                      <a:pPr algn="l" fontAlgn="b"/>
                      <a:r>
                        <a:rPr lang="en-US" sz="400" u="none" strike="noStrike">
                          <a:effectLst/>
                        </a:rPr>
                        <a:t>Merced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71.4</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27.9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28.6</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-0.7</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705284735"/>
                  </a:ext>
                </a:extLst>
              </a:tr>
              <a:tr h="98477">
                <a:tc>
                  <a:txBody>
                    <a:bodyPr/>
                    <a:lstStyle/>
                    <a:p>
                      <a:pPr algn="l" fontAlgn="b"/>
                      <a:r>
                        <a:rPr lang="en-US" sz="400" u="none" strike="noStrike">
                          <a:effectLst/>
                        </a:rPr>
                        <a:t>Mission Viejo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76.6</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21.9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23.4</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-1.5</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830203084"/>
                  </a:ext>
                </a:extLst>
              </a:tr>
              <a:tr h="98477">
                <a:tc>
                  <a:txBody>
                    <a:bodyPr/>
                    <a:lstStyle/>
                    <a:p>
                      <a:pPr algn="l" fontAlgn="b"/>
                      <a:r>
                        <a:rPr lang="en-US" sz="400" u="none" strike="noStrike">
                          <a:effectLst/>
                        </a:rPr>
                        <a:t>Modesto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71.7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27.5</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28.3</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-0.8</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2376097197"/>
                  </a:ext>
                </a:extLst>
              </a:tr>
              <a:tr h="98477">
                <a:tc>
                  <a:txBody>
                    <a:bodyPr/>
                    <a:lstStyle/>
                    <a:p>
                      <a:pPr algn="l" fontAlgn="b"/>
                      <a:r>
                        <a:rPr lang="en-US" sz="400" u="none" strike="noStrike">
                          <a:effectLst/>
                        </a:rPr>
                        <a:t>Moreno Valley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a:effectLst/>
                        </a:rPr>
                        <a:t>70.7</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a:effectLst/>
                        </a:rPr>
                        <a:t>28.9</a:t>
                      </a:r>
                      <a:endParaRPr lang="en-US" sz="300" b="0" i="0" u="none" strike="noStrike">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a:effectLst/>
                        </a:rPr>
                        <a:t>29.3</a:t>
                      </a:r>
                      <a:endParaRPr lang="en-US" sz="400" b="0" i="0" u="none" strike="noStrike">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a:effectLst/>
                        </a:rPr>
                        <a:t>-0.4</a:t>
                      </a:r>
                      <a:endParaRPr lang="en-US" sz="400" b="0" i="0" u="none" strike="noStrike">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1907492762"/>
                  </a:ext>
                </a:extLst>
              </a:tr>
              <a:tr h="98477">
                <a:tc>
                  <a:txBody>
                    <a:bodyPr/>
                    <a:lstStyle/>
                    <a:p>
                      <a:pPr algn="l" fontAlgn="b"/>
                      <a:r>
                        <a:rPr lang="en-US" sz="400" u="none" strike="noStrike">
                          <a:effectLst/>
                        </a:rPr>
                        <a:t>Mountain View city</a:t>
                      </a:r>
                      <a:endParaRPr lang="en-US" sz="400" b="0" i="0" u="none" strike="noStrike">
                        <a:solidFill>
                          <a:srgbClr val="000000"/>
                        </a:solidFill>
                        <a:effectLst/>
                        <a:latin typeface="Calibri" panose="020F0502020204030204" pitchFamily="34" charset="0"/>
                      </a:endParaRPr>
                    </a:p>
                  </a:txBody>
                  <a:tcPr marL="2273" marR="2273" marT="2273" marB="0" anchor="b"/>
                </a:tc>
                <a:tc>
                  <a:txBody>
                    <a:bodyPr/>
                    <a:lstStyle/>
                    <a:p>
                      <a:pPr algn="ctr" fontAlgn="ctr"/>
                      <a:r>
                        <a:rPr lang="en-US" sz="300" u="none" strike="noStrike" dirty="0">
                          <a:effectLst/>
                        </a:rPr>
                        <a:t>77.5</a:t>
                      </a:r>
                      <a:endParaRPr lang="en-US" sz="300" b="0" i="0" u="none" strike="noStrike" dirty="0">
                        <a:solidFill>
                          <a:srgbClr val="000000"/>
                        </a:solidFill>
                        <a:effectLst/>
                        <a:latin typeface="Arial" panose="020B0604020202020204" pitchFamily="34" charset="0"/>
                      </a:endParaRPr>
                    </a:p>
                  </a:txBody>
                  <a:tcPr marL="2273" marR="2273" marT="2273" marB="0" anchor="ctr"/>
                </a:tc>
                <a:tc>
                  <a:txBody>
                    <a:bodyPr/>
                    <a:lstStyle/>
                    <a:p>
                      <a:pPr algn="ctr" fontAlgn="ctr"/>
                      <a:r>
                        <a:rPr lang="en-US" sz="300" u="none" strike="noStrike" dirty="0">
                          <a:effectLst/>
                        </a:rPr>
                        <a:t>21.4</a:t>
                      </a:r>
                      <a:endParaRPr lang="en-US" sz="300" b="0" i="0" u="none" strike="noStrike" dirty="0">
                        <a:solidFill>
                          <a:srgbClr val="000000"/>
                        </a:solidFill>
                        <a:effectLst/>
                        <a:latin typeface="Arial" panose="020B0604020202020204" pitchFamily="34" charset="0"/>
                      </a:endParaRPr>
                    </a:p>
                  </a:txBody>
                  <a:tcPr marL="2273" marR="2273" marT="2273" marB="0" anchor="ctr"/>
                </a:tc>
                <a:tc>
                  <a:txBody>
                    <a:bodyPr/>
                    <a:lstStyle/>
                    <a:p>
                      <a:pPr algn="ctr" fontAlgn="ctr"/>
                      <a:r>
                        <a:rPr lang="en-US" sz="400" u="none" strike="noStrike" dirty="0">
                          <a:effectLst/>
                        </a:rPr>
                        <a:t>22.5</a:t>
                      </a:r>
                      <a:endParaRPr lang="en-US" sz="400" b="0" i="0" u="none" strike="noStrike" dirty="0">
                        <a:solidFill>
                          <a:srgbClr val="000000"/>
                        </a:solidFill>
                        <a:effectLst/>
                        <a:latin typeface="Calibri" panose="020F0502020204030204" pitchFamily="34" charset="0"/>
                      </a:endParaRPr>
                    </a:p>
                  </a:txBody>
                  <a:tcPr marL="2273" marR="2273" marT="2273" marB="0" anchor="ctr"/>
                </a:tc>
                <a:tc>
                  <a:txBody>
                    <a:bodyPr/>
                    <a:lstStyle/>
                    <a:p>
                      <a:pPr algn="ctr" fontAlgn="ctr"/>
                      <a:r>
                        <a:rPr lang="en-US" sz="400" u="none" strike="noStrike" dirty="0">
                          <a:effectLst/>
                        </a:rPr>
                        <a:t>-1.1</a:t>
                      </a:r>
                      <a:endParaRPr lang="en-US" sz="400" b="0" i="0" u="none" strike="noStrike" dirty="0">
                        <a:solidFill>
                          <a:srgbClr val="000000"/>
                        </a:solidFill>
                        <a:effectLst/>
                        <a:latin typeface="Calibri" panose="020F0502020204030204" pitchFamily="34" charset="0"/>
                      </a:endParaRPr>
                    </a:p>
                  </a:txBody>
                  <a:tcPr marL="2273" marR="2273" marT="2273" marB="0" anchor="ctr"/>
                </a:tc>
                <a:extLst>
                  <a:ext uri="{0D108BD9-81ED-4DB2-BD59-A6C34878D82A}">
                    <a16:rowId xmlns:a16="http://schemas.microsoft.com/office/drawing/2014/main" xmlns="" val="3742711921"/>
                  </a:ext>
                </a:extLst>
              </a:tr>
            </a:tbl>
          </a:graphicData>
        </a:graphic>
      </p:graphicFrame>
      <p:sp>
        <p:nvSpPr>
          <p:cNvPr id="10" name="TextBox 9"/>
          <p:cNvSpPr txBox="1"/>
          <p:nvPr/>
        </p:nvSpPr>
        <p:spPr>
          <a:xfrm>
            <a:off x="132735" y="2596604"/>
            <a:ext cx="4838658" cy="1692771"/>
          </a:xfrm>
          <a:prstGeom prst="rect">
            <a:avLst/>
          </a:prstGeom>
          <a:noFill/>
        </p:spPr>
        <p:txBody>
          <a:bodyPr wrap="square" rtlCol="0">
            <a:spAutoFit/>
          </a:bodyPr>
          <a:lstStyle/>
          <a:p>
            <a:r>
              <a:rPr lang="en-US" sz="2600" b="1" dirty="0" smtClean="0">
                <a:solidFill>
                  <a:schemeClr val="tx2"/>
                </a:solidFill>
              </a:rPr>
              <a:t>More the 2% point differences observed for only 4 of </a:t>
            </a:r>
            <a:r>
              <a:rPr lang="en-US" sz="2600" b="1" dirty="0">
                <a:solidFill>
                  <a:schemeClr val="tx2"/>
                </a:solidFill>
              </a:rPr>
              <a:t>154 cities and counties in </a:t>
            </a:r>
            <a:r>
              <a:rPr lang="en-US" sz="2600" b="1" dirty="0" smtClean="0">
                <a:solidFill>
                  <a:schemeClr val="tx2"/>
                </a:solidFill>
              </a:rPr>
              <a:t>California</a:t>
            </a:r>
            <a:r>
              <a:rPr lang="en-US" sz="2600" b="1" dirty="0">
                <a:solidFill>
                  <a:schemeClr val="tx2"/>
                </a:solidFill>
              </a:rPr>
              <a:t> </a:t>
            </a:r>
            <a:r>
              <a:rPr lang="en-US" sz="2600" b="1" dirty="0" smtClean="0">
                <a:solidFill>
                  <a:schemeClr val="tx2"/>
                </a:solidFill>
              </a:rPr>
              <a:t>for “Parental Aggravation”</a:t>
            </a:r>
            <a:endParaRPr lang="en-US" sz="2600" b="1" dirty="0">
              <a:solidFill>
                <a:schemeClr val="tx2"/>
              </a:solidFill>
            </a:endParaRPr>
          </a:p>
        </p:txBody>
      </p:sp>
    </p:spTree>
    <p:extLst>
      <p:ext uri="{BB962C8B-B14F-4D97-AF65-F5344CB8AC3E}">
        <p14:creationId xmlns:p14="http://schemas.microsoft.com/office/powerpoint/2010/main" val="870397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6904"/>
          </a:xfrm>
          <a:solidFill>
            <a:schemeClr val="tx2">
              <a:lumMod val="60000"/>
              <a:lumOff val="40000"/>
            </a:schemeClr>
          </a:solidFill>
        </p:spPr>
        <p:txBody>
          <a:bodyPr anchor="ctr"/>
          <a:lstStyle/>
          <a:p>
            <a:pPr lvl="0"/>
            <a:r>
              <a:rPr lang="en-US" sz="3600" b="1" dirty="0">
                <a:solidFill>
                  <a:schemeClr val="bg1"/>
                </a:solidFill>
              </a:rPr>
              <a:t>Summary: Our Findings </a:t>
            </a:r>
            <a:endParaRPr lang="en-US" sz="3600" dirty="0">
              <a:solidFill>
                <a:schemeClr val="bg1"/>
              </a:solidFill>
            </a:endParaRPr>
          </a:p>
        </p:txBody>
      </p:sp>
      <p:sp>
        <p:nvSpPr>
          <p:cNvPr id="4" name="TextBox 3"/>
          <p:cNvSpPr txBox="1"/>
          <p:nvPr/>
        </p:nvSpPr>
        <p:spPr>
          <a:xfrm>
            <a:off x="142318" y="1271762"/>
            <a:ext cx="8859364" cy="5709255"/>
          </a:xfrm>
          <a:prstGeom prst="rect">
            <a:avLst/>
          </a:prstGeom>
          <a:noFill/>
        </p:spPr>
        <p:txBody>
          <a:bodyPr wrap="square" rtlCol="0">
            <a:spAutoFit/>
          </a:bodyPr>
          <a:lstStyle/>
          <a:p>
            <a:pPr marL="342900" indent="-342900">
              <a:lnSpc>
                <a:spcPct val="100000"/>
              </a:lnSpc>
              <a:spcBef>
                <a:spcPts val="1200"/>
              </a:spcBef>
              <a:spcAft>
                <a:spcPts val="600"/>
              </a:spcAft>
              <a:buFont typeface="Arial"/>
              <a:buChar char="•"/>
            </a:pPr>
            <a:r>
              <a:rPr lang="en-US" sz="3200" dirty="0"/>
              <a:t>Local area NSCH estimates are </a:t>
            </a:r>
            <a:r>
              <a:rPr lang="en-US" sz="3200" b="1" dirty="0"/>
              <a:t>viable to produce </a:t>
            </a:r>
            <a:r>
              <a:rPr lang="en-US" sz="3200" dirty="0"/>
              <a:t>for the majority of NSCH </a:t>
            </a:r>
            <a:r>
              <a:rPr lang="en-US" sz="3200" dirty="0" smtClean="0"/>
              <a:t>variables.  </a:t>
            </a:r>
          </a:p>
          <a:p>
            <a:pPr marL="342900" indent="-342900">
              <a:lnSpc>
                <a:spcPct val="100000"/>
              </a:lnSpc>
              <a:spcBef>
                <a:spcPts val="1200"/>
              </a:spcBef>
              <a:spcAft>
                <a:spcPts val="600"/>
              </a:spcAft>
              <a:buFont typeface="Arial"/>
              <a:buChar char="•"/>
            </a:pPr>
            <a:r>
              <a:rPr lang="en-US" sz="3200" dirty="0" smtClean="0"/>
              <a:t> Restricting to local areas with a </a:t>
            </a:r>
            <a:r>
              <a:rPr lang="en-US" sz="3200" dirty="0"/>
              <a:t>population size </a:t>
            </a:r>
            <a:r>
              <a:rPr lang="en-US" sz="3200" dirty="0" smtClean="0"/>
              <a:t>of </a:t>
            </a:r>
            <a:r>
              <a:rPr lang="en-US" sz="3200" b="1" dirty="0"/>
              <a:t>70,000 or </a:t>
            </a:r>
            <a:r>
              <a:rPr lang="en-US" sz="3200" b="1" dirty="0" smtClean="0"/>
              <a:t>more</a:t>
            </a:r>
            <a:r>
              <a:rPr lang="en-US" sz="3200" dirty="0"/>
              <a:t> </a:t>
            </a:r>
            <a:r>
              <a:rPr lang="en-US" sz="3200" dirty="0" smtClean="0"/>
              <a:t>is conservative.</a:t>
            </a:r>
            <a:endParaRPr lang="en-US" sz="3200" dirty="0"/>
          </a:p>
          <a:p>
            <a:pPr marL="342900" indent="-342900">
              <a:lnSpc>
                <a:spcPct val="100000"/>
              </a:lnSpc>
              <a:spcBef>
                <a:spcPts val="1200"/>
              </a:spcBef>
              <a:spcAft>
                <a:spcPts val="600"/>
              </a:spcAft>
              <a:buFont typeface="Arial"/>
              <a:buChar char="•"/>
            </a:pPr>
            <a:r>
              <a:rPr lang="en-US" sz="3200" dirty="0"/>
              <a:t>A robust 16-cell race/ethnicity by household income weighting matrix that uses five-year ACS data </a:t>
            </a:r>
            <a:r>
              <a:rPr lang="en-US" sz="3200" b="1" dirty="0"/>
              <a:t>yielded sufficient sample for most areas and NSCH variables</a:t>
            </a:r>
            <a:r>
              <a:rPr lang="en-US" sz="3200" dirty="0"/>
              <a:t>, with further segmentation possible by age subgroups. </a:t>
            </a:r>
          </a:p>
          <a:p>
            <a:pPr marL="342900" indent="-342900">
              <a:lnSpc>
                <a:spcPct val="100000"/>
              </a:lnSpc>
              <a:spcBef>
                <a:spcPts val="1200"/>
              </a:spcBef>
              <a:spcAft>
                <a:spcPts val="600"/>
              </a:spcAft>
              <a:buFont typeface="Arial"/>
              <a:buChar char="•"/>
            </a:pPr>
            <a:endParaRPr lang="en-US" sz="3200" dirty="0"/>
          </a:p>
        </p:txBody>
      </p:sp>
    </p:spTree>
    <p:extLst>
      <p:ext uri="{BB962C8B-B14F-4D97-AF65-F5344CB8AC3E}">
        <p14:creationId xmlns:p14="http://schemas.microsoft.com/office/powerpoint/2010/main" val="1484380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6904"/>
          </a:xfrm>
          <a:solidFill>
            <a:schemeClr val="tx2">
              <a:lumMod val="60000"/>
              <a:lumOff val="40000"/>
            </a:schemeClr>
          </a:solidFill>
        </p:spPr>
        <p:txBody>
          <a:bodyPr anchor="ctr"/>
          <a:lstStyle/>
          <a:p>
            <a:r>
              <a:rPr lang="en-US" sz="3600" b="1" dirty="0">
                <a:solidFill>
                  <a:schemeClr val="bg1"/>
                </a:solidFill>
              </a:rPr>
              <a:t>Strengths of this Methodology</a:t>
            </a:r>
            <a:endParaRPr lang="en-US" sz="3600" dirty="0">
              <a:solidFill>
                <a:schemeClr val="bg1"/>
              </a:solidFill>
            </a:endParaRPr>
          </a:p>
        </p:txBody>
      </p:sp>
      <p:sp>
        <p:nvSpPr>
          <p:cNvPr id="4" name="TextBox 3"/>
          <p:cNvSpPr txBox="1"/>
          <p:nvPr/>
        </p:nvSpPr>
        <p:spPr>
          <a:xfrm>
            <a:off x="315310" y="1662343"/>
            <a:ext cx="8686372" cy="4555093"/>
          </a:xfrm>
          <a:prstGeom prst="rect">
            <a:avLst/>
          </a:prstGeom>
          <a:noFill/>
        </p:spPr>
        <p:txBody>
          <a:bodyPr wrap="square" rtlCol="0">
            <a:spAutoFit/>
          </a:bodyPr>
          <a:lstStyle/>
          <a:p>
            <a:pPr marL="457200" indent="-457200">
              <a:buFont typeface="Wingdings" panose="05000000000000000000" pitchFamily="2" charset="2"/>
              <a:buChar char="§"/>
            </a:pPr>
            <a:r>
              <a:rPr lang="en-US" sz="2800" dirty="0"/>
              <a:t>Provides a standard approach </a:t>
            </a:r>
          </a:p>
          <a:p>
            <a:pPr marL="457200" indent="-457200">
              <a:buFont typeface="Wingdings" panose="05000000000000000000" pitchFamily="2" charset="2"/>
              <a:buChar char="§"/>
            </a:pPr>
            <a:r>
              <a:rPr lang="en-US" sz="2800" dirty="0"/>
              <a:t>Easy to use</a:t>
            </a:r>
          </a:p>
          <a:p>
            <a:pPr marL="457200" indent="-457200">
              <a:buFont typeface="Wingdings" panose="05000000000000000000" pitchFamily="2" charset="2"/>
              <a:buChar char="§"/>
            </a:pPr>
            <a:r>
              <a:rPr lang="en-US" sz="2800" dirty="0"/>
              <a:t>Easily explained and easy to understand, compared with more complex regression-based methods </a:t>
            </a:r>
          </a:p>
          <a:p>
            <a:pPr marL="457200" indent="-457200">
              <a:buFont typeface="Wingdings" panose="05000000000000000000" pitchFamily="2" charset="2"/>
              <a:buChar char="§"/>
            </a:pPr>
            <a:r>
              <a:rPr lang="en-US" sz="2800" dirty="0"/>
              <a:t>Population estimates are also readily available from the U.S. Census Bureau, and can be updated on a regular basis</a:t>
            </a:r>
          </a:p>
          <a:p>
            <a:pPr marL="457200" indent="-457200">
              <a:buFont typeface="Wingdings" panose="05000000000000000000" pitchFamily="2" charset="2"/>
              <a:buChar char="§"/>
            </a:pPr>
            <a:r>
              <a:rPr lang="en-US" sz="2800" dirty="0"/>
              <a:t>Local estimates tend to be closely aligned with the state-level estimates on which they are based</a:t>
            </a:r>
          </a:p>
          <a:p>
            <a:pPr marL="342900" indent="-342900">
              <a:spcBef>
                <a:spcPts val="1200"/>
              </a:spcBef>
              <a:spcAft>
                <a:spcPts val="600"/>
              </a:spcAft>
              <a:buFont typeface="Arial"/>
              <a:buChar char="•"/>
            </a:pPr>
            <a:endParaRPr lang="en-US" sz="2800" dirty="0"/>
          </a:p>
        </p:txBody>
      </p:sp>
    </p:spTree>
    <p:extLst>
      <p:ext uri="{BB962C8B-B14F-4D97-AF65-F5344CB8AC3E}">
        <p14:creationId xmlns:p14="http://schemas.microsoft.com/office/powerpoint/2010/main" val="285675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8779"/>
          </a:xfrm>
          <a:solidFill>
            <a:schemeClr val="tx2">
              <a:lumMod val="60000"/>
              <a:lumOff val="40000"/>
            </a:schemeClr>
          </a:solidFill>
        </p:spPr>
        <p:txBody>
          <a:bodyPr anchor="ctr"/>
          <a:lstStyle/>
          <a:p>
            <a:r>
              <a:rPr lang="en-US" b="1" dirty="0">
                <a:solidFill>
                  <a:schemeClr val="bg1"/>
                </a:solidFill>
                <a:cs typeface="Times" panose="02020603050405020304" pitchFamily="18" charset="0"/>
              </a:rPr>
              <a:t>Overview</a:t>
            </a:r>
          </a:p>
        </p:txBody>
      </p:sp>
      <p:sp>
        <p:nvSpPr>
          <p:cNvPr id="3" name="object 10"/>
          <p:cNvSpPr/>
          <p:nvPr/>
        </p:nvSpPr>
        <p:spPr>
          <a:xfrm>
            <a:off x="130257" y="5854535"/>
            <a:ext cx="1793545" cy="978699"/>
          </a:xfrm>
          <a:prstGeom prst="rect">
            <a:avLst/>
          </a:prstGeom>
          <a:blipFill>
            <a:blip r:embed="rId2" cstate="print"/>
            <a:stretch>
              <a:fillRect/>
            </a:stretch>
          </a:blipFill>
        </p:spPr>
        <p:txBody>
          <a:bodyPr wrap="square" lIns="0" tIns="0" rIns="0" bIns="0" rtlCol="0"/>
          <a:lstStyle/>
          <a:p>
            <a:endParaRPr sz="1350"/>
          </a:p>
        </p:txBody>
      </p:sp>
      <p:sp>
        <p:nvSpPr>
          <p:cNvPr id="4" name="TextBox 3"/>
          <p:cNvSpPr txBox="1"/>
          <p:nvPr/>
        </p:nvSpPr>
        <p:spPr>
          <a:xfrm>
            <a:off x="213755" y="1365301"/>
            <a:ext cx="8716489" cy="4339650"/>
          </a:xfrm>
          <a:prstGeom prst="rect">
            <a:avLst/>
          </a:prstGeom>
          <a:noFill/>
        </p:spPr>
        <p:txBody>
          <a:bodyPr wrap="square" rtlCol="0">
            <a:spAutoFit/>
          </a:bodyPr>
          <a:lstStyle/>
          <a:p>
            <a:pPr marL="457200" indent="-457200">
              <a:lnSpc>
                <a:spcPct val="100000"/>
              </a:lnSpc>
              <a:spcBef>
                <a:spcPts val="600"/>
              </a:spcBef>
              <a:spcAft>
                <a:spcPts val="1200"/>
              </a:spcAft>
              <a:buFont typeface="Wingdings" panose="05000000000000000000" pitchFamily="2" charset="2"/>
              <a:buChar char="§"/>
            </a:pPr>
            <a:r>
              <a:rPr lang="en-US" sz="3200" dirty="0">
                <a:cs typeface="Times" panose="02020603050405020304" pitchFamily="18" charset="0"/>
              </a:rPr>
              <a:t>Rationale and motivation for </a:t>
            </a:r>
            <a:r>
              <a:rPr lang="en-US" sz="3200" dirty="0" smtClean="0">
                <a:cs typeface="Times" panose="02020603050405020304" pitchFamily="18" charset="0"/>
              </a:rPr>
              <a:t>constructing local </a:t>
            </a:r>
            <a:r>
              <a:rPr lang="en-US" sz="3200" dirty="0">
                <a:cs typeface="Times" panose="02020603050405020304" pitchFamily="18" charset="0"/>
              </a:rPr>
              <a:t>area </a:t>
            </a:r>
            <a:r>
              <a:rPr lang="en-US" sz="3200" dirty="0" smtClean="0">
                <a:cs typeface="Times" panose="02020603050405020304" pitchFamily="18" charset="0"/>
              </a:rPr>
              <a:t>estimates using the NSCH</a:t>
            </a:r>
            <a:endParaRPr lang="en-US" sz="3200" dirty="0">
              <a:cs typeface="Times" panose="02020603050405020304" pitchFamily="18" charset="0"/>
            </a:endParaRPr>
          </a:p>
          <a:p>
            <a:pPr marL="457200" indent="-457200">
              <a:spcBef>
                <a:spcPts val="600"/>
              </a:spcBef>
              <a:buFont typeface="Wingdings" panose="05000000000000000000" pitchFamily="2" charset="2"/>
              <a:buChar char="§"/>
            </a:pPr>
            <a:r>
              <a:rPr lang="en-US" sz="3000" dirty="0" smtClean="0">
                <a:cs typeface="Times" panose="02020603050405020304" pitchFamily="18" charset="0"/>
              </a:rPr>
              <a:t>Summary of CAHMI’s </a:t>
            </a:r>
            <a:r>
              <a:rPr lang="en-US" sz="3000" dirty="0">
                <a:cs typeface="Times" panose="02020603050405020304" pitchFamily="18" charset="0"/>
              </a:rPr>
              <a:t>Local Area Estimation Project</a:t>
            </a:r>
          </a:p>
          <a:p>
            <a:pPr marL="457200" indent="-457200">
              <a:spcBef>
                <a:spcPts val="600"/>
              </a:spcBef>
              <a:buFont typeface="Wingdings" panose="05000000000000000000" pitchFamily="2" charset="2"/>
              <a:buChar char="§"/>
            </a:pPr>
            <a:r>
              <a:rPr lang="en-US" sz="3000" dirty="0">
                <a:cs typeface="Times" panose="02020603050405020304" pitchFamily="18" charset="0"/>
              </a:rPr>
              <a:t>What we’ve accomplished so far</a:t>
            </a:r>
          </a:p>
          <a:p>
            <a:pPr marL="457200" indent="-457200">
              <a:spcBef>
                <a:spcPts val="600"/>
              </a:spcBef>
              <a:buFont typeface="Wingdings" panose="05000000000000000000" pitchFamily="2" charset="2"/>
              <a:buChar char="§"/>
            </a:pPr>
            <a:r>
              <a:rPr lang="en-US" sz="3000" dirty="0">
                <a:cs typeface="Times" panose="02020603050405020304" pitchFamily="18" charset="0"/>
              </a:rPr>
              <a:t>Methodology </a:t>
            </a:r>
            <a:r>
              <a:rPr lang="en-US" sz="3000" dirty="0" smtClean="0">
                <a:cs typeface="Times" panose="02020603050405020304" pitchFamily="18" charset="0"/>
              </a:rPr>
              <a:t>and Key Issues</a:t>
            </a:r>
            <a:endParaRPr lang="en-US" sz="3000" dirty="0">
              <a:cs typeface="Times" panose="02020603050405020304" pitchFamily="18" charset="0"/>
            </a:endParaRPr>
          </a:p>
          <a:p>
            <a:pPr marL="457200" indent="-457200">
              <a:spcBef>
                <a:spcPts val="600"/>
              </a:spcBef>
              <a:buFont typeface="Wingdings" panose="05000000000000000000" pitchFamily="2" charset="2"/>
              <a:buChar char="§"/>
            </a:pPr>
            <a:r>
              <a:rPr lang="en-US" sz="3200" dirty="0">
                <a:cs typeface="Times" panose="02020603050405020304" pitchFamily="18" charset="0"/>
              </a:rPr>
              <a:t>Limitations and </a:t>
            </a:r>
            <a:r>
              <a:rPr lang="en-US" sz="3200" dirty="0" smtClean="0">
                <a:cs typeface="Times" panose="02020603050405020304" pitchFamily="18" charset="0"/>
              </a:rPr>
              <a:t>next steps</a:t>
            </a:r>
            <a:endParaRPr lang="en-US" sz="3000" dirty="0">
              <a:cs typeface="Times" panose="02020603050405020304" pitchFamily="18" charset="0"/>
            </a:endParaRPr>
          </a:p>
          <a:p>
            <a:pPr marL="285750" indent="-285750">
              <a:buFont typeface="Wingdings" panose="05000000000000000000" pitchFamily="2" charset="2"/>
              <a:buChar char="q"/>
            </a:pPr>
            <a:endParaRPr lang="en-US" sz="3000" dirty="0"/>
          </a:p>
          <a:p>
            <a:pPr marL="285750" indent="-285750">
              <a:buFont typeface="Wingdings" panose="05000000000000000000" pitchFamily="2" charset="2"/>
              <a:buChar char="q"/>
            </a:pPr>
            <a:endParaRPr lang="en-US" sz="3000" dirty="0"/>
          </a:p>
        </p:txBody>
      </p:sp>
      <p:pic>
        <p:nvPicPr>
          <p:cNvPr id="5" name="Picture 1" descr="X:\SOM\PEDS\CAHMI\DRC\DRC Logos\DataResourceCenter_F DRC plus project of CAHMI.png"/>
          <p:cNvPicPr>
            <a:picLocks noChangeAspect="1" noChangeArrowheads="1"/>
          </p:cNvPicPr>
          <p:nvPr/>
        </p:nvPicPr>
        <p:blipFill>
          <a:blip r:embed="rId3" cstate="print"/>
          <a:srcRect/>
          <a:stretch>
            <a:fillRect/>
          </a:stretch>
        </p:blipFill>
        <p:spPr bwMode="auto">
          <a:xfrm>
            <a:off x="7028873" y="5383925"/>
            <a:ext cx="1901371" cy="1349974"/>
          </a:xfrm>
          <a:prstGeom prst="rect">
            <a:avLst/>
          </a:prstGeom>
          <a:noFill/>
        </p:spPr>
      </p:pic>
    </p:spTree>
    <p:extLst>
      <p:ext uri="{BB962C8B-B14F-4D97-AF65-F5344CB8AC3E}">
        <p14:creationId xmlns:p14="http://schemas.microsoft.com/office/powerpoint/2010/main" val="89933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6904"/>
          </a:xfrm>
          <a:solidFill>
            <a:schemeClr val="tx2">
              <a:lumMod val="60000"/>
              <a:lumOff val="40000"/>
            </a:schemeClr>
          </a:solidFill>
        </p:spPr>
        <p:txBody>
          <a:bodyPr anchor="ctr"/>
          <a:lstStyle/>
          <a:p>
            <a:r>
              <a:rPr lang="en-US" sz="3600" b="1" dirty="0">
                <a:solidFill>
                  <a:schemeClr val="bg1"/>
                </a:solidFill>
              </a:rPr>
              <a:t>Potential Bias in</a:t>
            </a:r>
            <a:r>
              <a:rPr lang="en-US" sz="3600" b="1" dirty="0">
                <a:solidFill>
                  <a:srgbClr val="FF0000"/>
                </a:solidFill>
              </a:rPr>
              <a:t> </a:t>
            </a:r>
            <a:r>
              <a:rPr lang="en-US" sz="3600" b="1" dirty="0">
                <a:solidFill>
                  <a:schemeClr val="bg1"/>
                </a:solidFill>
              </a:rPr>
              <a:t>this Methodology</a:t>
            </a:r>
          </a:p>
        </p:txBody>
      </p:sp>
      <p:sp>
        <p:nvSpPr>
          <p:cNvPr id="4" name="TextBox 3"/>
          <p:cNvSpPr txBox="1"/>
          <p:nvPr/>
        </p:nvSpPr>
        <p:spPr>
          <a:xfrm>
            <a:off x="251739" y="1266790"/>
            <a:ext cx="8759525" cy="5601533"/>
          </a:xfrm>
          <a:prstGeom prst="rect">
            <a:avLst/>
          </a:prstGeom>
          <a:noFill/>
        </p:spPr>
        <p:txBody>
          <a:bodyPr wrap="square" rtlCol="0">
            <a:spAutoFit/>
          </a:bodyPr>
          <a:lstStyle/>
          <a:p>
            <a:r>
              <a:rPr lang="en-US" sz="2800" dirty="0" smtClean="0"/>
              <a:t>Synthetic estimates subject to all inherent biases in the data upon which is relies (NSCH and ACS)</a:t>
            </a:r>
          </a:p>
          <a:p>
            <a:r>
              <a:rPr lang="en-US" sz="2800" b="1" u="sng" dirty="0" smtClean="0"/>
              <a:t>Remember:</a:t>
            </a:r>
          </a:p>
          <a:p>
            <a:pPr marL="457200" indent="-457200">
              <a:buFont typeface="Arial" pitchFamily="34" charset="0"/>
              <a:buChar char="•"/>
            </a:pPr>
            <a:r>
              <a:rPr lang="en-US" sz="2800" dirty="0" smtClean="0"/>
              <a:t>This is about learning, creating a conversation and optimizing “best available” data.</a:t>
            </a:r>
          </a:p>
          <a:p>
            <a:pPr marL="457200" indent="-457200">
              <a:buFont typeface="Arial" pitchFamily="34" charset="0"/>
              <a:buChar char="•"/>
            </a:pPr>
            <a:r>
              <a:rPr lang="en-US" sz="2800" dirty="0" smtClean="0"/>
              <a:t>We DO NOT want to adjust for all explanatory variables, rather to create estimates that can spark dialogue and where local areas working together can rely on common methods </a:t>
            </a:r>
          </a:p>
          <a:p>
            <a:pPr marL="457200" indent="-457200">
              <a:buFont typeface="Arial" pitchFamily="34" charset="0"/>
              <a:buChar char="•"/>
            </a:pPr>
            <a:r>
              <a:rPr lang="en-US" sz="2800" dirty="0" smtClean="0"/>
              <a:t>If research is the goal, it is best to use the Research Data Centers at CDC or Census Bureau to access the data for local areas of interest</a:t>
            </a:r>
          </a:p>
          <a:p>
            <a:pPr marL="457200" indent="-457200">
              <a:buFont typeface="Arial" pitchFamily="34" charset="0"/>
              <a:buChar char="•"/>
            </a:pPr>
            <a:endParaRPr lang="en-US" sz="2200" dirty="0"/>
          </a:p>
        </p:txBody>
      </p:sp>
    </p:spTree>
    <p:extLst>
      <p:ext uri="{BB962C8B-B14F-4D97-AF65-F5344CB8AC3E}">
        <p14:creationId xmlns:p14="http://schemas.microsoft.com/office/powerpoint/2010/main" val="2387057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6904"/>
          </a:xfrm>
          <a:solidFill>
            <a:schemeClr val="tx2">
              <a:lumMod val="60000"/>
              <a:lumOff val="40000"/>
            </a:schemeClr>
          </a:solidFill>
        </p:spPr>
        <p:txBody>
          <a:bodyPr anchor="ctr"/>
          <a:lstStyle/>
          <a:p>
            <a:r>
              <a:rPr lang="en-US" sz="3600" b="1" dirty="0">
                <a:solidFill>
                  <a:schemeClr val="bg1"/>
                </a:solidFill>
              </a:rPr>
              <a:t>Potential Bias in this Methodology</a:t>
            </a:r>
          </a:p>
        </p:txBody>
      </p:sp>
      <p:sp>
        <p:nvSpPr>
          <p:cNvPr id="4" name="TextBox 3"/>
          <p:cNvSpPr txBox="1"/>
          <p:nvPr/>
        </p:nvSpPr>
        <p:spPr>
          <a:xfrm>
            <a:off x="481602" y="1584743"/>
            <a:ext cx="8252495" cy="3877985"/>
          </a:xfrm>
          <a:prstGeom prst="rect">
            <a:avLst/>
          </a:prstGeom>
          <a:noFill/>
        </p:spPr>
        <p:txBody>
          <a:bodyPr wrap="square" rtlCol="0">
            <a:spAutoFit/>
          </a:bodyPr>
          <a:lstStyle/>
          <a:p>
            <a:pPr marL="457200" indent="-457200">
              <a:buFont typeface="Wingdings" panose="05000000000000000000" pitchFamily="2" charset="2"/>
              <a:buChar char="§"/>
            </a:pPr>
            <a:r>
              <a:rPr lang="en-US" sz="2800" dirty="0"/>
              <a:t>There are </a:t>
            </a:r>
            <a:r>
              <a:rPr lang="en-US" sz="2800" b="1" dirty="0"/>
              <a:t>timing differences </a:t>
            </a:r>
            <a:r>
              <a:rPr lang="en-US" sz="2800" dirty="0"/>
              <a:t>between when state and local data were collected: state-level data collection for the NSCH (2011-12) and ACS (2008-12) slightly varied. </a:t>
            </a:r>
          </a:p>
          <a:p>
            <a:pPr marL="457200" lvl="0" indent="-457200">
              <a:buFont typeface="Wingdings" panose="05000000000000000000" pitchFamily="2" charset="2"/>
              <a:buChar char="§"/>
            </a:pPr>
            <a:r>
              <a:rPr lang="en-US" sz="2800" dirty="0" smtClean="0"/>
              <a:t>The </a:t>
            </a:r>
            <a:r>
              <a:rPr lang="en-US" sz="2800" dirty="0"/>
              <a:t>number of stratifying groups are limited by state sample size</a:t>
            </a:r>
          </a:p>
          <a:p>
            <a:pPr marL="457200" lvl="0" indent="-457200">
              <a:buFont typeface="Wingdings" panose="05000000000000000000" pitchFamily="2" charset="2"/>
              <a:buChar char="§"/>
            </a:pPr>
            <a:r>
              <a:rPr lang="en-US" sz="2800" dirty="0"/>
              <a:t>Cannot construct confidence intervals or statistical tests</a:t>
            </a:r>
          </a:p>
          <a:p>
            <a:pPr marL="457200" indent="-457200">
              <a:buFont typeface="Wingdings" panose="05000000000000000000" pitchFamily="2" charset="2"/>
              <a:buChar char="§"/>
            </a:pPr>
            <a:endParaRPr lang="en-US" sz="2200" dirty="0"/>
          </a:p>
        </p:txBody>
      </p:sp>
    </p:spTree>
    <p:extLst>
      <p:ext uri="{BB962C8B-B14F-4D97-AF65-F5344CB8AC3E}">
        <p14:creationId xmlns:p14="http://schemas.microsoft.com/office/powerpoint/2010/main" val="2874835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1273"/>
          </a:xfrm>
          <a:solidFill>
            <a:schemeClr val="tx2">
              <a:lumMod val="60000"/>
              <a:lumOff val="40000"/>
            </a:schemeClr>
          </a:solidFill>
        </p:spPr>
        <p:txBody>
          <a:bodyPr anchor="ctr"/>
          <a:lstStyle/>
          <a:p>
            <a:pPr lvl="0"/>
            <a:r>
              <a:rPr lang="en-US" sz="3600" b="1" dirty="0">
                <a:solidFill>
                  <a:schemeClr val="bg1"/>
                </a:solidFill>
              </a:rPr>
              <a:t>Conclusions </a:t>
            </a:r>
            <a:endParaRPr lang="en-US" sz="3600" dirty="0">
              <a:solidFill>
                <a:schemeClr val="bg1"/>
              </a:solidFill>
            </a:endParaRPr>
          </a:p>
        </p:txBody>
      </p:sp>
      <p:sp>
        <p:nvSpPr>
          <p:cNvPr id="4" name="TextBox 3"/>
          <p:cNvSpPr txBox="1"/>
          <p:nvPr/>
        </p:nvSpPr>
        <p:spPr>
          <a:xfrm>
            <a:off x="142318" y="1083522"/>
            <a:ext cx="8859364" cy="5586145"/>
          </a:xfrm>
          <a:prstGeom prst="rect">
            <a:avLst/>
          </a:prstGeom>
          <a:noFill/>
        </p:spPr>
        <p:txBody>
          <a:bodyPr wrap="square" rtlCol="0">
            <a:spAutoFit/>
          </a:bodyPr>
          <a:lstStyle/>
          <a:p>
            <a:pPr marL="457200" indent="-457200">
              <a:spcBef>
                <a:spcPts val="1200"/>
              </a:spcBef>
              <a:spcAft>
                <a:spcPts val="600"/>
              </a:spcAft>
              <a:buFont typeface="Wingdings" panose="05000000000000000000" pitchFamily="2" charset="2"/>
              <a:buChar char="§"/>
            </a:pPr>
            <a:r>
              <a:rPr lang="en-US" sz="2600" dirty="0"/>
              <a:t>Although locally collected data are ideal, NSCH synthetic estimates provide </a:t>
            </a:r>
            <a:r>
              <a:rPr lang="en-US" sz="2600" b="1" dirty="0"/>
              <a:t>valuable, standardized data</a:t>
            </a:r>
            <a:r>
              <a:rPr lang="en-US" sz="2600" dirty="0"/>
              <a:t> for county and city health departments, local community organizations, and others. </a:t>
            </a:r>
          </a:p>
          <a:p>
            <a:pPr marL="457200" indent="-457200">
              <a:spcBef>
                <a:spcPts val="1200"/>
              </a:spcBef>
              <a:spcAft>
                <a:spcPts val="600"/>
              </a:spcAft>
              <a:buFont typeface="Wingdings" panose="05000000000000000000" pitchFamily="2" charset="2"/>
              <a:buChar char="§"/>
            </a:pPr>
            <a:r>
              <a:rPr lang="en-US" sz="2600" b="1" dirty="0"/>
              <a:t>Multiple analysis pathways </a:t>
            </a:r>
            <a:r>
              <a:rPr lang="en-US" sz="2600" dirty="0"/>
              <a:t>are needed to construct local estimates to optimize available NSCH sample data.  </a:t>
            </a:r>
          </a:p>
          <a:p>
            <a:pPr marL="457200" indent="-457200">
              <a:spcBef>
                <a:spcPts val="1200"/>
              </a:spcBef>
              <a:spcAft>
                <a:spcPts val="600"/>
              </a:spcAft>
              <a:buFont typeface="Wingdings" panose="05000000000000000000" pitchFamily="2" charset="2"/>
              <a:buChar char="§"/>
            </a:pPr>
            <a:r>
              <a:rPr lang="en-US" sz="2600" b="1" dirty="0"/>
              <a:t>Not all NSCH variables </a:t>
            </a:r>
            <a:r>
              <a:rPr lang="en-US" sz="2600" dirty="0"/>
              <a:t>are suitable for local estimation.</a:t>
            </a:r>
          </a:p>
          <a:p>
            <a:pPr marL="457200" indent="-457200">
              <a:spcBef>
                <a:spcPts val="1200"/>
              </a:spcBef>
              <a:spcAft>
                <a:spcPts val="600"/>
              </a:spcAft>
              <a:buFont typeface="Wingdings" panose="05000000000000000000" pitchFamily="2" charset="2"/>
              <a:buChar char="§"/>
            </a:pPr>
            <a:r>
              <a:rPr lang="en-US" sz="2600" dirty="0"/>
              <a:t>Despite limitations in core assumptions underlying synthetic estimation, </a:t>
            </a:r>
            <a:r>
              <a:rPr lang="en-US" sz="2600" b="1" dirty="0"/>
              <a:t>use of standardized methods enable cross-area and cross-population comparisons</a:t>
            </a:r>
            <a:r>
              <a:rPr lang="en-US" sz="2600" dirty="0"/>
              <a:t>, making use of such estimation methods valuable for program planning and improvement purposes.</a:t>
            </a:r>
          </a:p>
        </p:txBody>
      </p:sp>
    </p:spTree>
    <p:extLst>
      <p:ext uri="{BB962C8B-B14F-4D97-AF65-F5344CB8AC3E}">
        <p14:creationId xmlns:p14="http://schemas.microsoft.com/office/powerpoint/2010/main" val="2426182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6904"/>
          </a:xfrm>
          <a:solidFill>
            <a:schemeClr val="tx2">
              <a:lumMod val="60000"/>
              <a:lumOff val="40000"/>
            </a:schemeClr>
          </a:solidFill>
        </p:spPr>
        <p:txBody>
          <a:bodyPr anchor="ctr"/>
          <a:lstStyle/>
          <a:p>
            <a:pPr lvl="0"/>
            <a:r>
              <a:rPr lang="en-US" sz="3600" b="1" dirty="0">
                <a:solidFill>
                  <a:schemeClr val="bg1"/>
                </a:solidFill>
              </a:rPr>
              <a:t>Public Health Implications</a:t>
            </a:r>
            <a:endParaRPr lang="en-US" sz="3600" dirty="0">
              <a:solidFill>
                <a:schemeClr val="bg1"/>
              </a:solidFill>
            </a:endParaRPr>
          </a:p>
        </p:txBody>
      </p:sp>
      <p:sp>
        <p:nvSpPr>
          <p:cNvPr id="4" name="TextBox 3"/>
          <p:cNvSpPr txBox="1"/>
          <p:nvPr/>
        </p:nvSpPr>
        <p:spPr>
          <a:xfrm>
            <a:off x="224589" y="1213213"/>
            <a:ext cx="8694822" cy="5293757"/>
          </a:xfrm>
          <a:prstGeom prst="rect">
            <a:avLst/>
          </a:prstGeom>
          <a:noFill/>
        </p:spPr>
        <p:txBody>
          <a:bodyPr wrap="square" rtlCol="0">
            <a:spAutoFit/>
          </a:bodyPr>
          <a:lstStyle/>
          <a:p>
            <a:pPr marL="457200" indent="-457200">
              <a:buFont typeface="Wingdings" panose="05000000000000000000" pitchFamily="2" charset="2"/>
              <a:buChar char="§"/>
            </a:pPr>
            <a:r>
              <a:rPr lang="en-US" sz="2600" dirty="0"/>
              <a:t>Many MCH efforts can benefit from local data, but </a:t>
            </a:r>
            <a:r>
              <a:rPr lang="en-US" sz="2600" b="1" dirty="0"/>
              <a:t>lack resources or capacity to collect data or conduct data analysis. </a:t>
            </a:r>
          </a:p>
          <a:p>
            <a:pPr marL="457200" indent="-457200">
              <a:buFont typeface="Wingdings" panose="05000000000000000000" pitchFamily="2" charset="2"/>
              <a:buChar char="§"/>
            </a:pPr>
            <a:r>
              <a:rPr lang="en-US" sz="2600" dirty="0"/>
              <a:t>There is </a:t>
            </a:r>
            <a:r>
              <a:rPr lang="en-US" sz="2600" b="1" dirty="0"/>
              <a:t>recognized benefit</a:t>
            </a:r>
            <a:r>
              <a:rPr lang="en-US" sz="2600" dirty="0"/>
              <a:t> to comparable, standardized data across larger areas. </a:t>
            </a:r>
          </a:p>
          <a:p>
            <a:pPr marL="457200" indent="-457200">
              <a:buFont typeface="Wingdings" panose="05000000000000000000" pitchFamily="2" charset="2"/>
              <a:buChar char="§"/>
            </a:pPr>
            <a:r>
              <a:rPr lang="en-US" sz="2600" dirty="0"/>
              <a:t>Performing local area estimation using the NSCH provides local health departments, community and other organizations with the ability to tailor interventions to their community’s specific needs in a way </a:t>
            </a:r>
            <a:r>
              <a:rPr lang="en-US" sz="2600" b="1" dirty="0"/>
              <a:t>that can easily be compared to other areas in order to observe disparities.</a:t>
            </a:r>
          </a:p>
          <a:p>
            <a:pPr marL="457200" indent="-457200">
              <a:buFont typeface="Wingdings" panose="05000000000000000000" pitchFamily="2" charset="2"/>
              <a:buChar char="§"/>
            </a:pPr>
            <a:r>
              <a:rPr lang="en-US" sz="2600" dirty="0"/>
              <a:t>These data have been instrumental in supporting communities’ development of plans </a:t>
            </a:r>
            <a:r>
              <a:rPr lang="en-US" sz="2600" dirty="0" smtClean="0"/>
              <a:t>to address important MCH issues.</a:t>
            </a:r>
            <a:endParaRPr lang="en-US" sz="2600" b="1" dirty="0"/>
          </a:p>
        </p:txBody>
      </p:sp>
    </p:spTree>
    <p:extLst>
      <p:ext uri="{BB962C8B-B14F-4D97-AF65-F5344CB8AC3E}">
        <p14:creationId xmlns:p14="http://schemas.microsoft.com/office/powerpoint/2010/main" val="3804232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0671"/>
            <a:ext cx="9144000" cy="3141286"/>
          </a:xfrm>
          <a:solidFill>
            <a:schemeClr val="tx2">
              <a:lumMod val="60000"/>
              <a:lumOff val="40000"/>
            </a:schemeClr>
          </a:solidFill>
        </p:spPr>
        <p:txBody>
          <a:bodyPr/>
          <a:lstStyle/>
          <a:p>
            <a:pPr lvl="0"/>
            <a:r>
              <a:rPr lang="en-US" sz="4800" b="1" dirty="0">
                <a:solidFill>
                  <a:schemeClr val="bg1"/>
                </a:solidFill>
              </a:rPr>
              <a:t>Thank you!</a:t>
            </a:r>
            <a:br>
              <a:rPr lang="en-US" sz="4800" b="1" dirty="0">
                <a:solidFill>
                  <a:schemeClr val="bg1"/>
                </a:solidFill>
              </a:rPr>
            </a:br>
            <a:r>
              <a:rPr lang="en-US" sz="3600" b="1" dirty="0">
                <a:solidFill>
                  <a:schemeClr val="bg1"/>
                </a:solidFill>
              </a:rPr>
              <a:t/>
            </a:r>
            <a:br>
              <a:rPr lang="en-US" sz="3600" b="1" dirty="0">
                <a:solidFill>
                  <a:schemeClr val="bg1"/>
                </a:solidFill>
              </a:rPr>
            </a:br>
            <a:r>
              <a:rPr lang="en-US" sz="3600" b="1" dirty="0">
                <a:solidFill>
                  <a:schemeClr val="bg1"/>
                </a:solidFill>
                <a:hlinkClick r:id="rId2"/>
              </a:rPr>
              <a:t>cbethell@jhu.edu</a:t>
            </a:r>
            <a:r>
              <a:rPr lang="en-US" sz="3600" b="1" dirty="0">
                <a:solidFill>
                  <a:schemeClr val="bg1"/>
                </a:solidFill>
              </a:rPr>
              <a:t/>
            </a:r>
            <a:br>
              <a:rPr lang="en-US" sz="3600" b="1" dirty="0">
                <a:solidFill>
                  <a:schemeClr val="bg1"/>
                </a:solidFill>
              </a:rPr>
            </a:br>
            <a:r>
              <a:rPr lang="en-US" sz="3600" b="1" dirty="0">
                <a:solidFill>
                  <a:schemeClr val="bg1"/>
                </a:solidFill>
              </a:rPr>
              <a:t>info@cahmi.org</a:t>
            </a:r>
            <a:endParaRPr lang="en-US" sz="3600" dirty="0">
              <a:solidFill>
                <a:schemeClr val="bg1"/>
              </a:solidFill>
            </a:endParaRPr>
          </a:p>
        </p:txBody>
      </p:sp>
      <p:pic>
        <p:nvPicPr>
          <p:cNvPr id="1028" name="Picture 4" descr="Image result for picture for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491" y="1324304"/>
            <a:ext cx="2542373" cy="25423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722611" y="4765468"/>
            <a:ext cx="5669280" cy="167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63329" y="4026310"/>
            <a:ext cx="6185348" cy="369332"/>
          </a:xfrm>
          <a:prstGeom prst="rect">
            <a:avLst/>
          </a:prstGeom>
          <a:noFill/>
        </p:spPr>
        <p:txBody>
          <a:bodyPr wrap="square" rtlCol="0">
            <a:spAutoFit/>
          </a:bodyPr>
          <a:lstStyle/>
          <a:p>
            <a:r>
              <a:rPr lang="en-US" b="1" dirty="0" smtClean="0"/>
              <a:t>Get Involved in Further Exploring Local Area Data Methods</a:t>
            </a:r>
            <a:endParaRPr lang="en-US" b="1" dirty="0"/>
          </a:p>
        </p:txBody>
      </p:sp>
    </p:spTree>
    <p:extLst>
      <p:ext uri="{BB962C8B-B14F-4D97-AF65-F5344CB8AC3E}">
        <p14:creationId xmlns:p14="http://schemas.microsoft.com/office/powerpoint/2010/main" val="413647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lnSpcReduction="10000"/>
          </a:bodyPr>
          <a:lstStyle/>
          <a:p>
            <a:pPr>
              <a:defRPr/>
            </a:pPr>
            <a:fld id="{AB7416D4-D396-4E7A-BB6F-3073FB87F7AA}" type="slidenum">
              <a:rPr lang="en-US"/>
              <a:pPr>
                <a:defRPr/>
              </a:pPr>
              <a:t>4</a:t>
            </a:fld>
            <a:endParaRPr lang="en-US"/>
          </a:p>
        </p:txBody>
      </p:sp>
      <p:sp>
        <p:nvSpPr>
          <p:cNvPr id="15363" name="Text Box 2"/>
          <p:cNvSpPr txBox="1">
            <a:spLocks noChangeArrowheads="1"/>
          </p:cNvSpPr>
          <p:nvPr/>
        </p:nvSpPr>
        <p:spPr bwMode="auto">
          <a:xfrm>
            <a:off x="162996" y="1259804"/>
            <a:ext cx="8591550" cy="4893647"/>
          </a:xfrm>
          <a:prstGeom prst="rect">
            <a:avLst/>
          </a:prstGeom>
          <a:noFill/>
          <a:ln w="9525" algn="ctr">
            <a:noFill/>
            <a:miter lim="800000"/>
            <a:headEnd/>
            <a:tailEnd/>
          </a:ln>
        </p:spPr>
        <p:txBody>
          <a:bodyPr wrap="square" anchor="b">
            <a:spAutoFit/>
          </a:bodyPr>
          <a:lstStyle/>
          <a:p>
            <a:pPr marL="457200" indent="-457200" eaLnBrk="1" hangingPunct="1">
              <a:buFontTx/>
              <a:buAutoNum type="arabicPeriod"/>
            </a:pPr>
            <a:r>
              <a:rPr lang="en-US" sz="2600" b="1" dirty="0">
                <a:solidFill>
                  <a:schemeClr val="tx2"/>
                </a:solidFill>
                <a:latin typeface="+mj-lt"/>
                <a:cs typeface="Times" panose="02020603050405020304" pitchFamily="18" charset="0"/>
              </a:rPr>
              <a:t>Build Will: </a:t>
            </a:r>
            <a:r>
              <a:rPr lang="en-US" sz="2600" dirty="0">
                <a:solidFill>
                  <a:schemeClr val="tx1"/>
                </a:solidFill>
                <a:latin typeface="+mj-lt"/>
                <a:cs typeface="Times" panose="02020603050405020304" pitchFamily="18" charset="0"/>
              </a:rPr>
              <a:t>Data establishes your position </a:t>
            </a:r>
          </a:p>
          <a:p>
            <a:pPr marL="914400" lvl="1" indent="-457200">
              <a:buFont typeface="Arial" pitchFamily="34" charset="0"/>
              <a:buChar char="•"/>
            </a:pPr>
            <a:r>
              <a:rPr lang="en-US" sz="2600" dirty="0">
                <a:solidFill>
                  <a:schemeClr val="tx1"/>
                </a:solidFill>
                <a:latin typeface="+mj-lt"/>
                <a:cs typeface="Times" panose="02020603050405020304" pitchFamily="18" charset="0"/>
              </a:rPr>
              <a:t>A case still has to be made to focus on health improvement using neurosciences</a:t>
            </a:r>
          </a:p>
          <a:p>
            <a:pPr marL="914400" lvl="1" indent="-457200">
              <a:buFont typeface="Arial" pitchFamily="34" charset="0"/>
              <a:buChar char="•"/>
            </a:pPr>
            <a:r>
              <a:rPr lang="en-US" sz="2600" dirty="0">
                <a:solidFill>
                  <a:schemeClr val="tx1"/>
                </a:solidFill>
                <a:latin typeface="+mj-lt"/>
                <a:cs typeface="Times" panose="02020603050405020304" pitchFamily="18" charset="0"/>
              </a:rPr>
              <a:t>Data provides a basis for dialogue and creating shared vision and goals</a:t>
            </a:r>
          </a:p>
          <a:p>
            <a:pPr marL="457200" indent="-457200" eaLnBrk="1" hangingPunct="1">
              <a:buFontTx/>
              <a:buAutoNum type="arabicPeriod"/>
            </a:pPr>
            <a:r>
              <a:rPr lang="en-US" sz="2600" b="1" dirty="0">
                <a:solidFill>
                  <a:schemeClr val="tx2"/>
                </a:solidFill>
                <a:latin typeface="+mj-lt"/>
                <a:cs typeface="Times" panose="02020603050405020304" pitchFamily="18" charset="0"/>
              </a:rPr>
              <a:t>Focus: </a:t>
            </a:r>
            <a:r>
              <a:rPr lang="en-US" sz="2600" dirty="0">
                <a:solidFill>
                  <a:schemeClr val="tx1"/>
                </a:solidFill>
                <a:latin typeface="+mj-lt"/>
                <a:cs typeface="Times" panose="02020603050405020304" pitchFamily="18" charset="0"/>
              </a:rPr>
              <a:t>Data describes current state, gaps needed in the selection of program, policy and services improvement priorities</a:t>
            </a:r>
            <a:endParaRPr lang="en-US" sz="2600" b="1" dirty="0">
              <a:solidFill>
                <a:schemeClr val="tx1"/>
              </a:solidFill>
              <a:latin typeface="+mj-lt"/>
              <a:cs typeface="Times" panose="02020603050405020304" pitchFamily="18" charset="0"/>
            </a:endParaRPr>
          </a:p>
          <a:p>
            <a:pPr marL="457200" indent="-457200" eaLnBrk="1" hangingPunct="1">
              <a:buFontTx/>
              <a:buAutoNum type="arabicPeriod"/>
            </a:pPr>
            <a:r>
              <a:rPr lang="en-US" sz="2600" b="1" dirty="0">
                <a:solidFill>
                  <a:schemeClr val="tx2"/>
                </a:solidFill>
                <a:latin typeface="+mj-lt"/>
                <a:cs typeface="Times" panose="02020603050405020304" pitchFamily="18" charset="0"/>
              </a:rPr>
              <a:t>Learning: </a:t>
            </a:r>
            <a:r>
              <a:rPr lang="en-US" sz="2600" dirty="0">
                <a:solidFill>
                  <a:schemeClr val="tx1"/>
                </a:solidFill>
                <a:latin typeface="+mj-lt"/>
                <a:cs typeface="Times" panose="02020603050405020304" pitchFamily="18" charset="0"/>
              </a:rPr>
              <a:t>Data shows you where and for whom outcomes vary (or programs work or not) and what models or factors influence better or worse performance </a:t>
            </a:r>
            <a:r>
              <a:rPr lang="en-US" sz="2600" dirty="0">
                <a:latin typeface="+mj-lt"/>
                <a:cs typeface="Times" panose="02020603050405020304" pitchFamily="18" charset="0"/>
              </a:rPr>
              <a:t>and outcomes (off diagonal cases)</a:t>
            </a:r>
          </a:p>
        </p:txBody>
      </p:sp>
      <p:sp>
        <p:nvSpPr>
          <p:cNvPr id="8" name="TextBox 7"/>
          <p:cNvSpPr txBox="1"/>
          <p:nvPr/>
        </p:nvSpPr>
        <p:spPr>
          <a:xfrm>
            <a:off x="907083" y="1611467"/>
            <a:ext cx="7465326" cy="3539430"/>
          </a:xfrm>
          <a:prstGeom prst="rect">
            <a:avLst/>
          </a:prstGeom>
          <a:solidFill>
            <a:schemeClr val="accent1"/>
          </a:solidFill>
        </p:spPr>
        <p:txBody>
          <a:bodyPr wrap="square" rtlCol="0">
            <a:spAutoFit/>
          </a:bodyPr>
          <a:lstStyle/>
          <a:p>
            <a:r>
              <a:rPr lang="en-US" sz="3200" b="1" dirty="0">
                <a:latin typeface="+mj-lt"/>
                <a:cs typeface="Times" panose="02020603050405020304" pitchFamily="18" charset="0"/>
              </a:rPr>
              <a:t>Data is central to learning, building common vision and trust</a:t>
            </a:r>
          </a:p>
          <a:p>
            <a:endParaRPr lang="en-US" sz="3200" b="1" dirty="0">
              <a:latin typeface="+mj-lt"/>
              <a:cs typeface="Times" panose="02020603050405020304" pitchFamily="18" charset="0"/>
            </a:endParaRPr>
          </a:p>
          <a:p>
            <a:r>
              <a:rPr lang="en-US" sz="3200" b="1" dirty="0">
                <a:solidFill>
                  <a:schemeClr val="tx1"/>
                </a:solidFill>
                <a:latin typeface="+mj-lt"/>
                <a:cs typeface="Times" panose="02020603050405020304" pitchFamily="18" charset="0"/>
              </a:rPr>
              <a:t>Data forces to the surface shared and differing perspectives, definitions and goals</a:t>
            </a:r>
          </a:p>
          <a:p>
            <a:endParaRPr lang="en-US" sz="3200" b="1" dirty="0">
              <a:solidFill>
                <a:schemeClr val="tx1"/>
              </a:solidFill>
              <a:latin typeface="Corbel" pitchFamily="34" charset="0"/>
            </a:endParaRPr>
          </a:p>
        </p:txBody>
      </p:sp>
      <p:sp>
        <p:nvSpPr>
          <p:cNvPr id="10" name="Title 1"/>
          <p:cNvSpPr>
            <a:spLocks noGrp="1"/>
          </p:cNvSpPr>
          <p:nvPr>
            <p:ph type="title"/>
          </p:nvPr>
        </p:nvSpPr>
        <p:spPr>
          <a:xfrm>
            <a:off x="-16918" y="-93784"/>
            <a:ext cx="9144000" cy="1056904"/>
          </a:xfrm>
          <a:solidFill>
            <a:schemeClr val="tx2">
              <a:lumMod val="60000"/>
              <a:lumOff val="40000"/>
            </a:schemeClr>
          </a:solidFill>
        </p:spPr>
        <p:txBody>
          <a:bodyPr anchor="ctr"/>
          <a:lstStyle/>
          <a:p>
            <a:pPr>
              <a:spcBef>
                <a:spcPct val="50000"/>
              </a:spcBef>
            </a:pPr>
            <a:r>
              <a:rPr lang="en-US" sz="4000" b="1" dirty="0">
                <a:solidFill>
                  <a:schemeClr val="bg1"/>
                </a:solidFill>
                <a:cs typeface="Times" panose="02020603050405020304" pitchFamily="18" charset="0"/>
              </a:rPr>
              <a:t>Why is Data Useful?</a:t>
            </a:r>
          </a:p>
        </p:txBody>
      </p:sp>
    </p:spTree>
    <p:extLst>
      <p:ext uri="{BB962C8B-B14F-4D97-AF65-F5344CB8AC3E}">
        <p14:creationId xmlns:p14="http://schemas.microsoft.com/office/powerpoint/2010/main" val="612407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6904"/>
          </a:xfrm>
          <a:solidFill>
            <a:schemeClr val="tx2">
              <a:lumMod val="60000"/>
              <a:lumOff val="40000"/>
            </a:schemeClr>
          </a:solidFill>
        </p:spPr>
        <p:txBody>
          <a:bodyPr anchor="ctr"/>
          <a:lstStyle/>
          <a:p>
            <a:pPr>
              <a:spcBef>
                <a:spcPts val="0"/>
              </a:spcBef>
            </a:pPr>
            <a:r>
              <a:rPr lang="en-US" sz="4000" b="1" dirty="0">
                <a:solidFill>
                  <a:schemeClr val="bg1"/>
                </a:solidFill>
              </a:rPr>
              <a:t>Our Study Question</a:t>
            </a:r>
            <a:endParaRPr lang="en-US" sz="4000" b="1" dirty="0">
              <a:solidFill>
                <a:schemeClr val="bg1"/>
              </a:solidFill>
              <a:latin typeface="Times" panose="02020603050405020304" pitchFamily="18" charset="0"/>
              <a:cs typeface="Times" panose="02020603050405020304" pitchFamily="18" charset="0"/>
            </a:endParaRPr>
          </a:p>
        </p:txBody>
      </p:sp>
      <p:sp>
        <p:nvSpPr>
          <p:cNvPr id="3" name="object 10"/>
          <p:cNvSpPr/>
          <p:nvPr/>
        </p:nvSpPr>
        <p:spPr>
          <a:xfrm>
            <a:off x="130257" y="5854535"/>
            <a:ext cx="1793545" cy="978699"/>
          </a:xfrm>
          <a:prstGeom prst="rect">
            <a:avLst/>
          </a:prstGeom>
          <a:blipFill>
            <a:blip r:embed="rId2" cstate="print"/>
            <a:stretch>
              <a:fillRect/>
            </a:stretch>
          </a:blipFill>
        </p:spPr>
        <p:txBody>
          <a:bodyPr wrap="square" lIns="0" tIns="0" rIns="0" bIns="0" rtlCol="0"/>
          <a:lstStyle/>
          <a:p>
            <a:endParaRPr sz="1350"/>
          </a:p>
        </p:txBody>
      </p:sp>
      <p:sp>
        <p:nvSpPr>
          <p:cNvPr id="4" name="TextBox 3"/>
          <p:cNvSpPr txBox="1"/>
          <p:nvPr/>
        </p:nvSpPr>
        <p:spPr>
          <a:xfrm>
            <a:off x="489699" y="1932225"/>
            <a:ext cx="8164602" cy="3046988"/>
          </a:xfrm>
          <a:prstGeom prst="rect">
            <a:avLst/>
          </a:prstGeom>
          <a:noFill/>
        </p:spPr>
        <p:txBody>
          <a:bodyPr wrap="square" rtlCol="0">
            <a:spAutoFit/>
          </a:bodyPr>
          <a:lstStyle/>
          <a:p>
            <a:pPr>
              <a:lnSpc>
                <a:spcPct val="100000"/>
              </a:lnSpc>
              <a:spcBef>
                <a:spcPts val="1200"/>
              </a:spcBef>
              <a:spcAft>
                <a:spcPts val="1200"/>
              </a:spcAft>
            </a:pPr>
            <a:r>
              <a:rPr lang="en-US" sz="3200" dirty="0"/>
              <a:t>Can data from the National Survey of Children’s Health (NSCH) be combined with local demographic information to </a:t>
            </a:r>
            <a:r>
              <a:rPr lang="en-US" sz="3200" b="1" dirty="0"/>
              <a:t>produce actionable city and county estimates </a:t>
            </a:r>
            <a:r>
              <a:rPr lang="en-US" sz="3200" dirty="0"/>
              <a:t>to inform efforts to improve MCH outcomes and system performance?</a:t>
            </a:r>
            <a:endParaRPr lang="en-US" sz="3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956550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6904"/>
          </a:xfrm>
          <a:solidFill>
            <a:schemeClr val="tx2">
              <a:lumMod val="60000"/>
              <a:lumOff val="40000"/>
            </a:schemeClr>
          </a:solidFill>
        </p:spPr>
        <p:txBody>
          <a:bodyPr/>
          <a:lstStyle/>
          <a:p>
            <a:pPr>
              <a:spcBef>
                <a:spcPts val="0"/>
              </a:spcBef>
            </a:pPr>
            <a:r>
              <a:rPr lang="en-US" sz="3600" b="1" dirty="0">
                <a:solidFill>
                  <a:schemeClr val="bg1"/>
                </a:solidFill>
              </a:rPr>
              <a:t>Why Use National Survey of Children’s Health?</a:t>
            </a:r>
            <a:endParaRPr lang="en-US" sz="3600" b="1" dirty="0">
              <a:solidFill>
                <a:schemeClr val="bg1"/>
              </a:solidFill>
              <a:latin typeface="Times" panose="02020603050405020304" pitchFamily="18" charset="0"/>
              <a:cs typeface="Times" panose="02020603050405020304" pitchFamily="18" charset="0"/>
            </a:endParaRPr>
          </a:p>
        </p:txBody>
      </p:sp>
      <p:sp>
        <p:nvSpPr>
          <p:cNvPr id="3" name="object 10"/>
          <p:cNvSpPr/>
          <p:nvPr/>
        </p:nvSpPr>
        <p:spPr>
          <a:xfrm>
            <a:off x="130257" y="5854535"/>
            <a:ext cx="1793545" cy="978699"/>
          </a:xfrm>
          <a:prstGeom prst="rect">
            <a:avLst/>
          </a:prstGeom>
          <a:blipFill>
            <a:blip r:embed="rId2" cstate="print"/>
            <a:stretch>
              <a:fillRect/>
            </a:stretch>
          </a:blipFill>
        </p:spPr>
        <p:txBody>
          <a:bodyPr wrap="square" lIns="0" tIns="0" rIns="0" bIns="0" rtlCol="0"/>
          <a:lstStyle/>
          <a:p>
            <a:endParaRPr sz="1350"/>
          </a:p>
        </p:txBody>
      </p:sp>
      <p:sp>
        <p:nvSpPr>
          <p:cNvPr id="4" name="TextBox 3"/>
          <p:cNvSpPr txBox="1"/>
          <p:nvPr/>
        </p:nvSpPr>
        <p:spPr>
          <a:xfrm>
            <a:off x="299545" y="1812808"/>
            <a:ext cx="8690076" cy="3354765"/>
          </a:xfrm>
          <a:prstGeom prst="rect">
            <a:avLst/>
          </a:prstGeom>
          <a:noFill/>
        </p:spPr>
        <p:txBody>
          <a:bodyPr wrap="square" rtlCol="0">
            <a:spAutoFit/>
          </a:bodyPr>
          <a:lstStyle/>
          <a:p>
            <a:pPr marL="342900" indent="-342900">
              <a:lnSpc>
                <a:spcPct val="100000"/>
              </a:lnSpc>
              <a:spcBef>
                <a:spcPts val="1200"/>
              </a:spcBef>
              <a:spcAft>
                <a:spcPts val="1200"/>
              </a:spcAft>
              <a:buFont typeface="Arial"/>
              <a:buChar char="•"/>
            </a:pPr>
            <a:r>
              <a:rPr lang="en-US" sz="3200" b="1" dirty="0"/>
              <a:t>Breadth of topics </a:t>
            </a:r>
            <a:r>
              <a:rPr lang="en-US" sz="3200" dirty="0"/>
              <a:t>covered in the National Survey of Children’s Health (NSCH)</a:t>
            </a:r>
          </a:p>
          <a:p>
            <a:pPr marL="342900" indent="-342900">
              <a:lnSpc>
                <a:spcPct val="100000"/>
              </a:lnSpc>
              <a:spcBef>
                <a:spcPts val="1200"/>
              </a:spcBef>
              <a:spcAft>
                <a:spcPts val="1200"/>
              </a:spcAft>
              <a:buFont typeface="Arial"/>
              <a:buChar char="•"/>
            </a:pPr>
            <a:r>
              <a:rPr lang="en-US" sz="3200" dirty="0"/>
              <a:t>Valid production of city and county-level estimates of NSCH data can provide a </a:t>
            </a:r>
            <a:r>
              <a:rPr lang="en-US" sz="3200" b="1" dirty="0"/>
              <a:t>rich resource for MCH programmatic and policy decisions. </a:t>
            </a:r>
          </a:p>
        </p:txBody>
      </p:sp>
    </p:spTree>
    <p:extLst>
      <p:ext uri="{BB962C8B-B14F-4D97-AF65-F5344CB8AC3E}">
        <p14:creationId xmlns:p14="http://schemas.microsoft.com/office/powerpoint/2010/main" val="2317897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1"/>
            <a:ext cx="9144000" cy="1009830"/>
          </a:xfrm>
          <a:prstGeom prst="rect">
            <a:avLst/>
          </a:prstGeom>
          <a:solidFill>
            <a:schemeClr val="accent1"/>
          </a:solidFill>
        </p:spPr>
        <p:txBody>
          <a:bodyPr anchor="t"/>
          <a:lstStyle/>
          <a:p>
            <a:pPr lvl="0"/>
            <a:r>
              <a:rPr lang="en-US" sz="4000" b="1" dirty="0">
                <a:solidFill>
                  <a:schemeClr val="bg1"/>
                </a:solidFill>
              </a:rPr>
              <a:t>Why Synthetic Estimation?</a:t>
            </a:r>
            <a:endParaRPr lang="en-US" sz="4000" dirty="0">
              <a:solidFill>
                <a:schemeClr val="bg1"/>
              </a:solidFill>
              <a:cs typeface="Times" panose="02020603050405020304" pitchFamily="18" charset="0"/>
            </a:endParaRPr>
          </a:p>
        </p:txBody>
      </p:sp>
      <p:sp>
        <p:nvSpPr>
          <p:cNvPr id="16" name="TextBox 15"/>
          <p:cNvSpPr txBox="1"/>
          <p:nvPr/>
        </p:nvSpPr>
        <p:spPr>
          <a:xfrm>
            <a:off x="341376" y="1863271"/>
            <a:ext cx="8461248" cy="3262432"/>
          </a:xfrm>
          <a:prstGeom prst="rect">
            <a:avLst/>
          </a:prstGeom>
          <a:noFill/>
        </p:spPr>
        <p:txBody>
          <a:bodyPr wrap="square" rtlCol="0">
            <a:spAutoFit/>
          </a:bodyPr>
          <a:lstStyle/>
          <a:p>
            <a:r>
              <a:rPr lang="en-US" sz="3600" b="1" dirty="0">
                <a:latin typeface="+mj-lt"/>
                <a:cs typeface="Times" panose="02020603050405020304" pitchFamily="18" charset="0"/>
              </a:rPr>
              <a:t>Synthetic estimation</a:t>
            </a:r>
            <a:r>
              <a:rPr lang="en-US" sz="3600" dirty="0">
                <a:latin typeface="+mj-lt"/>
                <a:cs typeface="Times" panose="02020603050405020304" pitchFamily="18" charset="0"/>
              </a:rPr>
              <a:t> - </a:t>
            </a:r>
            <a:r>
              <a:rPr lang="en-US" sz="3400" dirty="0">
                <a:latin typeface="+mj-lt"/>
                <a:cs typeface="Times" panose="02020603050405020304" pitchFamily="18" charset="0"/>
              </a:rPr>
              <a:t>first introduced by the National Center for Health Statistics (NCHS) -  can </a:t>
            </a:r>
            <a:r>
              <a:rPr lang="en-US" sz="3400" b="1" dirty="0">
                <a:latin typeface="+mj-lt"/>
                <a:cs typeface="Times" panose="02020603050405020304" pitchFamily="18" charset="0"/>
              </a:rPr>
              <a:t>help us understand aspects of MCH, community health, and health systems at the city and county level </a:t>
            </a:r>
            <a:r>
              <a:rPr lang="en-US" sz="3400" dirty="0">
                <a:latin typeface="+mj-lt"/>
                <a:cs typeface="Times" panose="02020603050405020304" pitchFamily="18" charset="0"/>
              </a:rPr>
              <a:t>when these measures are only available at the national and state level</a:t>
            </a:r>
            <a:r>
              <a:rPr lang="en-US" sz="3400" dirty="0">
                <a:latin typeface="Times" panose="02020603050405020304" pitchFamily="18" charset="0"/>
                <a:cs typeface="Times" panose="02020603050405020304" pitchFamily="18" charset="0"/>
              </a:rPr>
              <a:t>. </a:t>
            </a:r>
          </a:p>
        </p:txBody>
      </p:sp>
    </p:spTree>
    <p:extLst>
      <p:ext uri="{BB962C8B-B14F-4D97-AF65-F5344CB8AC3E}">
        <p14:creationId xmlns:p14="http://schemas.microsoft.com/office/powerpoint/2010/main" val="1248974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8779"/>
          </a:xfrm>
          <a:solidFill>
            <a:schemeClr val="tx2">
              <a:lumMod val="60000"/>
              <a:lumOff val="40000"/>
            </a:schemeClr>
          </a:solidFill>
        </p:spPr>
        <p:txBody>
          <a:bodyPr anchor="ctr"/>
          <a:lstStyle/>
          <a:p>
            <a:pPr>
              <a:spcBef>
                <a:spcPts val="600"/>
              </a:spcBef>
            </a:pPr>
            <a:r>
              <a:rPr lang="en-US" b="1" dirty="0" smtClean="0">
                <a:solidFill>
                  <a:schemeClr val="bg1"/>
                </a:solidFill>
              </a:rPr>
              <a:t>Synthetic Estimates Using the NSCH</a:t>
            </a:r>
            <a:endParaRPr lang="en-US" b="1" dirty="0">
              <a:solidFill>
                <a:schemeClr val="bg1"/>
              </a:solidFill>
              <a:latin typeface="Times" panose="02020603050405020304" pitchFamily="18" charset="0"/>
              <a:cs typeface="Times" panose="02020603050405020304" pitchFamily="18" charset="0"/>
            </a:endParaRPr>
          </a:p>
        </p:txBody>
      </p:sp>
      <p:sp>
        <p:nvSpPr>
          <p:cNvPr id="4" name="TextBox 3"/>
          <p:cNvSpPr txBox="1"/>
          <p:nvPr/>
        </p:nvSpPr>
        <p:spPr>
          <a:xfrm>
            <a:off x="357477" y="1121792"/>
            <a:ext cx="8241475" cy="6894195"/>
          </a:xfrm>
          <a:prstGeom prst="rect">
            <a:avLst/>
          </a:prstGeom>
          <a:noFill/>
        </p:spPr>
        <p:txBody>
          <a:bodyPr wrap="square" rtlCol="0">
            <a:spAutoFit/>
          </a:bodyPr>
          <a:lstStyle/>
          <a:p>
            <a:pPr marL="342900" indent="-342900">
              <a:lnSpc>
                <a:spcPct val="100000"/>
              </a:lnSpc>
              <a:spcBef>
                <a:spcPts val="1200"/>
              </a:spcBef>
              <a:spcAft>
                <a:spcPts val="1200"/>
              </a:spcAft>
              <a:buFont typeface="Arial"/>
              <a:buChar char="•"/>
            </a:pPr>
            <a:r>
              <a:rPr lang="en-US" sz="3200" b="1" dirty="0" smtClean="0">
                <a:latin typeface="+mj-lt"/>
                <a:cs typeface="Times" panose="02020603050405020304" pitchFamily="18" charset="0"/>
              </a:rPr>
              <a:t>Our #1 technical assistance request</a:t>
            </a:r>
            <a:r>
              <a:rPr lang="en-US" sz="3200" dirty="0" smtClean="0">
                <a:latin typeface="+mj-lt"/>
                <a:cs typeface="Times" panose="02020603050405020304" pitchFamily="18" charset="0"/>
              </a:rPr>
              <a:t>—”can I get data for my county or city?”</a:t>
            </a:r>
          </a:p>
          <a:p>
            <a:pPr marL="342900" indent="-342900">
              <a:lnSpc>
                <a:spcPct val="100000"/>
              </a:lnSpc>
              <a:spcBef>
                <a:spcPts val="1200"/>
              </a:spcBef>
              <a:spcAft>
                <a:spcPts val="1200"/>
              </a:spcAft>
              <a:buFont typeface="Arial"/>
              <a:buChar char="•"/>
            </a:pPr>
            <a:r>
              <a:rPr lang="en-US" sz="3200" b="1" dirty="0" smtClean="0">
                <a:latin typeface="+mj-lt"/>
                <a:cs typeface="Times" panose="02020603050405020304" pitchFamily="18" charset="0"/>
              </a:rPr>
              <a:t>Concept:  </a:t>
            </a:r>
            <a:r>
              <a:rPr lang="en-US" sz="3200" dirty="0" smtClean="0">
                <a:latin typeface="+mj-lt"/>
                <a:cs typeface="Times" panose="02020603050405020304" pitchFamily="18" charset="0"/>
              </a:rPr>
              <a:t>Adjust state level prevalence estimates (derived from a representative sampling process) for unique demographic  (race x income) characteristics of a local area.</a:t>
            </a:r>
          </a:p>
          <a:p>
            <a:pPr marL="342900" indent="-342900">
              <a:lnSpc>
                <a:spcPct val="100000"/>
              </a:lnSpc>
              <a:spcBef>
                <a:spcPts val="1200"/>
              </a:spcBef>
              <a:spcAft>
                <a:spcPts val="1200"/>
              </a:spcAft>
              <a:buFont typeface="Arial"/>
              <a:buChar char="•"/>
            </a:pPr>
            <a:r>
              <a:rPr lang="en-US" sz="3200" dirty="0" smtClean="0">
                <a:latin typeface="+mj-lt"/>
                <a:cs typeface="Times" panose="02020603050405020304" pitchFamily="18" charset="0"/>
              </a:rPr>
              <a:t>Similar </a:t>
            </a:r>
            <a:r>
              <a:rPr lang="en-US" sz="3200" dirty="0">
                <a:latin typeface="+mj-lt"/>
                <a:cs typeface="Times" panose="02020603050405020304" pitchFamily="18" charset="0"/>
              </a:rPr>
              <a:t>in concept to an “</a:t>
            </a:r>
            <a:r>
              <a:rPr lang="en-US" sz="3200" b="1" dirty="0">
                <a:latin typeface="+mj-lt"/>
                <a:cs typeface="Times" panose="02020603050405020304" pitchFamily="18" charset="0"/>
              </a:rPr>
              <a:t>indirect </a:t>
            </a:r>
            <a:r>
              <a:rPr lang="en-US" sz="3200" b="1" dirty="0" smtClean="0">
                <a:latin typeface="+mj-lt"/>
                <a:cs typeface="Times" panose="02020603050405020304" pitchFamily="18" charset="0"/>
              </a:rPr>
              <a:t>adjustment”</a:t>
            </a:r>
          </a:p>
          <a:p>
            <a:pPr marL="342900" indent="-342900">
              <a:lnSpc>
                <a:spcPct val="100000"/>
              </a:lnSpc>
              <a:spcBef>
                <a:spcPts val="1200"/>
              </a:spcBef>
              <a:spcAft>
                <a:spcPts val="1200"/>
              </a:spcAft>
              <a:buFont typeface="Arial"/>
              <a:buChar char="•"/>
            </a:pPr>
            <a:r>
              <a:rPr lang="en-US" sz="3200" b="1" dirty="0" smtClean="0">
                <a:latin typeface="+mj-lt"/>
                <a:cs typeface="Times" panose="02020603050405020304" pitchFamily="18" charset="0"/>
              </a:rPr>
              <a:t>Requires integration </a:t>
            </a:r>
            <a:r>
              <a:rPr lang="en-US" sz="3200" dirty="0" smtClean="0">
                <a:latin typeface="+mj-lt"/>
                <a:cs typeface="Times" panose="02020603050405020304" pitchFamily="18" charset="0"/>
              </a:rPr>
              <a:t>of NSCH and Census data</a:t>
            </a:r>
          </a:p>
          <a:p>
            <a:pPr>
              <a:lnSpc>
                <a:spcPct val="100000"/>
              </a:lnSpc>
              <a:spcBef>
                <a:spcPts val="1200"/>
              </a:spcBef>
              <a:spcAft>
                <a:spcPts val="1200"/>
              </a:spcAft>
            </a:pPr>
            <a:endParaRPr lang="en-US" sz="3200" b="1" dirty="0">
              <a:latin typeface="+mj-lt"/>
              <a:cs typeface="Times" panose="02020603050405020304" pitchFamily="18" charset="0"/>
            </a:endParaRPr>
          </a:p>
          <a:p>
            <a:pPr marL="285750" indent="-285750">
              <a:buFont typeface="Wingdings" panose="05000000000000000000" pitchFamily="2" charset="2"/>
              <a:buChar char="q"/>
            </a:pPr>
            <a:endParaRPr lang="en-US" sz="3200" dirty="0">
              <a:latin typeface="Times" panose="02020603050405020304" pitchFamily="18" charset="0"/>
              <a:cs typeface="Times" panose="02020603050405020304" pitchFamily="18" charset="0"/>
            </a:endParaRPr>
          </a:p>
          <a:p>
            <a:pPr marL="285750" indent="-285750">
              <a:buFont typeface="Wingdings" panose="05000000000000000000" pitchFamily="2" charset="2"/>
              <a:buChar char="q"/>
            </a:pPr>
            <a:endParaRPr lang="en-US" sz="3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54272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6904"/>
          </a:xfrm>
          <a:solidFill>
            <a:schemeClr val="tx2">
              <a:lumMod val="60000"/>
              <a:lumOff val="40000"/>
            </a:schemeClr>
          </a:solidFill>
        </p:spPr>
        <p:txBody>
          <a:bodyPr anchor="ctr"/>
          <a:lstStyle/>
          <a:p>
            <a:pPr lvl="0">
              <a:spcBef>
                <a:spcPts val="0"/>
              </a:spcBef>
            </a:pPr>
            <a:r>
              <a:rPr lang="en-US" sz="4000" b="1" dirty="0">
                <a:solidFill>
                  <a:schemeClr val="bg1"/>
                </a:solidFill>
                <a:ea typeface="ＭＳ Ｐゴシック" pitchFamily="-65" charset="-128"/>
                <a:cs typeface="Times" panose="02020603050405020304" pitchFamily="18" charset="0"/>
              </a:rPr>
              <a:t>Why Look Below the State Level? </a:t>
            </a:r>
            <a:endParaRPr lang="en-US" sz="4000" b="1" dirty="0">
              <a:solidFill>
                <a:schemeClr val="bg1"/>
              </a:solidFill>
              <a:cs typeface="Times" panose="02020603050405020304" pitchFamily="18" charset="0"/>
            </a:endParaRPr>
          </a:p>
        </p:txBody>
      </p:sp>
      <p:sp>
        <p:nvSpPr>
          <p:cNvPr id="4" name="TextBox 3"/>
          <p:cNvSpPr txBox="1"/>
          <p:nvPr/>
        </p:nvSpPr>
        <p:spPr>
          <a:xfrm>
            <a:off x="0" y="1379577"/>
            <a:ext cx="8985504" cy="5940088"/>
          </a:xfrm>
          <a:prstGeom prst="rect">
            <a:avLst/>
          </a:prstGeom>
          <a:noFill/>
        </p:spPr>
        <p:txBody>
          <a:bodyPr wrap="square" rtlCol="0">
            <a:spAutoFit/>
          </a:bodyPr>
          <a:lstStyle/>
          <a:p>
            <a:pPr marL="457200" indent="-457200">
              <a:spcBef>
                <a:spcPts val="1200"/>
              </a:spcBef>
              <a:spcAft>
                <a:spcPts val="1200"/>
              </a:spcAft>
              <a:buFont typeface="Wingdings" panose="05000000000000000000" pitchFamily="2" charset="2"/>
              <a:buChar char="§"/>
            </a:pPr>
            <a:r>
              <a:rPr lang="en-US" sz="3000" dirty="0">
                <a:latin typeface="+mj-lt"/>
                <a:cs typeface="Times" panose="02020603050405020304" pitchFamily="18" charset="0"/>
              </a:rPr>
              <a:t>Data on the health of U.S. children is </a:t>
            </a:r>
            <a:r>
              <a:rPr lang="en-US" sz="3000" b="1" dirty="0">
                <a:latin typeface="+mj-lt"/>
                <a:cs typeface="Times" panose="02020603050405020304" pitchFamily="18" charset="0"/>
              </a:rPr>
              <a:t>readily available at the national and state levels.</a:t>
            </a:r>
            <a:r>
              <a:rPr lang="en-US" sz="3000" dirty="0">
                <a:latin typeface="+mj-lt"/>
                <a:cs typeface="Times" panose="02020603050405020304" pitchFamily="18" charset="0"/>
              </a:rPr>
              <a:t> </a:t>
            </a:r>
          </a:p>
          <a:p>
            <a:pPr marL="457200" indent="-457200">
              <a:spcBef>
                <a:spcPts val="1200"/>
              </a:spcBef>
              <a:spcAft>
                <a:spcPts val="1200"/>
              </a:spcAft>
              <a:buFont typeface="Wingdings" panose="05000000000000000000" pitchFamily="2" charset="2"/>
              <a:buChar char="§"/>
            </a:pPr>
            <a:r>
              <a:rPr lang="en-US" sz="3000" b="1" dirty="0">
                <a:latin typeface="+mj-lt"/>
                <a:cs typeface="Times" panose="02020603050405020304" pitchFamily="18" charset="0"/>
              </a:rPr>
              <a:t>Local areas within a state can vary </a:t>
            </a:r>
            <a:r>
              <a:rPr lang="en-US" sz="3000" dirty="0">
                <a:latin typeface="+mj-lt"/>
                <a:cs typeface="Times" panose="02020603050405020304" pitchFamily="18" charset="0"/>
              </a:rPr>
              <a:t>on factors known or suspected to affect health, health care and other topics covered in national surveys.</a:t>
            </a:r>
          </a:p>
          <a:p>
            <a:pPr marL="457200" indent="-457200">
              <a:lnSpc>
                <a:spcPct val="100000"/>
              </a:lnSpc>
              <a:spcBef>
                <a:spcPts val="1200"/>
              </a:spcBef>
              <a:spcAft>
                <a:spcPts val="1200"/>
              </a:spcAft>
              <a:buFont typeface="Wingdings" panose="05000000000000000000" pitchFamily="2" charset="2"/>
              <a:buChar char="§"/>
            </a:pPr>
            <a:r>
              <a:rPr lang="en-US" sz="3000" b="1" dirty="0">
                <a:latin typeface="+mj-lt"/>
                <a:cs typeface="Times" panose="02020603050405020304" pitchFamily="18" charset="0"/>
              </a:rPr>
              <a:t>Local areas face limitations in obtaining generalizable, valid, and actionable MCH data </a:t>
            </a:r>
            <a:r>
              <a:rPr lang="en-US" sz="3000" dirty="0">
                <a:latin typeface="+mj-lt"/>
                <a:cs typeface="Times" panose="02020603050405020304" pitchFamily="18" charset="0"/>
              </a:rPr>
              <a:t>for understanding health status, community based needs assessments, and population health improvement efforts. </a:t>
            </a:r>
          </a:p>
          <a:p>
            <a:pPr marL="285750" indent="-285750">
              <a:buFont typeface="Wingdings" panose="05000000000000000000" pitchFamily="2" charset="2"/>
              <a:buChar char="q"/>
            </a:pPr>
            <a:endParaRPr lang="en-US" sz="3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231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A145F7D1E0524D97A27BF7B928F430" ma:contentTypeVersion="1" ma:contentTypeDescription="Create a new document." ma:contentTypeScope="" ma:versionID="f59f95e2d69ce2553d88ea176380fd80">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F75BD15-E789-4D32-B537-293195348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E3D955-ABBA-47E8-A838-B405CCB85889}">
  <ds:schemaRefs>
    <ds:schemaRef ds:uri="http://schemas.microsoft.com/sharepoint/v3/contenttype/forms"/>
  </ds:schemaRefs>
</ds:datastoreItem>
</file>

<file path=customXml/itemProps3.xml><?xml version="1.0" encoding="utf-8"?>
<ds:datastoreItem xmlns:ds="http://schemas.openxmlformats.org/officeDocument/2006/customXml" ds:itemID="{987CB317-75AD-46E0-B2CB-B715F7C8C4F4}">
  <ds:schemaRefs>
    <ds:schemaRef ds:uri="http://schemas.microsoft.com/office/infopath/2007/PartnerControls"/>
    <ds:schemaRef ds:uri="http://purl.org/dc/terms/"/>
    <ds:schemaRef ds:uri="http://purl.org/dc/elements/1.1/"/>
    <ds:schemaRef ds:uri="http://schemas.microsoft.com/office/2006/metadata/properties"/>
    <ds:schemaRef ds:uri="http://schemas.microsoft.com/sharepoint/v3"/>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5396</TotalTime>
  <Words>3596</Words>
  <Application>Microsoft Office PowerPoint</Application>
  <PresentationFormat>On-screen Show (4:3)</PresentationFormat>
  <Paragraphs>1086</Paragraphs>
  <Slides>34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Arial</vt:lpstr>
      <vt:lpstr>Calibri</vt:lpstr>
      <vt:lpstr>Corbel</vt:lpstr>
      <vt:lpstr>Times</vt:lpstr>
      <vt:lpstr>Times New Roman</vt:lpstr>
      <vt:lpstr>Wingdings</vt:lpstr>
      <vt:lpstr>Office Theme</vt:lpstr>
      <vt:lpstr>PowerPoint Presentation</vt:lpstr>
      <vt:lpstr>PowerPoint Presentation</vt:lpstr>
      <vt:lpstr>Overview</vt:lpstr>
      <vt:lpstr>Why is Data Useful?</vt:lpstr>
      <vt:lpstr>Our Study Question</vt:lpstr>
      <vt:lpstr>Why Use National Survey of Children’s Health?</vt:lpstr>
      <vt:lpstr>Why Synthetic Estimation?</vt:lpstr>
      <vt:lpstr>Synthetic Estimates Using the NSCH</vt:lpstr>
      <vt:lpstr>Why Look Below the State Level? </vt:lpstr>
      <vt:lpstr>Why Look Below the State Level?  An Example </vt:lpstr>
      <vt:lpstr> Do You Always Need to Collect Local Data? </vt:lpstr>
      <vt:lpstr>CAHMI’s Local Area Estimation Project 2008-2016</vt:lpstr>
      <vt:lpstr>Estimates in Action: Rapid Cycle Learning Across Over 225 Local Areas</vt:lpstr>
      <vt:lpstr>Estimates in Action: PBS/Detroit News Largest Cities</vt:lpstr>
      <vt:lpstr>Estimates in Action: ACEs and Resilience Infographics</vt:lpstr>
      <vt:lpstr>Percentage of Children Who Had One or More Adverse Childhood Experience, by “Change In Mind” City </vt:lpstr>
      <vt:lpstr>Datasets Used to Calculate the Local Area Synthetic Estimates</vt:lpstr>
      <vt:lpstr>How Were the Local Area Synthetic Estimates Calculated? </vt:lpstr>
      <vt:lpstr>How Were the Local Area Synthetic Estimates Calculated? </vt:lpstr>
      <vt:lpstr>How Were the Local Area Synthetic Estimates Calculated? </vt:lpstr>
      <vt:lpstr>Key Methodology Issue:  Selection of Geographic Area for Prevalence for Each Subgroup</vt:lpstr>
      <vt:lpstr>One Test of the Method (in absence of a “gold standard”</vt:lpstr>
      <vt:lpstr> Our Findings Variable: Prevalence of Overweight or Obese Children </vt:lpstr>
      <vt:lpstr>PowerPoint Presentation</vt:lpstr>
      <vt:lpstr>Key Methodology Issue  Treatment of indicators with very low prevalence  and/or small samples for all subgroups</vt:lpstr>
      <vt:lpstr>An Example: Parental Aggravation</vt:lpstr>
      <vt:lpstr>Our Test Findings  Compared “focus value” findings using  regular versus “reverse coding” option</vt:lpstr>
      <vt:lpstr>Summary: Our Findings </vt:lpstr>
      <vt:lpstr>Strengths of this Methodology</vt:lpstr>
      <vt:lpstr>Potential Bias in this Methodology</vt:lpstr>
      <vt:lpstr>Potential Bias in this Methodology</vt:lpstr>
      <vt:lpstr>Conclusions </vt:lpstr>
      <vt:lpstr>Public Health Implications</vt:lpstr>
      <vt:lpstr>Thank you!  cbethell@jhu.edu info@cahmi.org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Konrad Crispino</dc:creator>
  <cp:lastModifiedBy>Gombojav, Narangerel</cp:lastModifiedBy>
  <cp:revision>228</cp:revision>
  <cp:lastPrinted>2016-08-31T21:03:27Z</cp:lastPrinted>
  <dcterms:created xsi:type="dcterms:W3CDTF">2013-12-10T16:45:53Z</dcterms:created>
  <dcterms:modified xsi:type="dcterms:W3CDTF">2016-10-09T22:47:09Z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0x01010074A145F7D1E0524D97A27BF7B928F430</vt:lpwstr>
  </property>
</Properties>
</file>