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sldIdLst>
    <p:sldId id="281" r:id="rId2"/>
    <p:sldId id="358" r:id="rId3"/>
    <p:sldId id="303" r:id="rId4"/>
    <p:sldId id="335" r:id="rId5"/>
    <p:sldId id="371" r:id="rId6"/>
    <p:sldId id="352" r:id="rId7"/>
    <p:sldId id="361" r:id="rId8"/>
    <p:sldId id="364" r:id="rId9"/>
    <p:sldId id="363" r:id="rId10"/>
    <p:sldId id="311" r:id="rId11"/>
    <p:sldId id="353" r:id="rId12"/>
    <p:sldId id="365" r:id="rId13"/>
    <p:sldId id="370" r:id="rId14"/>
    <p:sldId id="367" r:id="rId15"/>
    <p:sldId id="366" r:id="rId16"/>
    <p:sldId id="362" r:id="rId17"/>
    <p:sldId id="368" r:id="rId18"/>
    <p:sldId id="369" r:id="rId1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pitchFamily="18" charset="0"/>
        <a:ea typeface="+mn-ea"/>
        <a:cs typeface="Arial" charset="0"/>
      </a:defRPr>
    </a:lvl1pPr>
    <a:lvl2pPr marL="457200" algn="l" rtl="0" fontAlgn="base">
      <a:spcBef>
        <a:spcPct val="0"/>
      </a:spcBef>
      <a:spcAft>
        <a:spcPct val="0"/>
      </a:spcAft>
      <a:defRPr sz="2400" kern="1200">
        <a:solidFill>
          <a:schemeClr val="tx1"/>
        </a:solidFill>
        <a:latin typeface="Times" pitchFamily="18" charset="0"/>
        <a:ea typeface="+mn-ea"/>
        <a:cs typeface="Arial" charset="0"/>
      </a:defRPr>
    </a:lvl2pPr>
    <a:lvl3pPr marL="914400" algn="l" rtl="0" fontAlgn="base">
      <a:spcBef>
        <a:spcPct val="0"/>
      </a:spcBef>
      <a:spcAft>
        <a:spcPct val="0"/>
      </a:spcAft>
      <a:defRPr sz="2400" kern="1200">
        <a:solidFill>
          <a:schemeClr val="tx1"/>
        </a:solidFill>
        <a:latin typeface="Times" pitchFamily="18" charset="0"/>
        <a:ea typeface="+mn-ea"/>
        <a:cs typeface="Arial" charset="0"/>
      </a:defRPr>
    </a:lvl3pPr>
    <a:lvl4pPr marL="1371600" algn="l" rtl="0" fontAlgn="base">
      <a:spcBef>
        <a:spcPct val="0"/>
      </a:spcBef>
      <a:spcAft>
        <a:spcPct val="0"/>
      </a:spcAft>
      <a:defRPr sz="2400" kern="1200">
        <a:solidFill>
          <a:schemeClr val="tx1"/>
        </a:solidFill>
        <a:latin typeface="Times" pitchFamily="18" charset="0"/>
        <a:ea typeface="+mn-ea"/>
        <a:cs typeface="Arial" charset="0"/>
      </a:defRPr>
    </a:lvl4pPr>
    <a:lvl5pPr marL="1828800" algn="l" rtl="0" fontAlgn="base">
      <a:spcBef>
        <a:spcPct val="0"/>
      </a:spcBef>
      <a:spcAft>
        <a:spcPct val="0"/>
      </a:spcAft>
      <a:defRPr sz="2400" kern="1200">
        <a:solidFill>
          <a:schemeClr val="tx1"/>
        </a:solidFill>
        <a:latin typeface="Times" pitchFamily="18" charset="0"/>
        <a:ea typeface="+mn-ea"/>
        <a:cs typeface="Arial" charset="0"/>
      </a:defRPr>
    </a:lvl5pPr>
    <a:lvl6pPr marL="2286000" algn="l" defTabSz="914400" rtl="0" eaLnBrk="1" latinLnBrk="0" hangingPunct="1">
      <a:defRPr sz="2400" kern="1200">
        <a:solidFill>
          <a:schemeClr val="tx1"/>
        </a:solidFill>
        <a:latin typeface="Times" pitchFamily="18" charset="0"/>
        <a:ea typeface="+mn-ea"/>
        <a:cs typeface="Arial" charset="0"/>
      </a:defRPr>
    </a:lvl6pPr>
    <a:lvl7pPr marL="2743200" algn="l" defTabSz="914400" rtl="0" eaLnBrk="1" latinLnBrk="0" hangingPunct="1">
      <a:defRPr sz="2400" kern="1200">
        <a:solidFill>
          <a:schemeClr val="tx1"/>
        </a:solidFill>
        <a:latin typeface="Times" pitchFamily="18" charset="0"/>
        <a:ea typeface="+mn-ea"/>
        <a:cs typeface="Arial" charset="0"/>
      </a:defRPr>
    </a:lvl7pPr>
    <a:lvl8pPr marL="3200400" algn="l" defTabSz="914400" rtl="0" eaLnBrk="1" latinLnBrk="0" hangingPunct="1">
      <a:defRPr sz="2400" kern="1200">
        <a:solidFill>
          <a:schemeClr val="tx1"/>
        </a:solidFill>
        <a:latin typeface="Times" pitchFamily="18" charset="0"/>
        <a:ea typeface="+mn-ea"/>
        <a:cs typeface="Arial" charset="0"/>
      </a:defRPr>
    </a:lvl8pPr>
    <a:lvl9pPr marL="3657600" algn="l" defTabSz="914400" rtl="0" eaLnBrk="1" latinLnBrk="0" hangingPunct="1">
      <a:defRPr sz="2400" kern="1200">
        <a:solidFill>
          <a:schemeClr val="tx1"/>
        </a:solidFill>
        <a:latin typeface="Times"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4F4"/>
    <a:srgbClr val="0D10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4" autoAdjust="0"/>
  </p:normalViewPr>
  <p:slideViewPr>
    <p:cSldViewPr>
      <p:cViewPr>
        <p:scale>
          <a:sx n="80" d="100"/>
          <a:sy n="80" d="100"/>
        </p:scale>
        <p:origin x="-864" y="-6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roberjul\Desktop\Scatterplot%20for%20DS%20Presentati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view3D>
      <c:rotX val="0"/>
      <c:rotY val="10"/>
      <c:rAngAx val="1"/>
    </c:view3D>
    <c:plotArea>
      <c:layout/>
      <c:bar3DChart>
        <c:barDir val="col"/>
        <c:grouping val="clustered"/>
        <c:ser>
          <c:idx val="0"/>
          <c:order val="0"/>
          <c:dPt>
            <c:idx val="1"/>
            <c:spPr>
              <a:solidFill>
                <a:schemeClr val="accent3"/>
              </a:solidFill>
            </c:spPr>
          </c:dPt>
          <c:dPt>
            <c:idx val="2"/>
            <c:spPr>
              <a:solidFill>
                <a:schemeClr val="accent2"/>
              </a:solidFill>
            </c:spPr>
          </c:dPt>
          <c:dLbls>
            <c:txPr>
              <a:bodyPr/>
              <a:lstStyle/>
              <a:p>
                <a:pPr>
                  <a:defRPr sz="2000" b="1"/>
                </a:pPr>
                <a:endParaRPr lang="en-US"/>
              </a:p>
            </c:txPr>
            <c:showVal val="1"/>
          </c:dLbls>
          <c:cat>
            <c:strRef>
              <c:f>Sheet1!$A$2:$A$4</c:f>
              <c:strCache>
                <c:ptCount val="3"/>
                <c:pt idx="0">
                  <c:v>Publicly Insured Children</c:v>
                </c:pt>
                <c:pt idx="1">
                  <c:v>Privately Insured Children</c:v>
                </c:pt>
                <c:pt idx="2">
                  <c:v>Uninsured Children</c:v>
                </c:pt>
              </c:strCache>
            </c:strRef>
          </c:cat>
          <c:val>
            <c:numRef>
              <c:f>Sheet1!$B$2:$B$4</c:f>
              <c:numCache>
                <c:formatCode>General</c:formatCode>
                <c:ptCount val="3"/>
                <c:pt idx="0">
                  <c:v>23.6</c:v>
                </c:pt>
                <c:pt idx="1">
                  <c:v>17.8</c:v>
                </c:pt>
                <c:pt idx="2">
                  <c:v>14.8</c:v>
                </c:pt>
              </c:numCache>
            </c:numRef>
          </c:val>
        </c:ser>
        <c:gapWidth val="50"/>
        <c:shape val="box"/>
        <c:axId val="123964416"/>
        <c:axId val="96887552"/>
        <c:axId val="0"/>
      </c:bar3DChart>
      <c:catAx>
        <c:axId val="123964416"/>
        <c:scaling>
          <c:orientation val="minMax"/>
        </c:scaling>
        <c:axPos val="b"/>
        <c:tickLblPos val="nextTo"/>
        <c:txPr>
          <a:bodyPr/>
          <a:lstStyle/>
          <a:p>
            <a:pPr>
              <a:defRPr sz="1400" b="1"/>
            </a:pPr>
            <a:endParaRPr lang="en-US"/>
          </a:p>
        </c:txPr>
        <c:crossAx val="96887552"/>
        <c:crosses val="autoZero"/>
        <c:auto val="1"/>
        <c:lblAlgn val="ctr"/>
        <c:lblOffset val="100"/>
      </c:catAx>
      <c:valAx>
        <c:axId val="96887552"/>
        <c:scaling>
          <c:orientation val="minMax"/>
          <c:max val="30"/>
          <c:min val="0"/>
        </c:scaling>
        <c:axPos val="l"/>
        <c:majorGridlines>
          <c:spPr>
            <a:ln>
              <a:solidFill>
                <a:schemeClr val="bg1">
                  <a:lumMod val="75000"/>
                </a:schemeClr>
              </a:solidFill>
            </a:ln>
          </c:spPr>
        </c:majorGridlines>
        <c:numFmt formatCode="General" sourceLinked="1"/>
        <c:tickLblPos val="nextTo"/>
        <c:txPr>
          <a:bodyPr/>
          <a:lstStyle/>
          <a:p>
            <a:pPr>
              <a:defRPr sz="1600" b="1"/>
            </a:pPr>
            <a:endParaRPr lang="en-US"/>
          </a:p>
        </c:txPr>
        <c:crossAx val="123964416"/>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scatterChart>
        <c:scatterStyle val="lineMarker"/>
        <c:ser>
          <c:idx val="0"/>
          <c:order val="0"/>
          <c:tx>
            <c:strRef>
              <c:f>Sheet1!$E$5</c:f>
              <c:strCache>
                <c:ptCount val="1"/>
                <c:pt idx="0">
                  <c:v>Private</c:v>
                </c:pt>
              </c:strCache>
            </c:strRef>
          </c:tx>
          <c:spPr>
            <a:ln w="28575">
              <a:noFill/>
            </a:ln>
          </c:spPr>
          <c:dPt>
            <c:idx val="0"/>
            <c:marker>
              <c:symbol val="square"/>
              <c:size val="7"/>
            </c:marker>
          </c:dPt>
          <c:dPt>
            <c:idx val="1"/>
            <c:marker>
              <c:symbol val="triangle"/>
              <c:size val="7"/>
            </c:marker>
          </c:dPt>
          <c:dPt>
            <c:idx val="3"/>
            <c:marker>
              <c:symbol val="star"/>
              <c:size val="7"/>
            </c:marker>
          </c:dPt>
          <c:dPt>
            <c:idx val="4"/>
            <c:marker>
              <c:symbol val="triangle"/>
              <c:size val="7"/>
            </c:marker>
          </c:dPt>
          <c:dPt>
            <c:idx val="5"/>
            <c:marker>
              <c:symbol val="square"/>
              <c:size val="7"/>
            </c:marker>
          </c:dPt>
          <c:dPt>
            <c:idx val="6"/>
            <c:marker>
              <c:symbol val="star"/>
              <c:size val="7"/>
            </c:marker>
          </c:dPt>
          <c:dPt>
            <c:idx val="7"/>
            <c:marker>
              <c:symbol val="square"/>
              <c:size val="7"/>
            </c:marker>
          </c:dPt>
          <c:dPt>
            <c:idx val="8"/>
            <c:marker>
              <c:symbol val="triangle"/>
              <c:size val="7"/>
            </c:marker>
          </c:dPt>
          <c:dPt>
            <c:idx val="9"/>
            <c:marker>
              <c:symbol val="star"/>
              <c:size val="7"/>
            </c:marker>
          </c:dPt>
          <c:dPt>
            <c:idx val="10"/>
            <c:marker>
              <c:symbol val="square"/>
              <c:size val="7"/>
            </c:marker>
          </c:dPt>
          <c:dPt>
            <c:idx val="11"/>
            <c:marker>
              <c:symbol val="square"/>
              <c:size val="7"/>
            </c:marker>
          </c:dPt>
          <c:dPt>
            <c:idx val="12"/>
            <c:marker>
              <c:symbol val="star"/>
              <c:size val="7"/>
            </c:marker>
          </c:dPt>
          <c:dPt>
            <c:idx val="13"/>
            <c:marker>
              <c:symbol val="triangle"/>
              <c:size val="7"/>
            </c:marker>
          </c:dPt>
          <c:dPt>
            <c:idx val="14"/>
            <c:marker>
              <c:symbol val="triangle"/>
              <c:size val="7"/>
            </c:marker>
          </c:dPt>
          <c:dPt>
            <c:idx val="15"/>
            <c:marker>
              <c:symbol val="star"/>
              <c:size val="7"/>
            </c:marker>
          </c:dPt>
          <c:dPt>
            <c:idx val="16"/>
            <c:marker>
              <c:symbol val="star"/>
              <c:size val="7"/>
            </c:marker>
          </c:dPt>
          <c:dPt>
            <c:idx val="17"/>
            <c:marker>
              <c:symbol val="star"/>
              <c:size val="7"/>
            </c:marker>
          </c:dPt>
          <c:dPt>
            <c:idx val="18"/>
            <c:marker>
              <c:symbol val="star"/>
              <c:size val="7"/>
            </c:marker>
          </c:dPt>
          <c:dPt>
            <c:idx val="19"/>
            <c:marker>
              <c:symbol val="diamond"/>
              <c:size val="7"/>
            </c:marker>
          </c:dPt>
          <c:dPt>
            <c:idx val="20"/>
            <c:marker>
              <c:symbol val="triangle"/>
              <c:size val="7"/>
            </c:marker>
          </c:dPt>
          <c:dPt>
            <c:idx val="21"/>
            <c:marker>
              <c:symbol val="square"/>
              <c:size val="7"/>
            </c:marker>
          </c:dPt>
          <c:dPt>
            <c:idx val="22"/>
            <c:marker>
              <c:symbol val="star"/>
              <c:size val="7"/>
            </c:marker>
          </c:dPt>
          <c:dPt>
            <c:idx val="24"/>
            <c:marker>
              <c:symbol val="star"/>
              <c:size val="7"/>
            </c:marker>
          </c:dPt>
          <c:dPt>
            <c:idx val="25"/>
            <c:marker>
              <c:symbol val="star"/>
              <c:size val="7"/>
            </c:marker>
          </c:dPt>
          <c:dPt>
            <c:idx val="26"/>
            <c:marker>
              <c:symbol val="triangle"/>
              <c:size val="7"/>
            </c:marker>
          </c:dPt>
          <c:dPt>
            <c:idx val="27"/>
            <c:marker>
              <c:symbol val="diamond"/>
              <c:size val="7"/>
            </c:marker>
          </c:dPt>
          <c:dPt>
            <c:idx val="28"/>
            <c:marker>
              <c:symbol val="square"/>
              <c:size val="7"/>
            </c:marker>
          </c:dPt>
          <c:dPt>
            <c:idx val="29"/>
            <c:marker>
              <c:symbol val="triangle"/>
              <c:size val="7"/>
            </c:marker>
          </c:dPt>
          <c:dPt>
            <c:idx val="32"/>
            <c:marker>
              <c:symbol val="square"/>
              <c:size val="7"/>
            </c:marker>
          </c:dPt>
          <c:dPt>
            <c:idx val="35"/>
            <c:marker>
              <c:symbol val="star"/>
              <c:size val="7"/>
            </c:marker>
          </c:dPt>
          <c:dPt>
            <c:idx val="36"/>
            <c:marker>
              <c:symbol val="square"/>
              <c:size val="7"/>
            </c:marker>
          </c:dPt>
          <c:dPt>
            <c:idx val="38"/>
            <c:marker>
              <c:symbol val="triangle"/>
              <c:size val="7"/>
            </c:marker>
          </c:dPt>
          <c:dPt>
            <c:idx val="39"/>
            <c:marker>
              <c:symbol val="triangle"/>
              <c:size val="7"/>
            </c:marker>
          </c:dPt>
          <c:dPt>
            <c:idx val="41"/>
            <c:marker>
              <c:symbol val="square"/>
              <c:size val="7"/>
            </c:marker>
          </c:dPt>
          <c:dPt>
            <c:idx val="42"/>
            <c:marker>
              <c:symbol val="triangle"/>
              <c:size val="7"/>
            </c:marker>
          </c:dPt>
          <c:dPt>
            <c:idx val="43"/>
            <c:marker>
              <c:symbol val="triangle"/>
              <c:size val="7"/>
            </c:marker>
          </c:dPt>
          <c:dPt>
            <c:idx val="44"/>
            <c:marker>
              <c:symbol val="square"/>
              <c:size val="7"/>
            </c:marker>
          </c:dPt>
          <c:dPt>
            <c:idx val="45"/>
            <c:marker>
              <c:symbol val="square"/>
              <c:size val="7"/>
            </c:marker>
          </c:dPt>
          <c:dPt>
            <c:idx val="46"/>
            <c:marker>
              <c:symbol val="square"/>
              <c:size val="7"/>
            </c:marker>
          </c:dPt>
          <c:dPt>
            <c:idx val="48"/>
            <c:marker>
              <c:symbol val="square"/>
              <c:size val="7"/>
            </c:marker>
          </c:dPt>
          <c:dLbls>
            <c:dLbl>
              <c:idx val="0"/>
              <c:layout/>
              <c:tx>
                <c:rich>
                  <a:bodyPr/>
                  <a:lstStyle/>
                  <a:p>
                    <a:r>
                      <a:rPr lang="en-US"/>
                      <a:t>AK</a:t>
                    </a:r>
                  </a:p>
                </c:rich>
              </c:tx>
              <c:showVal val="1"/>
            </c:dLbl>
            <c:dLbl>
              <c:idx val="1"/>
              <c:layout/>
              <c:tx>
                <c:rich>
                  <a:bodyPr/>
                  <a:lstStyle/>
                  <a:p>
                    <a:r>
                      <a:rPr lang="en-US"/>
                      <a:t>AL</a:t>
                    </a:r>
                  </a:p>
                </c:rich>
              </c:tx>
              <c:showVal val="1"/>
            </c:dLbl>
            <c:dLbl>
              <c:idx val="2"/>
              <c:layout/>
              <c:tx>
                <c:rich>
                  <a:bodyPr/>
                  <a:lstStyle/>
                  <a:p>
                    <a:r>
                      <a:rPr lang="en-US"/>
                      <a:t>AR</a:t>
                    </a:r>
                  </a:p>
                </c:rich>
              </c:tx>
              <c:showVal val="1"/>
            </c:dLbl>
            <c:dLbl>
              <c:idx val="3"/>
              <c:layout/>
              <c:tx>
                <c:rich>
                  <a:bodyPr/>
                  <a:lstStyle/>
                  <a:p>
                    <a:r>
                      <a:rPr lang="en-US"/>
                      <a:t>AZ</a:t>
                    </a:r>
                  </a:p>
                </c:rich>
              </c:tx>
              <c:showVal val="1"/>
            </c:dLbl>
            <c:dLbl>
              <c:idx val="4"/>
              <c:layout/>
              <c:tx>
                <c:rich>
                  <a:bodyPr/>
                  <a:lstStyle/>
                  <a:p>
                    <a:r>
                      <a:rPr lang="en-US"/>
                      <a:t>CA</a:t>
                    </a:r>
                  </a:p>
                </c:rich>
              </c:tx>
              <c:showVal val="1"/>
            </c:dLbl>
            <c:dLbl>
              <c:idx val="5"/>
              <c:layout/>
              <c:tx>
                <c:rich>
                  <a:bodyPr/>
                  <a:lstStyle/>
                  <a:p>
                    <a:r>
                      <a:rPr lang="en-US"/>
                      <a:t>CO</a:t>
                    </a:r>
                  </a:p>
                </c:rich>
              </c:tx>
              <c:showVal val="1"/>
            </c:dLbl>
            <c:dLbl>
              <c:idx val="6"/>
              <c:layout/>
              <c:tx>
                <c:rich>
                  <a:bodyPr/>
                  <a:lstStyle/>
                  <a:p>
                    <a:r>
                      <a:rPr lang="en-US"/>
                      <a:t>CT</a:t>
                    </a:r>
                  </a:p>
                </c:rich>
              </c:tx>
              <c:showVal val="1"/>
            </c:dLbl>
            <c:dLbl>
              <c:idx val="7"/>
              <c:layout/>
              <c:tx>
                <c:rich>
                  <a:bodyPr/>
                  <a:lstStyle/>
                  <a:p>
                    <a:r>
                      <a:rPr lang="en-US"/>
                      <a:t>DC</a:t>
                    </a:r>
                  </a:p>
                </c:rich>
              </c:tx>
              <c:showVal val="1"/>
            </c:dLbl>
            <c:dLbl>
              <c:idx val="8"/>
              <c:layout/>
              <c:tx>
                <c:rich>
                  <a:bodyPr/>
                  <a:lstStyle/>
                  <a:p>
                    <a:r>
                      <a:rPr lang="en-US"/>
                      <a:t>DE</a:t>
                    </a:r>
                  </a:p>
                </c:rich>
              </c:tx>
              <c:showVal val="1"/>
            </c:dLbl>
            <c:dLbl>
              <c:idx val="9"/>
              <c:layout/>
              <c:tx>
                <c:rich>
                  <a:bodyPr/>
                  <a:lstStyle/>
                  <a:p>
                    <a:r>
                      <a:rPr lang="en-US"/>
                      <a:t>FL</a:t>
                    </a:r>
                  </a:p>
                </c:rich>
              </c:tx>
              <c:showVal val="1"/>
            </c:dLbl>
            <c:dLbl>
              <c:idx val="10"/>
              <c:layout/>
              <c:tx>
                <c:rich>
                  <a:bodyPr/>
                  <a:lstStyle/>
                  <a:p>
                    <a:r>
                      <a:rPr lang="en-US"/>
                      <a:t>GA</a:t>
                    </a:r>
                  </a:p>
                </c:rich>
              </c:tx>
              <c:showVal val="1"/>
            </c:dLbl>
            <c:dLbl>
              <c:idx val="11"/>
              <c:layout/>
              <c:tx>
                <c:rich>
                  <a:bodyPr/>
                  <a:lstStyle/>
                  <a:p>
                    <a:r>
                      <a:rPr lang="en-US"/>
                      <a:t>HI</a:t>
                    </a:r>
                  </a:p>
                </c:rich>
              </c:tx>
              <c:showVal val="1"/>
            </c:dLbl>
            <c:dLbl>
              <c:idx val="12"/>
              <c:layout/>
              <c:tx>
                <c:rich>
                  <a:bodyPr/>
                  <a:lstStyle/>
                  <a:p>
                    <a:r>
                      <a:rPr lang="en-US"/>
                      <a:t>MS</a:t>
                    </a:r>
                  </a:p>
                </c:rich>
              </c:tx>
              <c:showVal val="1"/>
            </c:dLbl>
            <c:dLbl>
              <c:idx val="13"/>
              <c:layout/>
              <c:tx>
                <c:rich>
                  <a:bodyPr/>
                  <a:lstStyle/>
                  <a:p>
                    <a:r>
                      <a:rPr lang="en-US"/>
                      <a:t>ID</a:t>
                    </a:r>
                  </a:p>
                </c:rich>
              </c:tx>
              <c:showVal val="1"/>
            </c:dLbl>
            <c:dLbl>
              <c:idx val="14"/>
              <c:layout/>
              <c:tx>
                <c:rich>
                  <a:bodyPr/>
                  <a:lstStyle/>
                  <a:p>
                    <a:r>
                      <a:rPr lang="en-US"/>
                      <a:t>WY</a:t>
                    </a:r>
                  </a:p>
                </c:rich>
              </c:tx>
              <c:showVal val="1"/>
            </c:dLbl>
            <c:dLbl>
              <c:idx val="15"/>
              <c:layout/>
              <c:tx>
                <c:rich>
                  <a:bodyPr/>
                  <a:lstStyle/>
                  <a:p>
                    <a:r>
                      <a:rPr lang="en-US"/>
                      <a:t>IN</a:t>
                    </a:r>
                  </a:p>
                </c:rich>
              </c:tx>
              <c:showVal val="1"/>
            </c:dLbl>
            <c:dLbl>
              <c:idx val="16"/>
              <c:layout/>
              <c:tx>
                <c:rich>
                  <a:bodyPr/>
                  <a:lstStyle/>
                  <a:p>
                    <a:r>
                      <a:rPr lang="en-US"/>
                      <a:t>KS</a:t>
                    </a:r>
                  </a:p>
                </c:rich>
              </c:tx>
              <c:showVal val="1"/>
            </c:dLbl>
            <c:dLbl>
              <c:idx val="17"/>
              <c:layout/>
              <c:tx>
                <c:rich>
                  <a:bodyPr/>
                  <a:lstStyle/>
                  <a:p>
                    <a:r>
                      <a:rPr lang="en-US"/>
                      <a:t>KY</a:t>
                    </a:r>
                  </a:p>
                </c:rich>
              </c:tx>
              <c:showVal val="1"/>
            </c:dLbl>
            <c:dLbl>
              <c:idx val="18"/>
              <c:layout/>
              <c:tx>
                <c:rich>
                  <a:bodyPr/>
                  <a:lstStyle/>
                  <a:p>
                    <a:r>
                      <a:rPr lang="en-US"/>
                      <a:t>LA</a:t>
                    </a:r>
                  </a:p>
                </c:rich>
              </c:tx>
              <c:showVal val="1"/>
            </c:dLbl>
            <c:dLbl>
              <c:idx val="19"/>
              <c:layout/>
              <c:tx>
                <c:rich>
                  <a:bodyPr/>
                  <a:lstStyle/>
                  <a:p>
                    <a:r>
                      <a:rPr lang="en-US"/>
                      <a:t>MA</a:t>
                    </a:r>
                  </a:p>
                </c:rich>
              </c:tx>
              <c:showVal val="1"/>
            </c:dLbl>
            <c:dLbl>
              <c:idx val="20"/>
              <c:layout/>
              <c:tx>
                <c:rich>
                  <a:bodyPr/>
                  <a:lstStyle/>
                  <a:p>
                    <a:r>
                      <a:rPr lang="en-US"/>
                      <a:t>MD</a:t>
                    </a:r>
                  </a:p>
                </c:rich>
              </c:tx>
              <c:showVal val="1"/>
            </c:dLbl>
            <c:dLbl>
              <c:idx val="21"/>
              <c:layout/>
              <c:tx>
                <c:rich>
                  <a:bodyPr/>
                  <a:lstStyle/>
                  <a:p>
                    <a:r>
                      <a:rPr lang="en-US"/>
                      <a:t>ME</a:t>
                    </a:r>
                  </a:p>
                </c:rich>
              </c:tx>
              <c:showVal val="1"/>
            </c:dLbl>
            <c:dLbl>
              <c:idx val="22"/>
              <c:layout/>
              <c:tx>
                <c:rich>
                  <a:bodyPr/>
                  <a:lstStyle/>
                  <a:p>
                    <a:r>
                      <a:rPr lang="en-US"/>
                      <a:t>MI</a:t>
                    </a:r>
                  </a:p>
                </c:rich>
              </c:tx>
              <c:showVal val="1"/>
            </c:dLbl>
            <c:dLbl>
              <c:idx val="23"/>
              <c:layout/>
              <c:tx>
                <c:rich>
                  <a:bodyPr/>
                  <a:lstStyle/>
                  <a:p>
                    <a:r>
                      <a:rPr lang="en-US"/>
                      <a:t>MN</a:t>
                    </a:r>
                  </a:p>
                </c:rich>
              </c:tx>
              <c:showVal val="1"/>
            </c:dLbl>
            <c:dLbl>
              <c:idx val="24"/>
              <c:layout/>
              <c:tx>
                <c:rich>
                  <a:bodyPr/>
                  <a:lstStyle/>
                  <a:p>
                    <a:r>
                      <a:rPr lang="en-US"/>
                      <a:t>MO</a:t>
                    </a:r>
                  </a:p>
                </c:rich>
              </c:tx>
              <c:showVal val="1"/>
            </c:dLbl>
            <c:dLbl>
              <c:idx val="25"/>
              <c:layout/>
              <c:tx>
                <c:rich>
                  <a:bodyPr/>
                  <a:lstStyle/>
                  <a:p>
                    <a:r>
                      <a:rPr lang="en-US"/>
                      <a:t>IA</a:t>
                    </a:r>
                  </a:p>
                </c:rich>
              </c:tx>
              <c:showVal val="1"/>
            </c:dLbl>
            <c:dLbl>
              <c:idx val="26"/>
              <c:layout/>
              <c:tx>
                <c:rich>
                  <a:bodyPr/>
                  <a:lstStyle/>
                  <a:p>
                    <a:r>
                      <a:rPr lang="en-US"/>
                      <a:t>MT</a:t>
                    </a:r>
                  </a:p>
                </c:rich>
              </c:tx>
              <c:showVal val="1"/>
            </c:dLbl>
            <c:dLbl>
              <c:idx val="27"/>
              <c:layout/>
              <c:tx>
                <c:rich>
                  <a:bodyPr/>
                  <a:lstStyle/>
                  <a:p>
                    <a:r>
                      <a:rPr lang="en-US"/>
                      <a:t>NC</a:t>
                    </a:r>
                  </a:p>
                </c:rich>
              </c:tx>
              <c:showVal val="1"/>
            </c:dLbl>
            <c:dLbl>
              <c:idx val="28"/>
              <c:layout/>
              <c:tx>
                <c:rich>
                  <a:bodyPr/>
                  <a:lstStyle/>
                  <a:p>
                    <a:r>
                      <a:rPr lang="en-US"/>
                      <a:t>ND</a:t>
                    </a:r>
                  </a:p>
                </c:rich>
              </c:tx>
              <c:showVal val="1"/>
            </c:dLbl>
            <c:dLbl>
              <c:idx val="29"/>
              <c:layout/>
              <c:tx>
                <c:rich>
                  <a:bodyPr/>
                  <a:lstStyle/>
                  <a:p>
                    <a:r>
                      <a:rPr lang="en-US"/>
                      <a:t>NE</a:t>
                    </a:r>
                  </a:p>
                </c:rich>
              </c:tx>
              <c:showVal val="1"/>
            </c:dLbl>
            <c:dLbl>
              <c:idx val="30"/>
              <c:layout/>
              <c:tx>
                <c:rich>
                  <a:bodyPr/>
                  <a:lstStyle/>
                  <a:p>
                    <a:r>
                      <a:rPr lang="en-US"/>
                      <a:t>NH</a:t>
                    </a:r>
                  </a:p>
                </c:rich>
              </c:tx>
              <c:showVal val="1"/>
            </c:dLbl>
            <c:dLbl>
              <c:idx val="31"/>
              <c:layout/>
              <c:tx>
                <c:rich>
                  <a:bodyPr/>
                  <a:lstStyle/>
                  <a:p>
                    <a:r>
                      <a:rPr lang="en-US"/>
                      <a:t>NJ</a:t>
                    </a:r>
                  </a:p>
                </c:rich>
              </c:tx>
              <c:showVal val="1"/>
            </c:dLbl>
            <c:dLbl>
              <c:idx val="32"/>
              <c:layout/>
              <c:tx>
                <c:rich>
                  <a:bodyPr/>
                  <a:lstStyle/>
                  <a:p>
                    <a:r>
                      <a:rPr lang="en-US"/>
                      <a:t>NM</a:t>
                    </a:r>
                  </a:p>
                </c:rich>
              </c:tx>
              <c:showVal val="1"/>
            </c:dLbl>
            <c:dLbl>
              <c:idx val="33"/>
              <c:layout/>
              <c:tx>
                <c:rich>
                  <a:bodyPr/>
                  <a:lstStyle/>
                  <a:p>
                    <a:r>
                      <a:rPr lang="en-US"/>
                      <a:t>NV</a:t>
                    </a:r>
                  </a:p>
                </c:rich>
              </c:tx>
              <c:showVal val="1"/>
            </c:dLbl>
            <c:dLbl>
              <c:idx val="34"/>
              <c:layout/>
              <c:tx>
                <c:rich>
                  <a:bodyPr/>
                  <a:lstStyle/>
                  <a:p>
                    <a:r>
                      <a:rPr lang="en-US"/>
                      <a:t>NY</a:t>
                    </a:r>
                  </a:p>
                </c:rich>
              </c:tx>
              <c:showVal val="1"/>
            </c:dLbl>
            <c:dLbl>
              <c:idx val="35"/>
              <c:layout/>
              <c:tx>
                <c:rich>
                  <a:bodyPr/>
                  <a:lstStyle/>
                  <a:p>
                    <a:r>
                      <a:rPr lang="en-US"/>
                      <a:t>OH</a:t>
                    </a:r>
                  </a:p>
                </c:rich>
              </c:tx>
              <c:showVal val="1"/>
            </c:dLbl>
            <c:dLbl>
              <c:idx val="36"/>
              <c:layout/>
              <c:tx>
                <c:rich>
                  <a:bodyPr/>
                  <a:lstStyle/>
                  <a:p>
                    <a:r>
                      <a:rPr lang="en-US"/>
                      <a:t>OK</a:t>
                    </a:r>
                  </a:p>
                </c:rich>
              </c:tx>
              <c:showVal val="1"/>
            </c:dLbl>
            <c:dLbl>
              <c:idx val="37"/>
              <c:layout/>
              <c:tx>
                <c:rich>
                  <a:bodyPr/>
                  <a:lstStyle/>
                  <a:p>
                    <a:r>
                      <a:rPr lang="en-US"/>
                      <a:t>OR</a:t>
                    </a:r>
                  </a:p>
                </c:rich>
              </c:tx>
              <c:showVal val="1"/>
            </c:dLbl>
            <c:dLbl>
              <c:idx val="38"/>
              <c:layout/>
              <c:tx>
                <c:rich>
                  <a:bodyPr/>
                  <a:lstStyle/>
                  <a:p>
                    <a:r>
                      <a:rPr lang="en-US"/>
                      <a:t>PA</a:t>
                    </a:r>
                  </a:p>
                </c:rich>
              </c:tx>
              <c:showVal val="1"/>
            </c:dLbl>
            <c:dLbl>
              <c:idx val="39"/>
              <c:layout/>
              <c:tx>
                <c:rich>
                  <a:bodyPr/>
                  <a:lstStyle/>
                  <a:p>
                    <a:r>
                      <a:rPr lang="en-US"/>
                      <a:t>RI</a:t>
                    </a:r>
                  </a:p>
                </c:rich>
              </c:tx>
              <c:showVal val="1"/>
            </c:dLbl>
            <c:dLbl>
              <c:idx val="40"/>
              <c:layout/>
              <c:tx>
                <c:rich>
                  <a:bodyPr/>
                  <a:lstStyle/>
                  <a:p>
                    <a:r>
                      <a:rPr lang="en-US"/>
                      <a:t>SC</a:t>
                    </a:r>
                  </a:p>
                </c:rich>
              </c:tx>
              <c:showVal val="1"/>
            </c:dLbl>
            <c:dLbl>
              <c:idx val="41"/>
              <c:layout/>
              <c:tx>
                <c:rich>
                  <a:bodyPr/>
                  <a:lstStyle/>
                  <a:p>
                    <a:r>
                      <a:rPr lang="en-US"/>
                      <a:t>SD</a:t>
                    </a:r>
                  </a:p>
                </c:rich>
              </c:tx>
              <c:showVal val="1"/>
            </c:dLbl>
            <c:dLbl>
              <c:idx val="42"/>
              <c:layout/>
              <c:tx>
                <c:rich>
                  <a:bodyPr/>
                  <a:lstStyle/>
                  <a:p>
                    <a:r>
                      <a:rPr lang="en-US"/>
                      <a:t>TN</a:t>
                    </a:r>
                  </a:p>
                </c:rich>
              </c:tx>
              <c:showVal val="1"/>
            </c:dLbl>
            <c:dLbl>
              <c:idx val="43"/>
              <c:layout/>
              <c:tx>
                <c:rich>
                  <a:bodyPr/>
                  <a:lstStyle/>
                  <a:p>
                    <a:r>
                      <a:rPr lang="en-US"/>
                      <a:t>TX</a:t>
                    </a:r>
                  </a:p>
                </c:rich>
              </c:tx>
              <c:showVal val="1"/>
            </c:dLbl>
            <c:dLbl>
              <c:idx val="44"/>
              <c:layout/>
              <c:tx>
                <c:rich>
                  <a:bodyPr/>
                  <a:lstStyle/>
                  <a:p>
                    <a:r>
                      <a:rPr lang="en-US"/>
                      <a:t>UT</a:t>
                    </a:r>
                  </a:p>
                </c:rich>
              </c:tx>
              <c:showVal val="1"/>
            </c:dLbl>
            <c:dLbl>
              <c:idx val="45"/>
              <c:layout/>
              <c:tx>
                <c:rich>
                  <a:bodyPr/>
                  <a:lstStyle/>
                  <a:p>
                    <a:r>
                      <a:rPr lang="en-US"/>
                      <a:t>VA</a:t>
                    </a:r>
                  </a:p>
                </c:rich>
              </c:tx>
              <c:showVal val="1"/>
            </c:dLbl>
            <c:dLbl>
              <c:idx val="46"/>
              <c:layout/>
              <c:tx>
                <c:rich>
                  <a:bodyPr/>
                  <a:lstStyle/>
                  <a:p>
                    <a:r>
                      <a:rPr lang="en-US"/>
                      <a:t>VT</a:t>
                    </a:r>
                  </a:p>
                </c:rich>
              </c:tx>
              <c:showVal val="1"/>
            </c:dLbl>
            <c:dLbl>
              <c:idx val="47"/>
              <c:layout>
                <c:manualLayout>
                  <c:x val="1.7278613008999695E-3"/>
                  <c:y val="-5.7595379308655907E-3"/>
                </c:manualLayout>
              </c:layout>
              <c:tx>
                <c:rich>
                  <a:bodyPr/>
                  <a:lstStyle/>
                  <a:p>
                    <a:r>
                      <a:rPr lang="en-US"/>
                      <a:t>WA</a:t>
                    </a:r>
                  </a:p>
                </c:rich>
              </c:tx>
              <c:showVal val="1"/>
            </c:dLbl>
            <c:dLbl>
              <c:idx val="48"/>
              <c:layout/>
              <c:tx>
                <c:rich>
                  <a:bodyPr/>
                  <a:lstStyle/>
                  <a:p>
                    <a:r>
                      <a:rPr lang="en-US"/>
                      <a:t>WI</a:t>
                    </a:r>
                  </a:p>
                </c:rich>
              </c:tx>
              <c:showVal val="1"/>
            </c:dLbl>
            <c:dLbl>
              <c:idx val="49"/>
              <c:layout/>
              <c:tx>
                <c:rich>
                  <a:bodyPr/>
                  <a:lstStyle/>
                  <a:p>
                    <a:r>
                      <a:rPr lang="en-US"/>
                      <a:t>WV</a:t>
                    </a:r>
                  </a:p>
                </c:rich>
              </c:tx>
              <c:showVal val="1"/>
            </c:dLbl>
            <c:dLbl>
              <c:idx val="50"/>
              <c:layout/>
              <c:tx>
                <c:rich>
                  <a:bodyPr/>
                  <a:lstStyle/>
                  <a:p>
                    <a:r>
                      <a:rPr lang="en-US"/>
                      <a:t>IL</a:t>
                    </a:r>
                  </a:p>
                </c:rich>
              </c:tx>
              <c:showVal val="1"/>
            </c:dLbl>
            <c:delete val="1"/>
          </c:dLbls>
          <c:xVal>
            <c:numRef>
              <c:f>Sheet1!$D$6:$D$56</c:f>
              <c:numCache>
                <c:formatCode>0.0%</c:formatCode>
                <c:ptCount val="51"/>
                <c:pt idx="0">
                  <c:v>0.22957536432902198</c:v>
                </c:pt>
                <c:pt idx="1">
                  <c:v>0.12968387649588567</c:v>
                </c:pt>
                <c:pt idx="2">
                  <c:v>0.20501391601895463</c:v>
                </c:pt>
                <c:pt idx="3">
                  <c:v>0.24648150923256304</c:v>
                </c:pt>
                <c:pt idx="4">
                  <c:v>0.1456579710426833</c:v>
                </c:pt>
                <c:pt idx="5">
                  <c:v>0.20334913656687173</c:v>
                </c:pt>
                <c:pt idx="6">
                  <c:v>0.25443663954681633</c:v>
                </c:pt>
                <c:pt idx="7">
                  <c:v>0.14436145147298562</c:v>
                </c:pt>
                <c:pt idx="8">
                  <c:v>0.1351485109955507</c:v>
                </c:pt>
                <c:pt idx="9">
                  <c:v>0.27656995739586937</c:v>
                </c:pt>
                <c:pt idx="10">
                  <c:v>0.18973611527111542</c:v>
                </c:pt>
                <c:pt idx="11">
                  <c:v>0.27613161164152722</c:v>
                </c:pt>
                <c:pt idx="12">
                  <c:v>0.26031305605873389</c:v>
                </c:pt>
                <c:pt idx="13">
                  <c:v>0.21106521677464871</c:v>
                </c:pt>
                <c:pt idx="14">
                  <c:v>0.27538646419794899</c:v>
                </c:pt>
                <c:pt idx="15">
                  <c:v>0.27857124236269498</c:v>
                </c:pt>
                <c:pt idx="16">
                  <c:v>0.37947283977509283</c:v>
                </c:pt>
                <c:pt idx="17">
                  <c:v>0.21212013108725708</c:v>
                </c:pt>
                <c:pt idx="18">
                  <c:v>0.36706966349606945</c:v>
                </c:pt>
                <c:pt idx="19">
                  <c:v>0.22818477684908717</c:v>
                </c:pt>
                <c:pt idx="20">
                  <c:v>0.22989118120979074</c:v>
                </c:pt>
                <c:pt idx="21">
                  <c:v>0.19616847581387259</c:v>
                </c:pt>
                <c:pt idx="22">
                  <c:v>0.2805100076405857</c:v>
                </c:pt>
                <c:pt idx="23">
                  <c:v>0.51229706386570617</c:v>
                </c:pt>
                <c:pt idx="24">
                  <c:v>0.27002227179443022</c:v>
                </c:pt>
                <c:pt idx="25">
                  <c:v>0.24822533466421037</c:v>
                </c:pt>
                <c:pt idx="26">
                  <c:v>0.18795983316562892</c:v>
                </c:pt>
                <c:pt idx="27">
                  <c:v>0.56876228559191244</c:v>
                </c:pt>
                <c:pt idx="28">
                  <c:v>0.17991799568924127</c:v>
                </c:pt>
                <c:pt idx="29">
                  <c:v>0.20407986916284898</c:v>
                </c:pt>
                <c:pt idx="30">
                  <c:v>0.24069278289402049</c:v>
                </c:pt>
                <c:pt idx="31">
                  <c:v>0.18605340465163109</c:v>
                </c:pt>
                <c:pt idx="32">
                  <c:v>0.28214613175339215</c:v>
                </c:pt>
                <c:pt idx="33">
                  <c:v>0.20457443262803549</c:v>
                </c:pt>
                <c:pt idx="34">
                  <c:v>0.14135907766836983</c:v>
                </c:pt>
                <c:pt idx="35">
                  <c:v>0.3651272568218944</c:v>
                </c:pt>
                <c:pt idx="36">
                  <c:v>0.1724664810616261</c:v>
                </c:pt>
                <c:pt idx="37">
                  <c:v>0.16466728222425664</c:v>
                </c:pt>
                <c:pt idx="38">
                  <c:v>0.13043426484733683</c:v>
                </c:pt>
                <c:pt idx="39">
                  <c:v>0.16152429759132308</c:v>
                </c:pt>
                <c:pt idx="40">
                  <c:v>0.24787164275029835</c:v>
                </c:pt>
                <c:pt idx="41">
                  <c:v>0.19116128773035024</c:v>
                </c:pt>
                <c:pt idx="42">
                  <c:v>0.32769157720385195</c:v>
                </c:pt>
                <c:pt idx="43">
                  <c:v>0.22420119910618191</c:v>
                </c:pt>
                <c:pt idx="44">
                  <c:v>5.3435990666704146E-2</c:v>
                </c:pt>
                <c:pt idx="45">
                  <c:v>0.19372430469582783</c:v>
                </c:pt>
                <c:pt idx="46">
                  <c:v>0.12946643389025886</c:v>
                </c:pt>
                <c:pt idx="47">
                  <c:v>0.34070811467505668</c:v>
                </c:pt>
                <c:pt idx="48">
                  <c:v>0.25546354249155723</c:v>
                </c:pt>
                <c:pt idx="49">
                  <c:v>0.38745234336546802</c:v>
                </c:pt>
                <c:pt idx="50">
                  <c:v>0.21715214961911186</c:v>
                </c:pt>
              </c:numCache>
            </c:numRef>
          </c:xVal>
          <c:yVal>
            <c:numRef>
              <c:f>Sheet1!$E$6:$E$56</c:f>
              <c:numCache>
                <c:formatCode>0.0%</c:formatCode>
                <c:ptCount val="51"/>
                <c:pt idx="0">
                  <c:v>0.20010659285755314</c:v>
                </c:pt>
                <c:pt idx="1">
                  <c:v>0.1132457087113225</c:v>
                </c:pt>
                <c:pt idx="2">
                  <c:v>0.12904730786931073</c:v>
                </c:pt>
                <c:pt idx="3">
                  <c:v>0.12692923730799693</c:v>
                </c:pt>
                <c:pt idx="4">
                  <c:v>0.14211612860337475</c:v>
                </c:pt>
                <c:pt idx="5">
                  <c:v>0.26521129152232253</c:v>
                </c:pt>
                <c:pt idx="6">
                  <c:v>0.14090954460930871</c:v>
                </c:pt>
                <c:pt idx="7">
                  <c:v>0.14821402654280824</c:v>
                </c:pt>
                <c:pt idx="8">
                  <c:v>0.10088969404320475</c:v>
                </c:pt>
                <c:pt idx="9">
                  <c:v>0.11962982996487559</c:v>
                </c:pt>
                <c:pt idx="10">
                  <c:v>0.25460294994102989</c:v>
                </c:pt>
                <c:pt idx="11">
                  <c:v>0.27337893734495294</c:v>
                </c:pt>
                <c:pt idx="12">
                  <c:v>0.14792721898846792</c:v>
                </c:pt>
                <c:pt idx="13">
                  <c:v>0.17011598052511023</c:v>
                </c:pt>
                <c:pt idx="14">
                  <c:v>0.19514361163027097</c:v>
                </c:pt>
                <c:pt idx="15">
                  <c:v>0.16121562781384513</c:v>
                </c:pt>
                <c:pt idx="16">
                  <c:v>0.19151958442683259</c:v>
                </c:pt>
                <c:pt idx="17">
                  <c:v>0.12982983352335306</c:v>
                </c:pt>
                <c:pt idx="18">
                  <c:v>0.21282598051276336</c:v>
                </c:pt>
                <c:pt idx="19">
                  <c:v>0.14365939861187343</c:v>
                </c:pt>
                <c:pt idx="20">
                  <c:v>0.22340730212841661</c:v>
                </c:pt>
                <c:pt idx="21">
                  <c:v>0.22690534484205668</c:v>
                </c:pt>
                <c:pt idx="22">
                  <c:v>0.13637568718581061</c:v>
                </c:pt>
                <c:pt idx="23">
                  <c:v>0.38146823561454068</c:v>
                </c:pt>
                <c:pt idx="24">
                  <c:v>0.15770490760772929</c:v>
                </c:pt>
                <c:pt idx="25">
                  <c:v>0.14836681565591714</c:v>
                </c:pt>
                <c:pt idx="26">
                  <c:v>0.16717757178520118</c:v>
                </c:pt>
                <c:pt idx="27">
                  <c:v>0.42326823230628285</c:v>
                </c:pt>
                <c:pt idx="28">
                  <c:v>0.17988504213894269</c:v>
                </c:pt>
                <c:pt idx="29">
                  <c:v>0.18349707423433126</c:v>
                </c:pt>
                <c:pt idx="30">
                  <c:v>0.17083084323827161</c:v>
                </c:pt>
                <c:pt idx="31">
                  <c:v>0.11531390643181003</c:v>
                </c:pt>
                <c:pt idx="32">
                  <c:v>0.279168226253731</c:v>
                </c:pt>
                <c:pt idx="33">
                  <c:v>0.14646843611011515</c:v>
                </c:pt>
                <c:pt idx="34">
                  <c:v>0.10275952016205363</c:v>
                </c:pt>
                <c:pt idx="35">
                  <c:v>0.10598860680133558</c:v>
                </c:pt>
                <c:pt idx="36">
                  <c:v>0.23312275073315977</c:v>
                </c:pt>
                <c:pt idx="37">
                  <c:v>0.10943517250664188</c:v>
                </c:pt>
                <c:pt idx="38">
                  <c:v>9.7142681636437023E-2</c:v>
                </c:pt>
                <c:pt idx="39">
                  <c:v>0.14245756334803464</c:v>
                </c:pt>
                <c:pt idx="40">
                  <c:v>0.17607447045717961</c:v>
                </c:pt>
                <c:pt idx="41">
                  <c:v>0.18750895499653128</c:v>
                </c:pt>
                <c:pt idx="42">
                  <c:v>0.25279223759705471</c:v>
                </c:pt>
                <c:pt idx="43">
                  <c:v>0.20928634547136193</c:v>
                </c:pt>
                <c:pt idx="44">
                  <c:v>0.22347868422973902</c:v>
                </c:pt>
                <c:pt idx="45">
                  <c:v>0.18959074325217129</c:v>
                </c:pt>
                <c:pt idx="46">
                  <c:v>0.22775659288802941</c:v>
                </c:pt>
                <c:pt idx="47">
                  <c:v>0.22172481556917614</c:v>
                </c:pt>
                <c:pt idx="48">
                  <c:v>0.25431630123952964</c:v>
                </c:pt>
                <c:pt idx="49">
                  <c:v>0.26981664294846441</c:v>
                </c:pt>
                <c:pt idx="50">
                  <c:v>0.19505192688978096</c:v>
                </c:pt>
              </c:numCache>
            </c:numRef>
          </c:yVal>
        </c:ser>
        <c:axId val="98194560"/>
        <c:axId val="98196480"/>
      </c:scatterChart>
      <c:valAx>
        <c:axId val="98194560"/>
        <c:scaling>
          <c:orientation val="minMax"/>
        </c:scaling>
        <c:axPos val="b"/>
        <c:title>
          <c:tx>
            <c:rich>
              <a:bodyPr/>
              <a:lstStyle/>
              <a:p>
                <a:pPr>
                  <a:defRPr sz="1600"/>
                </a:pPr>
                <a:r>
                  <a:rPr lang="en-US" sz="1600"/>
                  <a:t>Percent</a:t>
                </a:r>
                <a:r>
                  <a:rPr lang="en-US" sz="1600" baseline="0"/>
                  <a:t> of </a:t>
                </a:r>
                <a:r>
                  <a:rPr lang="en-US" sz="1600"/>
                  <a:t>Publicly Insured</a:t>
                </a:r>
                <a:r>
                  <a:rPr lang="en-US" sz="1600" baseline="0"/>
                  <a:t> Children Receiving SDBS</a:t>
                </a:r>
                <a:endParaRPr lang="en-US" sz="1600"/>
              </a:p>
            </c:rich>
          </c:tx>
          <c:layout/>
        </c:title>
        <c:numFmt formatCode="0.0%" sourceLinked="1"/>
        <c:tickLblPos val="nextTo"/>
        <c:txPr>
          <a:bodyPr/>
          <a:lstStyle/>
          <a:p>
            <a:pPr>
              <a:defRPr sz="1200" b="1"/>
            </a:pPr>
            <a:endParaRPr lang="en-US"/>
          </a:p>
        </c:txPr>
        <c:crossAx val="98196480"/>
        <c:crosses val="autoZero"/>
        <c:crossBetween val="midCat"/>
      </c:valAx>
      <c:valAx>
        <c:axId val="98196480"/>
        <c:scaling>
          <c:orientation val="minMax"/>
        </c:scaling>
        <c:axPos val="l"/>
        <c:title>
          <c:tx>
            <c:rich>
              <a:bodyPr rot="-5400000" vert="horz"/>
              <a:lstStyle/>
              <a:p>
                <a:pPr>
                  <a:defRPr sz="1600"/>
                </a:pPr>
                <a:r>
                  <a:rPr lang="en-US" sz="1600"/>
                  <a:t>Precent of Privately Insured Children Receiving SDBS</a:t>
                </a:r>
              </a:p>
            </c:rich>
          </c:tx>
          <c:layout/>
        </c:title>
        <c:numFmt formatCode="0.0%" sourceLinked="1"/>
        <c:tickLblPos val="nextTo"/>
        <c:txPr>
          <a:bodyPr/>
          <a:lstStyle/>
          <a:p>
            <a:pPr>
              <a:defRPr sz="1200" b="1"/>
            </a:pPr>
            <a:endParaRPr lang="en-US"/>
          </a:p>
        </c:txPr>
        <c:crossAx val="98194560"/>
        <c:crosses val="autoZero"/>
        <c:crossBetween val="midCat"/>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view3D>
      <c:rotX val="0"/>
      <c:rotY val="10"/>
      <c:rAngAx val="1"/>
    </c:view3D>
    <c:plotArea>
      <c:layout>
        <c:manualLayout>
          <c:layoutTarget val="inner"/>
          <c:xMode val="edge"/>
          <c:yMode val="edge"/>
          <c:x val="6.6811261442402084E-2"/>
          <c:y val="3.7101151829705553E-2"/>
          <c:w val="0.92886248362282553"/>
          <c:h val="0.71263697300995266"/>
        </c:manualLayout>
      </c:layout>
      <c:bar3DChart>
        <c:barDir val="col"/>
        <c:grouping val="clustered"/>
        <c:ser>
          <c:idx val="0"/>
          <c:order val="0"/>
          <c:tx>
            <c:strRef>
              <c:f>Sheet1!$B$33</c:f>
              <c:strCache>
                <c:ptCount val="1"/>
                <c:pt idx="0">
                  <c:v>% with an early intervention plan, among those receiving SDBS</c:v>
                </c:pt>
              </c:strCache>
            </c:strRef>
          </c:tx>
          <c:dLbls>
            <c:txPr>
              <a:bodyPr/>
              <a:lstStyle/>
              <a:p>
                <a:pPr>
                  <a:defRPr sz="1600" b="1"/>
                </a:pPr>
                <a:endParaRPr lang="en-US"/>
              </a:p>
            </c:txPr>
            <c:showVal val="1"/>
          </c:dLbls>
          <c:cat>
            <c:strRef>
              <c:f>Sheet1!$A$34:$A$37</c:f>
              <c:strCache>
                <c:ptCount val="4"/>
                <c:pt idx="0">
                  <c:v>All Children</c:v>
                </c:pt>
                <c:pt idx="1">
                  <c:v>Children at No/Low Risk</c:v>
                </c:pt>
                <c:pt idx="2">
                  <c:v>Children at Moderate Risk</c:v>
                </c:pt>
                <c:pt idx="3">
                  <c:v>Children at High Risk</c:v>
                </c:pt>
              </c:strCache>
            </c:strRef>
          </c:cat>
          <c:val>
            <c:numRef>
              <c:f>Sheet1!$B$34:$B$37</c:f>
              <c:numCache>
                <c:formatCode>General</c:formatCode>
                <c:ptCount val="4"/>
                <c:pt idx="0">
                  <c:v>8.6</c:v>
                </c:pt>
                <c:pt idx="1">
                  <c:v>1.8</c:v>
                </c:pt>
                <c:pt idx="2">
                  <c:v>19.100000000000001</c:v>
                </c:pt>
                <c:pt idx="3">
                  <c:v>34.700000000000003</c:v>
                </c:pt>
              </c:numCache>
            </c:numRef>
          </c:val>
        </c:ser>
        <c:ser>
          <c:idx val="1"/>
          <c:order val="1"/>
          <c:tx>
            <c:strRef>
              <c:f>Sheet1!$C$33</c:f>
              <c:strCache>
                <c:ptCount val="1"/>
                <c:pt idx="0">
                  <c:v>% with an early intervention plan, among those NOT receiving SDBS</c:v>
                </c:pt>
              </c:strCache>
            </c:strRef>
          </c:tx>
          <c:dLbls>
            <c:txPr>
              <a:bodyPr/>
              <a:lstStyle/>
              <a:p>
                <a:pPr>
                  <a:defRPr sz="1600" b="1"/>
                </a:pPr>
                <a:endParaRPr lang="en-US"/>
              </a:p>
            </c:txPr>
            <c:showVal val="1"/>
          </c:dLbls>
          <c:cat>
            <c:strRef>
              <c:f>Sheet1!$A$34:$A$37</c:f>
              <c:strCache>
                <c:ptCount val="4"/>
                <c:pt idx="0">
                  <c:v>All Children</c:v>
                </c:pt>
                <c:pt idx="1">
                  <c:v>Children at No/Low Risk</c:v>
                </c:pt>
                <c:pt idx="2">
                  <c:v>Children at Moderate Risk</c:v>
                </c:pt>
                <c:pt idx="3">
                  <c:v>Children at High Risk</c:v>
                </c:pt>
              </c:strCache>
            </c:strRef>
          </c:cat>
          <c:val>
            <c:numRef>
              <c:f>Sheet1!$C$34:$C$37</c:f>
              <c:numCache>
                <c:formatCode>General</c:formatCode>
                <c:ptCount val="4"/>
                <c:pt idx="0">
                  <c:v>3.6</c:v>
                </c:pt>
                <c:pt idx="1">
                  <c:v>0.9</c:v>
                </c:pt>
                <c:pt idx="2">
                  <c:v>5.9</c:v>
                </c:pt>
                <c:pt idx="3">
                  <c:v>18.399999999999999</c:v>
                </c:pt>
              </c:numCache>
            </c:numRef>
          </c:val>
        </c:ser>
        <c:gapWidth val="50"/>
        <c:shape val="box"/>
        <c:axId val="100189696"/>
        <c:axId val="100191232"/>
        <c:axId val="0"/>
      </c:bar3DChart>
      <c:catAx>
        <c:axId val="100189696"/>
        <c:scaling>
          <c:orientation val="minMax"/>
        </c:scaling>
        <c:axPos val="b"/>
        <c:tickLblPos val="nextTo"/>
        <c:txPr>
          <a:bodyPr/>
          <a:lstStyle/>
          <a:p>
            <a:pPr>
              <a:defRPr sz="1400" b="1"/>
            </a:pPr>
            <a:endParaRPr lang="en-US"/>
          </a:p>
        </c:txPr>
        <c:crossAx val="100191232"/>
        <c:crosses val="autoZero"/>
        <c:auto val="1"/>
        <c:lblAlgn val="ctr"/>
        <c:lblOffset val="100"/>
      </c:catAx>
      <c:valAx>
        <c:axId val="100191232"/>
        <c:scaling>
          <c:orientation val="minMax"/>
        </c:scaling>
        <c:axPos val="l"/>
        <c:majorGridlines>
          <c:spPr>
            <a:ln>
              <a:solidFill>
                <a:sysClr val="window" lastClr="FFFFFF">
                  <a:lumMod val="75000"/>
                </a:sysClr>
              </a:solidFill>
            </a:ln>
          </c:spPr>
        </c:majorGridlines>
        <c:numFmt formatCode="General" sourceLinked="1"/>
        <c:tickLblPos val="nextTo"/>
        <c:txPr>
          <a:bodyPr/>
          <a:lstStyle/>
          <a:p>
            <a:pPr>
              <a:defRPr sz="1600" b="1"/>
            </a:pPr>
            <a:endParaRPr lang="en-US"/>
          </a:p>
        </c:txPr>
        <c:crossAx val="100189696"/>
        <c:crosses val="autoZero"/>
        <c:crossBetween val="between"/>
      </c:valAx>
    </c:plotArea>
    <c:legend>
      <c:legendPos val="r"/>
      <c:layout>
        <c:manualLayout>
          <c:xMode val="edge"/>
          <c:yMode val="edge"/>
          <c:x val="3.3565013599000312E-2"/>
          <c:y val="0.90044823344450509"/>
          <c:w val="0.89614393752675481"/>
          <c:h val="9.8017221531519066E-2"/>
        </c:manualLayout>
      </c:layout>
      <c:txPr>
        <a:bodyPr/>
        <a:lstStyle/>
        <a:p>
          <a:pPr>
            <a:defRPr sz="1400" b="1"/>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view3D>
      <c:rotX val="0"/>
      <c:rotY val="10"/>
      <c:rAngAx val="1"/>
    </c:view3D>
    <c:plotArea>
      <c:layout/>
      <c:bar3DChart>
        <c:barDir val="col"/>
        <c:grouping val="clustered"/>
        <c:ser>
          <c:idx val="0"/>
          <c:order val="0"/>
          <c:dPt>
            <c:idx val="1"/>
            <c:spPr>
              <a:solidFill>
                <a:srgbClr val="C0504D"/>
              </a:solidFill>
            </c:spPr>
          </c:dPt>
          <c:dLbls>
            <c:dLbl>
              <c:idx val="1"/>
              <c:layout/>
              <c:tx>
                <c:rich>
                  <a:bodyPr/>
                  <a:lstStyle/>
                  <a:p>
                    <a:r>
                      <a:rPr lang="en-US" sz="1800"/>
                      <a:t>37.0</a:t>
                    </a:r>
                  </a:p>
                </c:rich>
              </c:tx>
              <c:showVal val="1"/>
            </c:dLbl>
            <c:txPr>
              <a:bodyPr/>
              <a:lstStyle/>
              <a:p>
                <a:pPr>
                  <a:defRPr sz="1800" b="1"/>
                </a:pPr>
                <a:endParaRPr lang="en-US"/>
              </a:p>
            </c:txPr>
            <c:showVal val="1"/>
          </c:dLbls>
          <c:cat>
            <c:strRef>
              <c:f>Sheet1!$A$47:$A$48</c:f>
              <c:strCache>
                <c:ptCount val="2"/>
                <c:pt idx="0">
                  <c:v>Among Children Receiving SDBS</c:v>
                </c:pt>
                <c:pt idx="1">
                  <c:v>Among Children NOT Receiving SDBS</c:v>
                </c:pt>
              </c:strCache>
            </c:strRef>
          </c:cat>
          <c:val>
            <c:numRef>
              <c:f>Sheet1!$B$47:$B$48</c:f>
              <c:numCache>
                <c:formatCode>General</c:formatCode>
                <c:ptCount val="2"/>
                <c:pt idx="0">
                  <c:v>57.2</c:v>
                </c:pt>
                <c:pt idx="1">
                  <c:v>37</c:v>
                </c:pt>
              </c:numCache>
            </c:numRef>
          </c:val>
        </c:ser>
        <c:gapWidth val="50"/>
        <c:shape val="box"/>
        <c:axId val="97030528"/>
        <c:axId val="97032064"/>
        <c:axId val="0"/>
      </c:bar3DChart>
      <c:catAx>
        <c:axId val="97030528"/>
        <c:scaling>
          <c:orientation val="minMax"/>
        </c:scaling>
        <c:axPos val="b"/>
        <c:tickLblPos val="nextTo"/>
        <c:txPr>
          <a:bodyPr/>
          <a:lstStyle/>
          <a:p>
            <a:pPr>
              <a:defRPr sz="1400" b="1"/>
            </a:pPr>
            <a:endParaRPr lang="en-US"/>
          </a:p>
        </c:txPr>
        <c:crossAx val="97032064"/>
        <c:crosses val="autoZero"/>
        <c:auto val="1"/>
        <c:lblAlgn val="ctr"/>
        <c:lblOffset val="100"/>
      </c:catAx>
      <c:valAx>
        <c:axId val="97032064"/>
        <c:scaling>
          <c:orientation val="minMax"/>
          <c:max val="70"/>
          <c:min val="0"/>
        </c:scaling>
        <c:axPos val="l"/>
        <c:majorGridlines>
          <c:spPr>
            <a:ln>
              <a:solidFill>
                <a:sysClr val="window" lastClr="FFFFFF">
                  <a:lumMod val="75000"/>
                </a:sysClr>
              </a:solidFill>
            </a:ln>
          </c:spPr>
        </c:majorGridlines>
        <c:numFmt formatCode="General" sourceLinked="1"/>
        <c:tickLblPos val="nextTo"/>
        <c:txPr>
          <a:bodyPr/>
          <a:lstStyle/>
          <a:p>
            <a:pPr>
              <a:defRPr sz="1600" b="1"/>
            </a:pPr>
            <a:endParaRPr lang="en-US"/>
          </a:p>
        </c:txPr>
        <c:crossAx val="97030528"/>
        <c:crosses val="autoZero"/>
        <c:crossBetween val="between"/>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pitchFamily="18" charset="0"/>
                <a:cs typeface="+mn-cs"/>
              </a:defRPr>
            </a:lvl1pPr>
          </a:lstStyle>
          <a:p>
            <a:pPr>
              <a:defRPr/>
            </a:pPr>
            <a:endParaRPr lang="en-US"/>
          </a:p>
        </p:txBody>
      </p:sp>
      <p:sp>
        <p:nvSpPr>
          <p:cNvPr id="1638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pitchFamily="18" charset="0"/>
                <a:cs typeface="+mn-cs"/>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pitchFamily="18" charset="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pitchFamily="18" charset="0"/>
                <a:cs typeface="+mn-cs"/>
              </a:defRPr>
            </a:lvl1pPr>
          </a:lstStyle>
          <a:p>
            <a:pPr>
              <a:defRPr/>
            </a:pPr>
            <a:fld id="{6DAE2C14-D677-4B1A-83A1-590426ED546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p:txBody>
          <a:bodyPr/>
          <a:lstStyle/>
          <a:p>
            <a:pPr>
              <a:defRPr/>
            </a:pPr>
            <a:fld id="{568EB53C-62DB-4594-B8FB-9FD3FCAC7FC2}" type="slidenum">
              <a:rPr lang="en-US" smtClean="0"/>
              <a:pPr>
                <a:defRPr/>
              </a:pPr>
              <a:t>1</a:t>
            </a:fld>
            <a:endParaRPr lang="en-US" smtClean="0"/>
          </a:p>
        </p:txBody>
      </p:sp>
      <p:sp>
        <p:nvSpPr>
          <p:cNvPr id="21507" name="Rectangle 2"/>
          <p:cNvSpPr>
            <a:spLocks noGrp="1" noRot="1" noChangeAspect="1" noChangeArrowheads="1" noTextEdit="1"/>
          </p:cNvSpPr>
          <p:nvPr>
            <p:ph type="sldImg"/>
          </p:nvPr>
        </p:nvSpPr>
        <p:spPr>
          <a:xfrm>
            <a:off x="1144588" y="685800"/>
            <a:ext cx="4570412" cy="3427413"/>
          </a:xfrm>
          <a:ln/>
        </p:spPr>
      </p:sp>
      <p:sp>
        <p:nvSpPr>
          <p:cNvPr id="21508" name="Rectangle 3"/>
          <p:cNvSpPr>
            <a:spLocks noGrp="1" noChangeArrowheads="1"/>
          </p:cNvSpPr>
          <p:nvPr>
            <p:ph type="body" idx="1"/>
          </p:nvPr>
        </p:nvSpPr>
        <p:spPr>
          <a:xfrm>
            <a:off x="685800" y="4343400"/>
            <a:ext cx="5486400" cy="4114800"/>
          </a:xfrm>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DAE2C14-D677-4B1A-83A1-590426ED5467}" type="slidenum">
              <a:rPr lang="en-US" smtClean="0"/>
              <a:pPr>
                <a:defRPr/>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DAE2C14-D677-4B1A-83A1-590426ED5467}" type="slidenum">
              <a:rPr lang="en-US" smtClean="0"/>
              <a:pPr>
                <a:defRPr/>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DAE2C14-D677-4B1A-83A1-590426ED5467}" type="slidenum">
              <a:rPr lang="en-US" smtClean="0"/>
              <a:pPr>
                <a:defRPr/>
              </a:pPr>
              <a:t>17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DAE2C14-D677-4B1A-83A1-590426ED5467}" type="slidenum">
              <a:rPr lang="en-US" smtClean="0"/>
              <a:pPr>
                <a:defRPr/>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p:txBody>
          <a:bodyPr/>
          <a:lstStyle/>
          <a:p>
            <a:pPr>
              <a:defRPr/>
            </a:pPr>
            <a:fld id="{C6AB088E-90CA-48BA-A36C-355C07A5EF6F}" type="slidenum">
              <a:rPr lang="en-US" smtClean="0"/>
              <a:pPr>
                <a:defRPr/>
              </a:pPr>
              <a:t>2</a:t>
            </a:fld>
            <a:endParaRPr lang="en-US" smtClean="0"/>
          </a:p>
        </p:txBody>
      </p:sp>
      <p:sp>
        <p:nvSpPr>
          <p:cNvPr id="7171" name="Rectangle 2"/>
          <p:cNvSpPr>
            <a:spLocks noGrp="1" noRot="1" noChangeAspect="1" noChangeArrowheads="1" noTextEdit="1"/>
          </p:cNvSpPr>
          <p:nvPr>
            <p:ph type="sldImg"/>
          </p:nvPr>
        </p:nvSpPr>
        <p:spPr>
          <a:xfrm>
            <a:off x="1144588" y="685800"/>
            <a:ext cx="4570412" cy="3427413"/>
          </a:xfrm>
          <a:ln/>
        </p:spPr>
      </p:sp>
      <p:sp>
        <p:nvSpPr>
          <p:cNvPr id="7172" name="Rectangle 3"/>
          <p:cNvSpPr>
            <a:spLocks noGrp="1" noChangeArrowheads="1"/>
          </p:cNvSpPr>
          <p:nvPr>
            <p:ph type="body" idx="1"/>
          </p:nvPr>
        </p:nvSpPr>
        <p:spPr>
          <a:xfrm>
            <a:off x="685800" y="4343400"/>
            <a:ext cx="5486400" cy="4114800"/>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DAE2C14-D677-4B1A-83A1-590426ED5467}"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 note, 90% of those with a health care visit had</a:t>
            </a:r>
            <a:r>
              <a:rPr lang="en-US" baseline="0" dirty="0" smtClean="0"/>
              <a:t> one that was preventive medical visit in past year.</a:t>
            </a:r>
            <a:endParaRPr lang="en-US" dirty="0"/>
          </a:p>
        </p:txBody>
      </p:sp>
      <p:sp>
        <p:nvSpPr>
          <p:cNvPr id="4" name="Slide Number Placeholder 3"/>
          <p:cNvSpPr>
            <a:spLocks noGrp="1"/>
          </p:cNvSpPr>
          <p:nvPr>
            <p:ph type="sldNum" sz="quarter" idx="10"/>
          </p:nvPr>
        </p:nvSpPr>
        <p:spPr/>
        <p:txBody>
          <a:bodyPr/>
          <a:lstStyle/>
          <a:p>
            <a:pPr>
              <a:defRPr/>
            </a:pPr>
            <a:fld id="{6DAE2C14-D677-4B1A-83A1-590426ED5467}" type="slidenum">
              <a:rPr lang="en-US" smtClean="0"/>
              <a:pPr>
                <a:defRPr/>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blue:</a:t>
            </a:r>
            <a:r>
              <a:rPr lang="en-US" baseline="0" dirty="0" smtClean="0"/>
              <a:t> 10-23 months; In green: 24-71 months</a:t>
            </a:r>
          </a:p>
        </p:txBody>
      </p:sp>
      <p:sp>
        <p:nvSpPr>
          <p:cNvPr id="4" name="Slide Number Placeholder 3"/>
          <p:cNvSpPr>
            <a:spLocks noGrp="1"/>
          </p:cNvSpPr>
          <p:nvPr>
            <p:ph type="sldNum" sz="quarter" idx="10"/>
          </p:nvPr>
        </p:nvSpPr>
        <p:spPr/>
        <p:txBody>
          <a:bodyPr/>
          <a:lstStyle/>
          <a:p>
            <a:pPr>
              <a:defRPr/>
            </a:pPr>
            <a:fld id="{6DAE2C14-D677-4B1A-83A1-590426ED5467}" type="slidenum">
              <a:rPr lang="en-US" smtClean="0"/>
              <a:pPr>
                <a:defRPr/>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6DAE2C14-D677-4B1A-83A1-590426ED5467}" type="slidenum">
              <a:rPr lang="en-US" smtClean="0"/>
              <a:pPr>
                <a:defRPr/>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26.7% was reported for children 10-12 months (youngest age group, but only</a:t>
            </a:r>
            <a:r>
              <a:rPr lang="en-US" baseline="0" dirty="0" smtClean="0"/>
              <a:t> represents 3.4% of children 10-71 months)</a:t>
            </a:r>
          </a:p>
          <a:p>
            <a:r>
              <a:rPr lang="en-US" baseline="0" dirty="0" smtClean="0"/>
              <a:t>Expected that </a:t>
            </a:r>
            <a:r>
              <a:rPr lang="en-US" baseline="0" dirty="0" err="1" smtClean="0"/>
              <a:t>chidlren</a:t>
            </a:r>
            <a:r>
              <a:rPr lang="en-US" baseline="0" dirty="0" smtClean="0"/>
              <a:t> with high-risk developmental status, consistent health insurance and preventive visit would have higher likelihood of DS. </a:t>
            </a:r>
          </a:p>
          <a:p>
            <a:r>
              <a:rPr lang="en-US" baseline="0" dirty="0" smtClean="0"/>
              <a:t>Unexpected results for children living below the poverty line</a:t>
            </a:r>
          </a:p>
        </p:txBody>
      </p:sp>
      <p:sp>
        <p:nvSpPr>
          <p:cNvPr id="4" name="Slide Number Placeholder 3"/>
          <p:cNvSpPr>
            <a:spLocks noGrp="1"/>
          </p:cNvSpPr>
          <p:nvPr>
            <p:ph type="sldNum" sz="quarter" idx="10"/>
          </p:nvPr>
        </p:nvSpPr>
        <p:spPr/>
        <p:txBody>
          <a:bodyPr/>
          <a:lstStyle/>
          <a:p>
            <a:pPr>
              <a:defRPr/>
            </a:pPr>
            <a:fld id="{6DAE2C14-D677-4B1A-83A1-590426ED5467}" type="slidenum">
              <a:rPr lang="en-US" smtClean="0"/>
              <a:pPr>
                <a:defRPr/>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26.7% was reported for children 10-12 months (youngest age group, but only</a:t>
            </a:r>
            <a:r>
              <a:rPr lang="en-US" baseline="0" dirty="0" smtClean="0"/>
              <a:t> represents 3.4% of children 10-71 </a:t>
            </a:r>
            <a:r>
              <a:rPr lang="en-US" baseline="0" smtClean="0"/>
              <a:t>months)</a:t>
            </a:r>
            <a:endParaRPr lang="en-US" baseline="0" dirty="0" smtClean="0"/>
          </a:p>
        </p:txBody>
      </p:sp>
      <p:sp>
        <p:nvSpPr>
          <p:cNvPr id="4" name="Slide Number Placeholder 3"/>
          <p:cNvSpPr>
            <a:spLocks noGrp="1"/>
          </p:cNvSpPr>
          <p:nvPr>
            <p:ph type="sldNum" sz="quarter" idx="10"/>
          </p:nvPr>
        </p:nvSpPr>
        <p:spPr/>
        <p:txBody>
          <a:bodyPr/>
          <a:lstStyle/>
          <a:p>
            <a:pPr>
              <a:defRPr/>
            </a:pPr>
            <a:fld id="{6DAE2C14-D677-4B1A-83A1-590426ED5467}" type="slidenum">
              <a:rPr lang="en-US" smtClean="0"/>
              <a:pPr>
                <a:defRPr/>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DAE2C14-D677-4B1A-83A1-590426ED5467}" type="slidenum">
              <a:rPr lang="en-US" smtClean="0"/>
              <a:pPr>
                <a:defRPr/>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091EC9B-90FF-4EA3-BDC3-6950E1525AB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DF65DD-9C9C-48D9-ADCC-C74D9BEA68D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C4FBB49-FC77-4DF1-AFEC-66DCD2DD882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108C52-7CB4-43B5-B399-7EAFA66E7AA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3A4EF8D-7E32-46CE-95B1-9BE8C2ED512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101A2D-0460-4F19-BB71-9C98109155D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0D66FB4-D002-4E50-88C0-E9760D9FC26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517A214-C16D-42B4-855D-E75531B7197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9893ABC-BC09-4BAD-A07F-F22C24D5857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E5F4B1-1FD1-4F12-ABCB-BE002DEFE7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35AE99-943D-4EE5-BCF0-1DB9E93824C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EFB769B-CECC-4FC9-A511-0479D443E33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pitchFamily="18"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pitchFamily="18"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pitchFamily="18" charset="0"/>
                <a:cs typeface="+mn-cs"/>
              </a:defRPr>
            </a:lvl1pPr>
          </a:lstStyle>
          <a:p>
            <a:pPr>
              <a:defRPr/>
            </a:pPr>
            <a:fld id="{A3FCA953-C084-46A4-A7A6-F9339BE3350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8" charset="0"/>
        </a:defRPr>
      </a:lvl2pPr>
      <a:lvl3pPr algn="ctr" rtl="0" eaLnBrk="0" fontAlgn="base" hangingPunct="0">
        <a:spcBef>
          <a:spcPct val="0"/>
        </a:spcBef>
        <a:spcAft>
          <a:spcPct val="0"/>
        </a:spcAft>
        <a:defRPr sz="4400">
          <a:solidFill>
            <a:schemeClr val="tx2"/>
          </a:solidFill>
          <a:latin typeface="Times" pitchFamily="18" charset="0"/>
        </a:defRPr>
      </a:lvl3pPr>
      <a:lvl4pPr algn="ctr" rtl="0" eaLnBrk="0" fontAlgn="base" hangingPunct="0">
        <a:spcBef>
          <a:spcPct val="0"/>
        </a:spcBef>
        <a:spcAft>
          <a:spcPct val="0"/>
        </a:spcAft>
        <a:defRPr sz="4400">
          <a:solidFill>
            <a:schemeClr val="tx2"/>
          </a:solidFill>
          <a:latin typeface="Times" pitchFamily="18" charset="0"/>
        </a:defRPr>
      </a:lvl4pPr>
      <a:lvl5pPr algn="ctr" rtl="0" eaLnBrk="0" fontAlgn="base" hangingPunct="0">
        <a:spcBef>
          <a:spcPct val="0"/>
        </a:spcBef>
        <a:spcAft>
          <a:spcPct val="0"/>
        </a:spcAft>
        <a:defRPr sz="4400">
          <a:solidFill>
            <a:schemeClr val="tx2"/>
          </a:solidFill>
          <a:latin typeface="Times" pitchFamily="18"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7"/>
          <p:cNvSpPr>
            <a:spLocks noChangeArrowheads="1"/>
          </p:cNvSpPr>
          <p:nvPr/>
        </p:nvSpPr>
        <p:spPr bwMode="auto">
          <a:xfrm>
            <a:off x="0" y="2971800"/>
            <a:ext cx="9144000" cy="0"/>
          </a:xfrm>
          <a:prstGeom prst="rect">
            <a:avLst/>
          </a:prstGeom>
          <a:noFill/>
          <a:ln w="9525">
            <a:noFill/>
            <a:miter lim="800000"/>
            <a:headEnd/>
            <a:tailEnd/>
          </a:ln>
        </p:spPr>
        <p:txBody>
          <a:bodyPr>
            <a:spAutoFit/>
          </a:bodyPr>
          <a:lstStyle/>
          <a:p>
            <a:pPr eaLnBrk="0" hangingPunct="0"/>
            <a:endParaRPr lang="en-US"/>
          </a:p>
        </p:txBody>
      </p:sp>
      <p:sp>
        <p:nvSpPr>
          <p:cNvPr id="2052" name="Title 6"/>
          <p:cNvSpPr>
            <a:spLocks noGrp="1"/>
          </p:cNvSpPr>
          <p:nvPr>
            <p:ph type="title"/>
          </p:nvPr>
        </p:nvSpPr>
        <p:spPr>
          <a:xfrm>
            <a:off x="381000" y="1524000"/>
            <a:ext cx="8382000" cy="1828800"/>
          </a:xfrm>
        </p:spPr>
        <p:txBody>
          <a:bodyPr/>
          <a:lstStyle/>
          <a:p>
            <a:pPr defTabSz="5014913"/>
            <a:r>
              <a:rPr lang="en-US" sz="4000" dirty="0" smtClean="0">
                <a:latin typeface="Arial" pitchFamily="34" charset="0"/>
                <a:cs typeface="Arial" pitchFamily="34" charset="0"/>
              </a:rPr>
              <a:t> </a:t>
            </a:r>
            <a:r>
              <a:rPr lang="en-US" sz="3600" b="1" dirty="0" smtClean="0">
                <a:solidFill>
                  <a:srgbClr val="003399"/>
                </a:solidFill>
                <a:latin typeface="Arial" pitchFamily="34" charset="0"/>
                <a:cs typeface="Arial" pitchFamily="34" charset="0"/>
              </a:rPr>
              <a:t>Developmental Screening and Access to Early Intervention </a:t>
            </a:r>
            <a:br>
              <a:rPr lang="en-US" sz="3600" b="1" dirty="0" smtClean="0">
                <a:solidFill>
                  <a:srgbClr val="003399"/>
                </a:solidFill>
                <a:latin typeface="Arial" pitchFamily="34" charset="0"/>
                <a:cs typeface="Arial" pitchFamily="34" charset="0"/>
              </a:rPr>
            </a:br>
            <a:r>
              <a:rPr lang="en-US" sz="3600" b="1" dirty="0" smtClean="0">
                <a:solidFill>
                  <a:srgbClr val="003399"/>
                </a:solidFill>
                <a:latin typeface="Arial" pitchFamily="34" charset="0"/>
                <a:cs typeface="Arial" pitchFamily="34" charset="0"/>
              </a:rPr>
              <a:t>and Mental Health Services in the US</a:t>
            </a:r>
            <a:endParaRPr lang="en-US" sz="3600" dirty="0" smtClean="0">
              <a:solidFill>
                <a:srgbClr val="002060"/>
              </a:solidFill>
              <a:latin typeface="Arial" pitchFamily="34" charset="0"/>
              <a:cs typeface="Arial" pitchFamily="34" charset="0"/>
            </a:endParaRPr>
          </a:p>
        </p:txBody>
      </p:sp>
      <p:sp>
        <p:nvSpPr>
          <p:cNvPr id="2053" name="Content Placeholder 7"/>
          <p:cNvSpPr>
            <a:spLocks noGrp="1"/>
          </p:cNvSpPr>
          <p:nvPr>
            <p:ph idx="1"/>
          </p:nvPr>
        </p:nvSpPr>
        <p:spPr>
          <a:xfrm>
            <a:off x="685800" y="3733800"/>
            <a:ext cx="7772400" cy="2362200"/>
          </a:xfrm>
        </p:spPr>
        <p:txBody>
          <a:bodyPr/>
          <a:lstStyle/>
          <a:p>
            <a:pPr algn="ctr" defTabSz="5014913">
              <a:spcBef>
                <a:spcPts val="0"/>
              </a:spcBef>
              <a:buNone/>
            </a:pPr>
            <a:r>
              <a:rPr lang="en-US" sz="2400" dirty="0" smtClean="0">
                <a:solidFill>
                  <a:schemeClr val="accent1">
                    <a:lumMod val="50000"/>
                  </a:schemeClr>
                </a:solidFill>
                <a:latin typeface="Arial" pitchFamily="34" charset="0"/>
                <a:cs typeface="Arial" pitchFamily="34" charset="0"/>
              </a:rPr>
              <a:t>Christina Bethell PhD, MBA, MPH, </a:t>
            </a:r>
          </a:p>
          <a:p>
            <a:pPr algn="ctr" defTabSz="5014913">
              <a:spcBef>
                <a:spcPts val="0"/>
              </a:spcBef>
              <a:buNone/>
            </a:pPr>
            <a:r>
              <a:rPr lang="en-US" sz="2400" dirty="0" smtClean="0">
                <a:solidFill>
                  <a:schemeClr val="accent1">
                    <a:lumMod val="50000"/>
                  </a:schemeClr>
                </a:solidFill>
                <a:latin typeface="Arial" pitchFamily="34" charset="0"/>
                <a:cs typeface="Arial" pitchFamily="34" charset="0"/>
              </a:rPr>
              <a:t>Colleen Reuland, MS, Edward </a:t>
            </a:r>
            <a:r>
              <a:rPr lang="en-US" sz="2400" dirty="0" err="1" smtClean="0">
                <a:solidFill>
                  <a:schemeClr val="accent1">
                    <a:lumMod val="50000"/>
                  </a:schemeClr>
                </a:solidFill>
                <a:latin typeface="Arial" pitchFamily="34" charset="0"/>
                <a:cs typeface="Arial" pitchFamily="34" charset="0"/>
              </a:rPr>
              <a:t>Schor</a:t>
            </a:r>
            <a:r>
              <a:rPr lang="en-US" sz="2400" dirty="0" smtClean="0">
                <a:solidFill>
                  <a:schemeClr val="accent1">
                    <a:lumMod val="50000"/>
                  </a:schemeClr>
                </a:solidFill>
                <a:latin typeface="Arial" pitchFamily="34" charset="0"/>
                <a:cs typeface="Arial" pitchFamily="34" charset="0"/>
              </a:rPr>
              <a:t>, MD, MPH, Melinda Abrams, MS, Neal </a:t>
            </a:r>
            <a:r>
              <a:rPr lang="en-US" sz="2400" dirty="0" err="1" smtClean="0">
                <a:solidFill>
                  <a:schemeClr val="accent1">
                    <a:lumMod val="50000"/>
                  </a:schemeClr>
                </a:solidFill>
                <a:latin typeface="Arial" pitchFamily="34" charset="0"/>
                <a:cs typeface="Arial" pitchFamily="34" charset="0"/>
              </a:rPr>
              <a:t>Halfon</a:t>
            </a:r>
            <a:r>
              <a:rPr lang="en-US" sz="2400" dirty="0" smtClean="0">
                <a:solidFill>
                  <a:schemeClr val="accent1">
                    <a:lumMod val="50000"/>
                  </a:schemeClr>
                </a:solidFill>
                <a:latin typeface="Arial" pitchFamily="34" charset="0"/>
                <a:cs typeface="Arial" pitchFamily="34" charset="0"/>
              </a:rPr>
              <a:t>, MD, MPH</a:t>
            </a:r>
            <a:endParaRPr lang="en-US" sz="2400" baseline="30000" dirty="0" smtClean="0">
              <a:solidFill>
                <a:schemeClr val="accent1">
                  <a:lumMod val="50000"/>
                </a:schemeClr>
              </a:solidFill>
              <a:latin typeface="Arial" pitchFamily="34" charset="0"/>
              <a:cs typeface="Arial" pitchFamily="34" charset="0"/>
            </a:endParaRPr>
          </a:p>
          <a:p>
            <a:pPr algn="ctr">
              <a:buFontTx/>
              <a:buNone/>
            </a:pPr>
            <a:r>
              <a:rPr lang="en-US" sz="1400" dirty="0" smtClean="0">
                <a:solidFill>
                  <a:srgbClr val="0070C0"/>
                </a:solidFill>
                <a:latin typeface="Arial" charset="0"/>
                <a:cs typeface="Arial" charset="0"/>
              </a:rPr>
              <a:t> </a:t>
            </a:r>
            <a:endParaRPr lang="en-US" sz="2000" dirty="0" smtClean="0">
              <a:solidFill>
                <a:srgbClr val="0070C0"/>
              </a:solidFill>
              <a:latin typeface="Arial" charset="0"/>
              <a:cs typeface="Arial" charset="0"/>
            </a:endParaRPr>
          </a:p>
          <a:p>
            <a:pPr algn="ctr">
              <a:buFontTx/>
              <a:buNone/>
            </a:pPr>
            <a:r>
              <a:rPr lang="en-US" sz="2000" dirty="0" smtClean="0">
                <a:solidFill>
                  <a:srgbClr val="0070C0"/>
                </a:solidFill>
                <a:latin typeface="Arial" charset="0"/>
                <a:cs typeface="Arial" charset="0"/>
              </a:rPr>
              <a:t>The Child and Adolescent Health Measurement Initiative</a:t>
            </a:r>
          </a:p>
          <a:p>
            <a:pPr algn="ctr">
              <a:buFontTx/>
              <a:buNone/>
            </a:pPr>
            <a:r>
              <a:rPr lang="en-US" sz="2000" dirty="0" smtClean="0">
                <a:solidFill>
                  <a:srgbClr val="0070C0"/>
                </a:solidFill>
                <a:latin typeface="Arial" charset="0"/>
                <a:cs typeface="Arial" charset="0"/>
              </a:rPr>
              <a:t>Oregon Health &amp; Science University</a:t>
            </a:r>
          </a:p>
          <a:p>
            <a:pPr algn="ctr">
              <a:buFontTx/>
              <a:buNone/>
            </a:pPr>
            <a:endParaRPr lang="en-US" sz="2800" i="1" dirty="0" smtClean="0">
              <a:latin typeface="Arial" charset="0"/>
              <a:cs typeface="Arial" charset="0"/>
            </a:endParaRPr>
          </a:p>
        </p:txBody>
      </p:sp>
      <p:sp>
        <p:nvSpPr>
          <p:cNvPr id="7" name="Text Box 2"/>
          <p:cNvSpPr txBox="1">
            <a:spLocks noChangeArrowheads="1"/>
          </p:cNvSpPr>
          <p:nvPr/>
        </p:nvSpPr>
        <p:spPr bwMode="auto">
          <a:xfrm>
            <a:off x="0" y="-12700"/>
            <a:ext cx="9144000" cy="1231900"/>
          </a:xfrm>
          <a:prstGeom prst="rect">
            <a:avLst/>
          </a:prstGeom>
          <a:solidFill>
            <a:srgbClr val="959EB9"/>
          </a:solidFill>
          <a:ln w="9525">
            <a:noFill/>
            <a:miter lim="800000"/>
            <a:headEnd/>
            <a:tailEnd/>
          </a:ln>
        </p:spPr>
        <p:txBody>
          <a:bodyPr/>
          <a:lstStyle/>
          <a:p>
            <a:pPr lvl="1">
              <a:spcBef>
                <a:spcPts val="0"/>
              </a:spcBef>
              <a:spcAft>
                <a:spcPts val="0"/>
              </a:spcAft>
              <a:defRPr/>
            </a:pPr>
            <a:endParaRPr lang="en-US" sz="600" b="1" dirty="0">
              <a:latin typeface="Verdana" pitchFamily="34" charset="0"/>
            </a:endParaRPr>
          </a:p>
          <a:p>
            <a:pPr>
              <a:defRPr/>
            </a:pPr>
            <a:endParaRPr lang="en-US" dirty="0">
              <a:latin typeface="Arial" pitchFamily="34" charset="0"/>
            </a:endParaRPr>
          </a:p>
        </p:txBody>
      </p:sp>
      <p:pic>
        <p:nvPicPr>
          <p:cNvPr id="9" name="Content Placeholder 29" descr="OHSU New Logo.JPG"/>
          <p:cNvPicPr>
            <a:picLocks noChangeAspect="1"/>
          </p:cNvPicPr>
          <p:nvPr/>
        </p:nvPicPr>
        <p:blipFill>
          <a:blip r:embed="rId3" cstate="print"/>
          <a:stretch>
            <a:fillRect/>
          </a:stretch>
        </p:blipFill>
        <p:spPr>
          <a:xfrm>
            <a:off x="7010400" y="0"/>
            <a:ext cx="2133600" cy="1143000"/>
          </a:xfrm>
          <a:prstGeom prst="rect">
            <a:avLst/>
          </a:prstGeom>
        </p:spPr>
      </p:pic>
      <p:pic>
        <p:nvPicPr>
          <p:cNvPr id="10" name="Picture 1"/>
          <p:cNvPicPr>
            <a:picLocks noChangeAspect="1" noChangeArrowheads="1"/>
          </p:cNvPicPr>
          <p:nvPr/>
        </p:nvPicPr>
        <p:blipFill>
          <a:blip r:embed="rId4" cstate="print"/>
          <a:srcRect/>
          <a:stretch>
            <a:fillRect/>
          </a:stretch>
        </p:blipFill>
        <p:spPr bwMode="auto">
          <a:xfrm>
            <a:off x="0" y="-1"/>
            <a:ext cx="1981200" cy="117070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ext Box 2"/>
          <p:cNvSpPr txBox="1">
            <a:spLocks noChangeArrowheads="1"/>
          </p:cNvSpPr>
          <p:nvPr/>
        </p:nvSpPr>
        <p:spPr bwMode="auto">
          <a:xfrm>
            <a:off x="0" y="0"/>
            <a:ext cx="9144000" cy="1231900"/>
          </a:xfrm>
          <a:prstGeom prst="rect">
            <a:avLst/>
          </a:prstGeom>
          <a:solidFill>
            <a:srgbClr val="959EB9"/>
          </a:solidFill>
          <a:ln w="9525">
            <a:noFill/>
            <a:miter lim="800000"/>
            <a:headEnd/>
            <a:tailEnd/>
          </a:ln>
        </p:spPr>
        <p:txBody>
          <a:bodyPr/>
          <a:lstStyle/>
          <a:p>
            <a:pPr lvl="1">
              <a:spcBef>
                <a:spcPts val="0"/>
              </a:spcBef>
              <a:spcAft>
                <a:spcPts val="0"/>
              </a:spcAft>
              <a:defRPr/>
            </a:pPr>
            <a:endParaRPr lang="en-US" sz="600" b="1" dirty="0">
              <a:latin typeface="Verdana" pitchFamily="34" charset="0"/>
            </a:endParaRPr>
          </a:p>
          <a:p>
            <a:pPr>
              <a:defRPr/>
            </a:pPr>
            <a:endParaRPr lang="en-US" dirty="0">
              <a:latin typeface="Arial" pitchFamily="34" charset="0"/>
            </a:endParaRPr>
          </a:p>
        </p:txBody>
      </p:sp>
      <p:pic>
        <p:nvPicPr>
          <p:cNvPr id="7" name="Picture 1"/>
          <p:cNvPicPr>
            <a:picLocks noChangeAspect="1" noChangeArrowheads="1"/>
          </p:cNvPicPr>
          <p:nvPr/>
        </p:nvPicPr>
        <p:blipFill>
          <a:blip r:embed="rId3" cstate="print"/>
          <a:srcRect/>
          <a:stretch>
            <a:fillRect/>
          </a:stretch>
        </p:blipFill>
        <p:spPr bwMode="auto">
          <a:xfrm>
            <a:off x="0" y="-1"/>
            <a:ext cx="1981200" cy="1170709"/>
          </a:xfrm>
          <a:prstGeom prst="rect">
            <a:avLst/>
          </a:prstGeom>
          <a:noFill/>
          <a:ln w="9525">
            <a:noFill/>
            <a:miter lim="800000"/>
            <a:headEnd/>
            <a:tailEnd/>
          </a:ln>
          <a:effectLst/>
        </p:spPr>
      </p:pic>
      <p:pic>
        <p:nvPicPr>
          <p:cNvPr id="17" name="Picture 4624"/>
          <p:cNvPicPr>
            <a:picLocks noChangeAspect="1" noChangeArrowheads="1"/>
          </p:cNvPicPr>
          <p:nvPr/>
        </p:nvPicPr>
        <p:blipFill>
          <a:blip r:embed="rId4" cstate="print"/>
          <a:srcRect t="8696"/>
          <a:stretch>
            <a:fillRect/>
          </a:stretch>
        </p:blipFill>
        <p:spPr bwMode="auto">
          <a:xfrm>
            <a:off x="4724400" y="-76200"/>
            <a:ext cx="4419600" cy="6978316"/>
          </a:xfrm>
          <a:prstGeom prst="rect">
            <a:avLst/>
          </a:prstGeom>
          <a:noFill/>
          <a:ln w="9525">
            <a:noFill/>
            <a:miter lim="800000"/>
            <a:headEnd/>
            <a:tailEnd/>
          </a:ln>
        </p:spPr>
      </p:pic>
      <p:sp>
        <p:nvSpPr>
          <p:cNvPr id="19" name="Content Placeholder 18"/>
          <p:cNvSpPr>
            <a:spLocks noGrp="1"/>
          </p:cNvSpPr>
          <p:nvPr>
            <p:ph idx="1"/>
          </p:nvPr>
        </p:nvSpPr>
        <p:spPr>
          <a:xfrm>
            <a:off x="228600" y="1905000"/>
            <a:ext cx="4343400" cy="3657600"/>
          </a:xfrm>
        </p:spPr>
        <p:txBody>
          <a:bodyPr/>
          <a:lstStyle/>
          <a:p>
            <a:r>
              <a:rPr lang="en-US" sz="2400" dirty="0" smtClean="0"/>
              <a:t>National prevalence of SDBS among children 10-71 months was 19.5%, ranging from 10.7% in Pennsylvania to 47.0% in North Carolina</a:t>
            </a:r>
          </a:p>
          <a:p>
            <a:endParaRPr lang="en-US" sz="2400" dirty="0" smtClean="0"/>
          </a:p>
          <a:p>
            <a:endParaRPr lang="en-US" sz="2400" dirty="0" smtClean="0"/>
          </a:p>
          <a:p>
            <a:r>
              <a:rPr lang="en-US" sz="2000" dirty="0" smtClean="0"/>
              <a:t>Effects of child characteristics varied across states and individual child level characteristics explained 58% of variation observed across states.</a:t>
            </a:r>
          </a:p>
          <a:p>
            <a:endParaRPr lang="en-US" sz="2400" dirty="0"/>
          </a:p>
        </p:txBody>
      </p:sp>
      <p:sp>
        <p:nvSpPr>
          <p:cNvPr id="20" name="Oval 19"/>
          <p:cNvSpPr/>
          <p:nvPr/>
        </p:nvSpPr>
        <p:spPr bwMode="auto">
          <a:xfrm>
            <a:off x="6553200" y="4800600"/>
            <a:ext cx="381000" cy="152400"/>
          </a:xfrm>
          <a:prstGeom prst="ellipse">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21" name="Oval 20"/>
          <p:cNvSpPr/>
          <p:nvPr/>
        </p:nvSpPr>
        <p:spPr bwMode="auto">
          <a:xfrm>
            <a:off x="8686800" y="4114800"/>
            <a:ext cx="457200" cy="228600"/>
          </a:xfrm>
          <a:prstGeom prst="ellipse">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22" name="TextBox 21"/>
          <p:cNvSpPr txBox="1"/>
          <p:nvPr/>
        </p:nvSpPr>
        <p:spPr>
          <a:xfrm>
            <a:off x="1981200" y="228600"/>
            <a:ext cx="2743200" cy="769441"/>
          </a:xfrm>
          <a:prstGeom prst="rect">
            <a:avLst/>
          </a:prstGeom>
          <a:noFill/>
        </p:spPr>
        <p:txBody>
          <a:bodyPr wrap="square" rtlCol="0">
            <a:spAutoFit/>
          </a:bodyPr>
          <a:lstStyle/>
          <a:p>
            <a:pPr algn="ctr"/>
            <a:r>
              <a:rPr lang="en-US" sz="4400" b="1" dirty="0" smtClean="0"/>
              <a:t>Results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ext Box 2"/>
          <p:cNvSpPr txBox="1">
            <a:spLocks noChangeArrowheads="1"/>
          </p:cNvSpPr>
          <p:nvPr/>
        </p:nvSpPr>
        <p:spPr bwMode="auto">
          <a:xfrm>
            <a:off x="0" y="0"/>
            <a:ext cx="9144000" cy="1231900"/>
          </a:xfrm>
          <a:prstGeom prst="rect">
            <a:avLst/>
          </a:prstGeom>
          <a:solidFill>
            <a:srgbClr val="959EB9"/>
          </a:solidFill>
          <a:ln w="9525">
            <a:noFill/>
            <a:miter lim="800000"/>
            <a:headEnd/>
            <a:tailEnd/>
          </a:ln>
        </p:spPr>
        <p:txBody>
          <a:bodyPr/>
          <a:lstStyle/>
          <a:p>
            <a:pPr lvl="1">
              <a:spcBef>
                <a:spcPts val="0"/>
              </a:spcBef>
              <a:spcAft>
                <a:spcPts val="0"/>
              </a:spcAft>
              <a:defRPr/>
            </a:pPr>
            <a:endParaRPr lang="en-US" sz="600" b="1" dirty="0">
              <a:latin typeface="Verdana" pitchFamily="34" charset="0"/>
            </a:endParaRPr>
          </a:p>
          <a:p>
            <a:pPr>
              <a:defRPr/>
            </a:pPr>
            <a:endParaRPr lang="en-US" dirty="0">
              <a:latin typeface="Arial" pitchFamily="34" charset="0"/>
            </a:endParaRPr>
          </a:p>
        </p:txBody>
      </p:sp>
      <p:sp>
        <p:nvSpPr>
          <p:cNvPr id="14" name="TextBox 13"/>
          <p:cNvSpPr txBox="1"/>
          <p:nvPr/>
        </p:nvSpPr>
        <p:spPr>
          <a:xfrm>
            <a:off x="1905000" y="228600"/>
            <a:ext cx="7239000" cy="769441"/>
          </a:xfrm>
          <a:prstGeom prst="rect">
            <a:avLst/>
          </a:prstGeom>
          <a:noFill/>
        </p:spPr>
        <p:txBody>
          <a:bodyPr wrap="square" rtlCol="0">
            <a:spAutoFit/>
          </a:bodyPr>
          <a:lstStyle/>
          <a:p>
            <a:pPr algn="ctr"/>
            <a:r>
              <a:rPr lang="en-US" sz="4400" b="1" dirty="0" smtClean="0"/>
              <a:t>Results</a:t>
            </a:r>
          </a:p>
        </p:txBody>
      </p:sp>
      <p:pic>
        <p:nvPicPr>
          <p:cNvPr id="7" name="Picture 1"/>
          <p:cNvPicPr>
            <a:picLocks noChangeAspect="1" noChangeArrowheads="1"/>
          </p:cNvPicPr>
          <p:nvPr/>
        </p:nvPicPr>
        <p:blipFill>
          <a:blip r:embed="rId3" cstate="print"/>
          <a:srcRect/>
          <a:stretch>
            <a:fillRect/>
          </a:stretch>
        </p:blipFill>
        <p:spPr bwMode="auto">
          <a:xfrm>
            <a:off x="0" y="-1"/>
            <a:ext cx="1981200" cy="1170709"/>
          </a:xfrm>
          <a:prstGeom prst="rect">
            <a:avLst/>
          </a:prstGeom>
          <a:noFill/>
          <a:ln w="9525">
            <a:noFill/>
            <a:miter lim="800000"/>
            <a:headEnd/>
            <a:tailEnd/>
          </a:ln>
          <a:effectLst/>
        </p:spPr>
      </p:pic>
      <p:sp>
        <p:nvSpPr>
          <p:cNvPr id="19" name="Content Placeholder 18"/>
          <p:cNvSpPr>
            <a:spLocks noGrp="1"/>
          </p:cNvSpPr>
          <p:nvPr>
            <p:ph idx="1"/>
          </p:nvPr>
        </p:nvSpPr>
        <p:spPr>
          <a:xfrm>
            <a:off x="-152400" y="1447800"/>
            <a:ext cx="8991600" cy="4114800"/>
          </a:xfrm>
        </p:spPr>
        <p:txBody>
          <a:bodyPr/>
          <a:lstStyle/>
          <a:p>
            <a:pPr lvl="1" defTabSz="5014913">
              <a:spcBef>
                <a:spcPct val="50000"/>
              </a:spcBef>
              <a:buFont typeface="Arial" pitchFamily="34" charset="0"/>
              <a:buChar char="•"/>
            </a:pPr>
            <a:r>
              <a:rPr lang="en-US" dirty="0" smtClean="0"/>
              <a:t>The rate did not rise above 26.7% for any subgroup of children according to their age, sex, race/ethnicity, primary household language or household income.</a:t>
            </a:r>
          </a:p>
          <a:p>
            <a:pPr lvl="1" defTabSz="5014913">
              <a:spcBef>
                <a:spcPct val="50000"/>
              </a:spcBef>
              <a:buFont typeface="Arial" pitchFamily="34" charset="0"/>
              <a:buChar char="•"/>
            </a:pPr>
            <a:r>
              <a:rPr lang="en-US" dirty="0" smtClean="0"/>
              <a:t>Prevalence was higher for:</a:t>
            </a:r>
          </a:p>
          <a:p>
            <a:pPr lvl="2" defTabSz="5014913">
              <a:spcBef>
                <a:spcPct val="50000"/>
              </a:spcBef>
              <a:buFont typeface="Arial" pitchFamily="34" charset="0"/>
              <a:buChar char="•"/>
            </a:pPr>
            <a:r>
              <a:rPr lang="en-US" sz="1800" dirty="0" smtClean="0"/>
              <a:t>Children age 10-12 months of age (26.7%)</a:t>
            </a:r>
          </a:p>
          <a:p>
            <a:pPr lvl="2" defTabSz="5014913">
              <a:spcBef>
                <a:spcPct val="50000"/>
              </a:spcBef>
              <a:buFont typeface="Arial" pitchFamily="34" charset="0"/>
              <a:buChar char="•"/>
            </a:pPr>
            <a:r>
              <a:rPr lang="en-US" sz="1800" dirty="0" smtClean="0"/>
              <a:t>Black children (24.4%)</a:t>
            </a:r>
          </a:p>
          <a:p>
            <a:pPr lvl="2" defTabSz="5014913">
              <a:spcBef>
                <a:spcPct val="50000"/>
              </a:spcBef>
              <a:buFont typeface="Arial" pitchFamily="34" charset="0"/>
              <a:buChar char="•"/>
            </a:pPr>
            <a:r>
              <a:rPr lang="en-US" sz="1800" dirty="0" smtClean="0"/>
              <a:t>Children living in poor households – 0-99% FPL (22.4%)</a:t>
            </a:r>
          </a:p>
          <a:p>
            <a:pPr lvl="2" defTabSz="5014913">
              <a:spcBef>
                <a:spcPct val="50000"/>
              </a:spcBef>
              <a:buFont typeface="Arial" pitchFamily="34" charset="0"/>
              <a:buChar char="•"/>
            </a:pPr>
            <a:r>
              <a:rPr lang="en-US" sz="1800" dirty="0" smtClean="0"/>
              <a:t>Children with high-risk developmental status (23.4%)</a:t>
            </a:r>
          </a:p>
          <a:p>
            <a:pPr lvl="2" defTabSz="5014913">
              <a:spcBef>
                <a:spcPct val="50000"/>
              </a:spcBef>
              <a:buFont typeface="Arial" pitchFamily="34" charset="0"/>
              <a:buChar char="•"/>
            </a:pPr>
            <a:r>
              <a:rPr lang="en-US" sz="1800" dirty="0" smtClean="0"/>
              <a:t>Children with Consistent Health Insurance Coverage (20.1%)</a:t>
            </a:r>
          </a:p>
          <a:p>
            <a:pPr lvl="2" defTabSz="5014913">
              <a:spcBef>
                <a:spcPct val="50000"/>
              </a:spcBef>
              <a:buFont typeface="Arial" pitchFamily="34" charset="0"/>
              <a:buChar char="•"/>
            </a:pPr>
            <a:r>
              <a:rPr lang="en-US" sz="1800" dirty="0" smtClean="0"/>
              <a:t>Children with at least 1 Preventive Medical Visit (19.8%)</a:t>
            </a:r>
          </a:p>
        </p:txBody>
      </p:sp>
      <p:sp>
        <p:nvSpPr>
          <p:cNvPr id="20" name="TextBox 19"/>
          <p:cNvSpPr txBox="1"/>
          <p:nvPr/>
        </p:nvSpPr>
        <p:spPr>
          <a:xfrm>
            <a:off x="152400" y="6324600"/>
            <a:ext cx="8763000" cy="400110"/>
          </a:xfrm>
          <a:prstGeom prst="rect">
            <a:avLst/>
          </a:prstGeom>
          <a:noFill/>
        </p:spPr>
        <p:txBody>
          <a:bodyPr wrap="square" rtlCol="0">
            <a:spAutoFit/>
          </a:bodyPr>
          <a:lstStyle/>
          <a:p>
            <a:pPr marL="0" lvl="2"/>
            <a:r>
              <a:rPr lang="en-US" sz="2000" dirty="0" smtClean="0"/>
              <a:t>***All of these are statistically significant than other groups with the subgroup</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ext Box 2"/>
          <p:cNvSpPr txBox="1">
            <a:spLocks noChangeArrowheads="1"/>
          </p:cNvSpPr>
          <p:nvPr/>
        </p:nvSpPr>
        <p:spPr bwMode="auto">
          <a:xfrm>
            <a:off x="0" y="0"/>
            <a:ext cx="9144000" cy="1231900"/>
          </a:xfrm>
          <a:prstGeom prst="rect">
            <a:avLst/>
          </a:prstGeom>
          <a:solidFill>
            <a:srgbClr val="959EB9"/>
          </a:solidFill>
          <a:ln w="9525">
            <a:noFill/>
            <a:miter lim="800000"/>
            <a:headEnd/>
            <a:tailEnd/>
          </a:ln>
        </p:spPr>
        <p:txBody>
          <a:bodyPr/>
          <a:lstStyle/>
          <a:p>
            <a:pPr lvl="1">
              <a:spcBef>
                <a:spcPts val="0"/>
              </a:spcBef>
              <a:spcAft>
                <a:spcPts val="0"/>
              </a:spcAft>
              <a:defRPr/>
            </a:pPr>
            <a:endParaRPr lang="en-US" sz="600" b="1" dirty="0">
              <a:latin typeface="Verdana" pitchFamily="34" charset="0"/>
            </a:endParaRPr>
          </a:p>
          <a:p>
            <a:pPr>
              <a:defRPr/>
            </a:pPr>
            <a:endParaRPr lang="en-US" dirty="0">
              <a:latin typeface="Arial" pitchFamily="34" charset="0"/>
            </a:endParaRPr>
          </a:p>
        </p:txBody>
      </p:sp>
      <p:sp>
        <p:nvSpPr>
          <p:cNvPr id="14" name="TextBox 13"/>
          <p:cNvSpPr txBox="1"/>
          <p:nvPr/>
        </p:nvSpPr>
        <p:spPr>
          <a:xfrm>
            <a:off x="1905000" y="228600"/>
            <a:ext cx="7239000" cy="769441"/>
          </a:xfrm>
          <a:prstGeom prst="rect">
            <a:avLst/>
          </a:prstGeom>
          <a:noFill/>
        </p:spPr>
        <p:txBody>
          <a:bodyPr wrap="square" rtlCol="0">
            <a:spAutoFit/>
          </a:bodyPr>
          <a:lstStyle/>
          <a:p>
            <a:pPr algn="ctr"/>
            <a:r>
              <a:rPr lang="en-US" sz="4400" b="1" dirty="0" smtClean="0"/>
              <a:t>Results</a:t>
            </a:r>
          </a:p>
        </p:txBody>
      </p:sp>
      <p:pic>
        <p:nvPicPr>
          <p:cNvPr id="7" name="Picture 1"/>
          <p:cNvPicPr>
            <a:picLocks noChangeAspect="1" noChangeArrowheads="1"/>
          </p:cNvPicPr>
          <p:nvPr/>
        </p:nvPicPr>
        <p:blipFill>
          <a:blip r:embed="rId3" cstate="print"/>
          <a:srcRect/>
          <a:stretch>
            <a:fillRect/>
          </a:stretch>
        </p:blipFill>
        <p:spPr bwMode="auto">
          <a:xfrm>
            <a:off x="0" y="-1"/>
            <a:ext cx="1981200" cy="1170709"/>
          </a:xfrm>
          <a:prstGeom prst="rect">
            <a:avLst/>
          </a:prstGeom>
          <a:noFill/>
          <a:ln w="9525">
            <a:noFill/>
            <a:miter lim="800000"/>
            <a:headEnd/>
            <a:tailEnd/>
          </a:ln>
          <a:effectLst/>
        </p:spPr>
      </p:pic>
      <p:sp>
        <p:nvSpPr>
          <p:cNvPr id="19" name="Content Placeholder 18"/>
          <p:cNvSpPr>
            <a:spLocks noGrp="1"/>
          </p:cNvSpPr>
          <p:nvPr>
            <p:ph idx="1"/>
          </p:nvPr>
        </p:nvSpPr>
        <p:spPr>
          <a:xfrm>
            <a:off x="-152400" y="1447800"/>
            <a:ext cx="8991600" cy="1524000"/>
          </a:xfrm>
        </p:spPr>
        <p:txBody>
          <a:bodyPr/>
          <a:lstStyle/>
          <a:p>
            <a:pPr lvl="1" defTabSz="5014913">
              <a:spcBef>
                <a:spcPct val="50000"/>
              </a:spcBef>
              <a:buFont typeface="Arial" pitchFamily="34" charset="0"/>
              <a:buChar char="•"/>
            </a:pPr>
            <a:r>
              <a:rPr lang="en-US" dirty="0" smtClean="0"/>
              <a:t>Publicly insured children most likely to receive a SDBS in the past year (23.6%), followed by those with private insurance (17.8%) and no insurance (14.8%)</a:t>
            </a:r>
            <a:endParaRPr lang="en-US" sz="2400" dirty="0"/>
          </a:p>
        </p:txBody>
      </p:sp>
      <p:graphicFrame>
        <p:nvGraphicFramePr>
          <p:cNvPr id="6" name="Chart 5"/>
          <p:cNvGraphicFramePr/>
          <p:nvPr/>
        </p:nvGraphicFramePr>
        <p:xfrm>
          <a:off x="1752600" y="2895600"/>
          <a:ext cx="5715000" cy="34290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0" y="0"/>
            <a:ext cx="9144000" cy="1231900"/>
          </a:xfrm>
          <a:prstGeom prst="rect">
            <a:avLst/>
          </a:prstGeom>
          <a:solidFill>
            <a:srgbClr val="959EB9"/>
          </a:solidFill>
          <a:ln w="9525">
            <a:noFill/>
            <a:miter lim="800000"/>
            <a:headEnd/>
            <a:tailEnd/>
          </a:ln>
        </p:spPr>
        <p:txBody>
          <a:bodyPr/>
          <a:lstStyle/>
          <a:p>
            <a:pPr lvl="1">
              <a:spcBef>
                <a:spcPts val="0"/>
              </a:spcBef>
              <a:spcAft>
                <a:spcPts val="0"/>
              </a:spcAft>
              <a:defRPr/>
            </a:pPr>
            <a:endParaRPr lang="en-US" sz="600" b="1" dirty="0">
              <a:latin typeface="Verdana" pitchFamily="34" charset="0"/>
            </a:endParaRPr>
          </a:p>
          <a:p>
            <a:pPr>
              <a:defRPr/>
            </a:pPr>
            <a:endParaRPr lang="en-US" dirty="0">
              <a:latin typeface="Arial" pitchFamily="34" charset="0"/>
            </a:endParaRPr>
          </a:p>
        </p:txBody>
      </p:sp>
      <p:sp>
        <p:nvSpPr>
          <p:cNvPr id="5" name="TextBox 4"/>
          <p:cNvSpPr txBox="1"/>
          <p:nvPr/>
        </p:nvSpPr>
        <p:spPr>
          <a:xfrm>
            <a:off x="1905000" y="228600"/>
            <a:ext cx="7239000" cy="1200329"/>
          </a:xfrm>
          <a:prstGeom prst="rect">
            <a:avLst/>
          </a:prstGeom>
          <a:noFill/>
        </p:spPr>
        <p:txBody>
          <a:bodyPr wrap="square" rtlCol="0">
            <a:spAutoFit/>
          </a:bodyPr>
          <a:lstStyle/>
          <a:p>
            <a:pPr algn="ctr"/>
            <a:r>
              <a:rPr lang="en-US" b="1" dirty="0" smtClean="0"/>
              <a:t>Results: </a:t>
            </a:r>
            <a:r>
              <a:rPr lang="en-US" dirty="0" smtClean="0"/>
              <a:t>Rate of Standardized Developmental and Behavioral Screening  (SDBS) by Insurance Type</a:t>
            </a:r>
          </a:p>
          <a:p>
            <a:pPr algn="ctr"/>
            <a:endParaRPr lang="en-US" b="1" dirty="0" smtClean="0"/>
          </a:p>
        </p:txBody>
      </p:sp>
      <p:pic>
        <p:nvPicPr>
          <p:cNvPr id="6" name="Picture 1"/>
          <p:cNvPicPr>
            <a:picLocks noChangeAspect="1" noChangeArrowheads="1"/>
          </p:cNvPicPr>
          <p:nvPr/>
        </p:nvPicPr>
        <p:blipFill>
          <a:blip r:embed="rId2" cstate="print"/>
          <a:srcRect/>
          <a:stretch>
            <a:fillRect/>
          </a:stretch>
        </p:blipFill>
        <p:spPr bwMode="auto">
          <a:xfrm>
            <a:off x="0" y="-1"/>
            <a:ext cx="1981200" cy="1170709"/>
          </a:xfrm>
          <a:prstGeom prst="rect">
            <a:avLst/>
          </a:prstGeom>
          <a:noFill/>
          <a:ln w="9525">
            <a:noFill/>
            <a:miter lim="800000"/>
            <a:headEnd/>
            <a:tailEnd/>
          </a:ln>
          <a:effectLst/>
        </p:spPr>
      </p:pic>
      <p:graphicFrame>
        <p:nvGraphicFramePr>
          <p:cNvPr id="7" name="Chart 6"/>
          <p:cNvGraphicFramePr/>
          <p:nvPr/>
        </p:nvGraphicFramePr>
        <p:xfrm>
          <a:off x="0" y="1209674"/>
          <a:ext cx="9144000" cy="5486400"/>
        </p:xfrm>
        <a:graphic>
          <a:graphicData uri="http://schemas.openxmlformats.org/drawingml/2006/chart">
            <c:chart xmlns:c="http://schemas.openxmlformats.org/drawingml/2006/chart" xmlns:r="http://schemas.openxmlformats.org/officeDocument/2006/relationships" r:id="rId3"/>
          </a:graphicData>
        </a:graphic>
      </p:graphicFrame>
      <p:cxnSp>
        <p:nvCxnSpPr>
          <p:cNvPr id="8" name="Straight Connector 7"/>
          <p:cNvCxnSpPr/>
          <p:nvPr/>
        </p:nvCxnSpPr>
        <p:spPr>
          <a:xfrm rot="5400000">
            <a:off x="1925674" y="3560725"/>
            <a:ext cx="46830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67259" y="4114800"/>
            <a:ext cx="7876741"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1"/>
          <p:cNvSpPr txBox="1"/>
          <p:nvPr/>
        </p:nvSpPr>
        <p:spPr>
          <a:xfrm>
            <a:off x="6921362" y="3820362"/>
            <a:ext cx="2298838" cy="52303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800" dirty="0"/>
              <a:t>National Average</a:t>
            </a:r>
            <a:r>
              <a:rPr lang="en-US" sz="800" baseline="0" dirty="0"/>
              <a:t> of Privately Insured Children receiving SDBS (17.8%)</a:t>
            </a:r>
            <a:endParaRPr lang="en-US" sz="800" dirty="0"/>
          </a:p>
        </p:txBody>
      </p:sp>
      <p:sp>
        <p:nvSpPr>
          <p:cNvPr id="11" name="TextBox 1"/>
          <p:cNvSpPr txBox="1"/>
          <p:nvPr/>
        </p:nvSpPr>
        <p:spPr>
          <a:xfrm>
            <a:off x="4267200" y="5562600"/>
            <a:ext cx="2298838" cy="52303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800" dirty="0"/>
              <a:t>National Average</a:t>
            </a:r>
            <a:r>
              <a:rPr lang="en-US" sz="800" baseline="0" dirty="0"/>
              <a:t> of Publicly Insured Children receiving SDBS (23.6%)</a:t>
            </a:r>
            <a:endParaRPr lang="en-US" sz="800" dirty="0"/>
          </a:p>
        </p:txBody>
      </p:sp>
      <p:pic>
        <p:nvPicPr>
          <p:cNvPr id="12" name="Picture 11"/>
          <p:cNvPicPr/>
          <p:nvPr/>
        </p:nvPicPr>
        <p:blipFill>
          <a:blip r:embed="rId4" cstate="print"/>
          <a:srcRect l="3472" t="35648" r="9954" b="26235"/>
          <a:stretch>
            <a:fillRect/>
          </a:stretch>
        </p:blipFill>
        <p:spPr bwMode="auto">
          <a:xfrm>
            <a:off x="1295400" y="1371600"/>
            <a:ext cx="2895600" cy="9561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ext Box 2"/>
          <p:cNvSpPr txBox="1">
            <a:spLocks noChangeArrowheads="1"/>
          </p:cNvSpPr>
          <p:nvPr/>
        </p:nvSpPr>
        <p:spPr bwMode="auto">
          <a:xfrm>
            <a:off x="0" y="0"/>
            <a:ext cx="9144000" cy="1231900"/>
          </a:xfrm>
          <a:prstGeom prst="rect">
            <a:avLst/>
          </a:prstGeom>
          <a:solidFill>
            <a:srgbClr val="959EB9"/>
          </a:solidFill>
          <a:ln w="9525">
            <a:noFill/>
            <a:miter lim="800000"/>
            <a:headEnd/>
            <a:tailEnd/>
          </a:ln>
        </p:spPr>
        <p:txBody>
          <a:bodyPr/>
          <a:lstStyle/>
          <a:p>
            <a:pPr lvl="1">
              <a:spcBef>
                <a:spcPts val="0"/>
              </a:spcBef>
              <a:spcAft>
                <a:spcPts val="0"/>
              </a:spcAft>
              <a:defRPr/>
            </a:pPr>
            <a:endParaRPr lang="en-US" sz="600" b="1" dirty="0">
              <a:latin typeface="Verdana" pitchFamily="34" charset="0"/>
            </a:endParaRPr>
          </a:p>
          <a:p>
            <a:pPr>
              <a:defRPr/>
            </a:pPr>
            <a:endParaRPr lang="en-US" dirty="0">
              <a:latin typeface="Arial" pitchFamily="34" charset="0"/>
            </a:endParaRPr>
          </a:p>
        </p:txBody>
      </p:sp>
      <p:sp>
        <p:nvSpPr>
          <p:cNvPr id="14" name="TextBox 13"/>
          <p:cNvSpPr txBox="1"/>
          <p:nvPr/>
        </p:nvSpPr>
        <p:spPr>
          <a:xfrm>
            <a:off x="1905000" y="228600"/>
            <a:ext cx="7239000" cy="769441"/>
          </a:xfrm>
          <a:prstGeom prst="rect">
            <a:avLst/>
          </a:prstGeom>
          <a:noFill/>
        </p:spPr>
        <p:txBody>
          <a:bodyPr wrap="square" rtlCol="0">
            <a:spAutoFit/>
          </a:bodyPr>
          <a:lstStyle/>
          <a:p>
            <a:pPr algn="ctr"/>
            <a:r>
              <a:rPr lang="en-US" sz="4400" b="1" dirty="0" smtClean="0"/>
              <a:t>Results</a:t>
            </a:r>
          </a:p>
        </p:txBody>
      </p:sp>
      <p:pic>
        <p:nvPicPr>
          <p:cNvPr id="7" name="Picture 1"/>
          <p:cNvPicPr>
            <a:picLocks noChangeAspect="1" noChangeArrowheads="1"/>
          </p:cNvPicPr>
          <p:nvPr/>
        </p:nvPicPr>
        <p:blipFill>
          <a:blip r:embed="rId3" cstate="print"/>
          <a:srcRect/>
          <a:stretch>
            <a:fillRect/>
          </a:stretch>
        </p:blipFill>
        <p:spPr bwMode="auto">
          <a:xfrm>
            <a:off x="0" y="-1"/>
            <a:ext cx="1981200" cy="1170709"/>
          </a:xfrm>
          <a:prstGeom prst="rect">
            <a:avLst/>
          </a:prstGeom>
          <a:noFill/>
          <a:ln w="9525">
            <a:noFill/>
            <a:miter lim="800000"/>
            <a:headEnd/>
            <a:tailEnd/>
          </a:ln>
          <a:effectLst/>
        </p:spPr>
      </p:pic>
      <p:sp>
        <p:nvSpPr>
          <p:cNvPr id="8" name="TextBox 7"/>
          <p:cNvSpPr txBox="1"/>
          <p:nvPr/>
        </p:nvSpPr>
        <p:spPr>
          <a:xfrm>
            <a:off x="0" y="1219200"/>
            <a:ext cx="8915400" cy="1015663"/>
          </a:xfrm>
          <a:prstGeom prst="rect">
            <a:avLst/>
          </a:prstGeom>
          <a:noFill/>
        </p:spPr>
        <p:txBody>
          <a:bodyPr wrap="square" rtlCol="0">
            <a:spAutoFit/>
          </a:bodyPr>
          <a:lstStyle/>
          <a:p>
            <a:pPr>
              <a:buFont typeface="Arial" pitchFamily="34" charset="0"/>
              <a:buChar char="•"/>
            </a:pPr>
            <a:r>
              <a:rPr lang="en-US" sz="2000" dirty="0" smtClean="0"/>
              <a:t>  Children at high risk of developmental and behavioral problems were more likely to have a SDBS, AND of those who did, they were much more likely to have an early intervention plan (34.7% vs. 18.4%).</a:t>
            </a:r>
          </a:p>
        </p:txBody>
      </p:sp>
      <p:graphicFrame>
        <p:nvGraphicFramePr>
          <p:cNvPr id="9" name="Chart 8"/>
          <p:cNvGraphicFramePr/>
          <p:nvPr/>
        </p:nvGraphicFramePr>
        <p:xfrm>
          <a:off x="1143000" y="3124200"/>
          <a:ext cx="6400800" cy="373380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228600" y="2539425"/>
            <a:ext cx="8839200" cy="584775"/>
          </a:xfrm>
          <a:prstGeom prst="rect">
            <a:avLst/>
          </a:prstGeom>
          <a:noFill/>
        </p:spPr>
        <p:txBody>
          <a:bodyPr wrap="square" rtlCol="0">
            <a:spAutoFit/>
          </a:bodyPr>
          <a:lstStyle/>
          <a:p>
            <a:r>
              <a:rPr lang="en-US" sz="1600" dirty="0" smtClean="0"/>
              <a:t>Children Age 12-71 months with an Early Intervention Plan: By child’s developmental risk status (PEDS) and whether the child received Standardized Developmental and Behavioral Screening (SDBS)</a:t>
            </a:r>
            <a:endParaRPr lang="en-US"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ext Box 2"/>
          <p:cNvSpPr txBox="1">
            <a:spLocks noChangeArrowheads="1"/>
          </p:cNvSpPr>
          <p:nvPr/>
        </p:nvSpPr>
        <p:spPr bwMode="auto">
          <a:xfrm>
            <a:off x="0" y="0"/>
            <a:ext cx="9144000" cy="1231900"/>
          </a:xfrm>
          <a:prstGeom prst="rect">
            <a:avLst/>
          </a:prstGeom>
          <a:solidFill>
            <a:srgbClr val="959EB9"/>
          </a:solidFill>
          <a:ln w="9525">
            <a:noFill/>
            <a:miter lim="800000"/>
            <a:headEnd/>
            <a:tailEnd/>
          </a:ln>
        </p:spPr>
        <p:txBody>
          <a:bodyPr/>
          <a:lstStyle/>
          <a:p>
            <a:pPr lvl="1">
              <a:spcBef>
                <a:spcPts val="0"/>
              </a:spcBef>
              <a:spcAft>
                <a:spcPts val="0"/>
              </a:spcAft>
              <a:defRPr/>
            </a:pPr>
            <a:endParaRPr lang="en-US" sz="600" b="1" dirty="0">
              <a:latin typeface="Verdana" pitchFamily="34" charset="0"/>
            </a:endParaRPr>
          </a:p>
          <a:p>
            <a:pPr>
              <a:defRPr/>
            </a:pPr>
            <a:endParaRPr lang="en-US" dirty="0">
              <a:latin typeface="Arial" pitchFamily="34" charset="0"/>
            </a:endParaRPr>
          </a:p>
        </p:txBody>
      </p:sp>
      <p:sp>
        <p:nvSpPr>
          <p:cNvPr id="14" name="TextBox 13"/>
          <p:cNvSpPr txBox="1"/>
          <p:nvPr/>
        </p:nvSpPr>
        <p:spPr>
          <a:xfrm>
            <a:off x="1905000" y="228600"/>
            <a:ext cx="7239000" cy="769441"/>
          </a:xfrm>
          <a:prstGeom prst="rect">
            <a:avLst/>
          </a:prstGeom>
          <a:noFill/>
        </p:spPr>
        <p:txBody>
          <a:bodyPr wrap="square" rtlCol="0">
            <a:spAutoFit/>
          </a:bodyPr>
          <a:lstStyle/>
          <a:p>
            <a:pPr algn="ctr"/>
            <a:r>
              <a:rPr lang="en-US" sz="4400" b="1" dirty="0" smtClean="0"/>
              <a:t>Results</a:t>
            </a:r>
          </a:p>
        </p:txBody>
      </p:sp>
      <p:pic>
        <p:nvPicPr>
          <p:cNvPr id="7" name="Picture 1"/>
          <p:cNvPicPr>
            <a:picLocks noChangeAspect="1" noChangeArrowheads="1"/>
          </p:cNvPicPr>
          <p:nvPr/>
        </p:nvPicPr>
        <p:blipFill>
          <a:blip r:embed="rId3" cstate="print"/>
          <a:srcRect/>
          <a:stretch>
            <a:fillRect/>
          </a:stretch>
        </p:blipFill>
        <p:spPr bwMode="auto">
          <a:xfrm>
            <a:off x="0" y="-1"/>
            <a:ext cx="1981200" cy="1170709"/>
          </a:xfrm>
          <a:prstGeom prst="rect">
            <a:avLst/>
          </a:prstGeom>
          <a:noFill/>
          <a:ln w="9525">
            <a:noFill/>
            <a:miter lim="800000"/>
            <a:headEnd/>
            <a:tailEnd/>
          </a:ln>
          <a:effectLst/>
        </p:spPr>
      </p:pic>
      <p:sp>
        <p:nvSpPr>
          <p:cNvPr id="8" name="TextBox 7"/>
          <p:cNvSpPr txBox="1"/>
          <p:nvPr/>
        </p:nvSpPr>
        <p:spPr>
          <a:xfrm>
            <a:off x="228600" y="1455003"/>
            <a:ext cx="8915400" cy="830997"/>
          </a:xfrm>
          <a:prstGeom prst="rect">
            <a:avLst/>
          </a:prstGeom>
          <a:noFill/>
        </p:spPr>
        <p:txBody>
          <a:bodyPr wrap="square" rtlCol="0">
            <a:spAutoFit/>
          </a:bodyPr>
          <a:lstStyle/>
          <a:p>
            <a:pPr>
              <a:buFont typeface="Arial" pitchFamily="34" charset="0"/>
              <a:buChar char="•"/>
            </a:pPr>
            <a:r>
              <a:rPr lang="en-US" dirty="0" smtClean="0"/>
              <a:t>Children needing mental health services were </a:t>
            </a:r>
            <a:r>
              <a:rPr lang="en-US" b="1" dirty="0" smtClean="0"/>
              <a:t>1.54 times</a:t>
            </a:r>
            <a:r>
              <a:rPr lang="en-US" dirty="0" smtClean="0"/>
              <a:t> more likely to receive these services if they also received a SDBS</a:t>
            </a:r>
            <a:endParaRPr lang="en-US" dirty="0"/>
          </a:p>
        </p:txBody>
      </p:sp>
      <p:graphicFrame>
        <p:nvGraphicFramePr>
          <p:cNvPr id="11" name="Chart 10"/>
          <p:cNvGraphicFramePr/>
          <p:nvPr/>
        </p:nvGraphicFramePr>
        <p:xfrm>
          <a:off x="1524000" y="3291840"/>
          <a:ext cx="5943600" cy="3566160"/>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p:cNvSpPr txBox="1"/>
          <p:nvPr/>
        </p:nvSpPr>
        <p:spPr>
          <a:xfrm>
            <a:off x="1066800" y="2691825"/>
            <a:ext cx="7391400" cy="584775"/>
          </a:xfrm>
          <a:prstGeom prst="rect">
            <a:avLst/>
          </a:prstGeom>
          <a:noFill/>
        </p:spPr>
        <p:txBody>
          <a:bodyPr wrap="square" rtlCol="0">
            <a:spAutoFit/>
          </a:bodyPr>
          <a:lstStyle/>
          <a:p>
            <a:r>
              <a:rPr lang="en-US" sz="1600" dirty="0" smtClean="0"/>
              <a:t>Proportion of children needing mental health services who received those services: by whether the child received a standardized developmental and behavioral screening</a:t>
            </a:r>
            <a:endParaRPr lang="en-US"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ext Box 2"/>
          <p:cNvSpPr txBox="1">
            <a:spLocks noChangeArrowheads="1"/>
          </p:cNvSpPr>
          <p:nvPr/>
        </p:nvSpPr>
        <p:spPr bwMode="auto">
          <a:xfrm>
            <a:off x="0" y="0"/>
            <a:ext cx="9144000" cy="1231900"/>
          </a:xfrm>
          <a:prstGeom prst="rect">
            <a:avLst/>
          </a:prstGeom>
          <a:solidFill>
            <a:srgbClr val="959EB9"/>
          </a:solidFill>
          <a:ln w="9525">
            <a:noFill/>
            <a:miter lim="800000"/>
            <a:headEnd/>
            <a:tailEnd/>
          </a:ln>
        </p:spPr>
        <p:txBody>
          <a:bodyPr/>
          <a:lstStyle/>
          <a:p>
            <a:pPr lvl="1">
              <a:spcBef>
                <a:spcPts val="0"/>
              </a:spcBef>
              <a:spcAft>
                <a:spcPts val="0"/>
              </a:spcAft>
              <a:defRPr/>
            </a:pPr>
            <a:endParaRPr lang="en-US" sz="600" b="1" dirty="0">
              <a:latin typeface="Verdana" pitchFamily="34" charset="0"/>
            </a:endParaRPr>
          </a:p>
          <a:p>
            <a:pPr>
              <a:defRPr/>
            </a:pPr>
            <a:endParaRPr lang="en-US" dirty="0">
              <a:latin typeface="Arial" pitchFamily="34" charset="0"/>
            </a:endParaRPr>
          </a:p>
        </p:txBody>
      </p:sp>
      <p:sp>
        <p:nvSpPr>
          <p:cNvPr id="14" name="TextBox 13"/>
          <p:cNvSpPr txBox="1"/>
          <p:nvPr/>
        </p:nvSpPr>
        <p:spPr>
          <a:xfrm>
            <a:off x="1752600" y="228600"/>
            <a:ext cx="7162800" cy="769441"/>
          </a:xfrm>
          <a:prstGeom prst="rect">
            <a:avLst/>
          </a:prstGeom>
          <a:noFill/>
        </p:spPr>
        <p:txBody>
          <a:bodyPr wrap="square" rtlCol="0">
            <a:spAutoFit/>
          </a:bodyPr>
          <a:lstStyle/>
          <a:p>
            <a:pPr algn="ctr"/>
            <a:r>
              <a:rPr lang="en-US" sz="4400" b="1" dirty="0" smtClean="0"/>
              <a:t>Discussion</a:t>
            </a:r>
          </a:p>
        </p:txBody>
      </p:sp>
      <p:pic>
        <p:nvPicPr>
          <p:cNvPr id="7" name="Picture 1"/>
          <p:cNvPicPr>
            <a:picLocks noChangeAspect="1" noChangeArrowheads="1"/>
          </p:cNvPicPr>
          <p:nvPr/>
        </p:nvPicPr>
        <p:blipFill>
          <a:blip r:embed="rId3" cstate="print"/>
          <a:srcRect/>
          <a:stretch>
            <a:fillRect/>
          </a:stretch>
        </p:blipFill>
        <p:spPr bwMode="auto">
          <a:xfrm>
            <a:off x="0" y="-1"/>
            <a:ext cx="1981200" cy="1170709"/>
          </a:xfrm>
          <a:prstGeom prst="rect">
            <a:avLst/>
          </a:prstGeom>
          <a:noFill/>
          <a:ln w="9525">
            <a:noFill/>
            <a:miter lim="800000"/>
            <a:headEnd/>
            <a:tailEnd/>
          </a:ln>
          <a:effectLst/>
        </p:spPr>
      </p:pic>
      <p:sp>
        <p:nvSpPr>
          <p:cNvPr id="6" name="Content Placeholder 5"/>
          <p:cNvSpPr>
            <a:spLocks noGrp="1"/>
          </p:cNvSpPr>
          <p:nvPr>
            <p:ph idx="1"/>
          </p:nvPr>
        </p:nvSpPr>
        <p:spPr>
          <a:xfrm>
            <a:off x="228600" y="1371600"/>
            <a:ext cx="8382000" cy="4114800"/>
          </a:xfrm>
        </p:spPr>
        <p:txBody>
          <a:bodyPr/>
          <a:lstStyle/>
          <a:p>
            <a:r>
              <a:rPr lang="en-US" sz="2400" dirty="0" smtClean="0"/>
              <a:t>Data collected in 2007 – 1 year after the AAP recommendations on Developmental Screening were released</a:t>
            </a:r>
          </a:p>
          <a:p>
            <a:pPr lvl="1"/>
            <a:r>
              <a:rPr lang="en-US" sz="2200" dirty="0" smtClean="0"/>
              <a:t>Provides baseline data on SDBS prevalence</a:t>
            </a:r>
          </a:p>
          <a:p>
            <a:pPr lvl="1"/>
            <a:r>
              <a:rPr lang="en-US" sz="2200" dirty="0" smtClean="0"/>
              <a:t>Less than 20% receiving SDBS which is spurs concern</a:t>
            </a:r>
          </a:p>
          <a:p>
            <a:pPr lvl="2"/>
            <a:r>
              <a:rPr lang="en-US" sz="2200" dirty="0" smtClean="0"/>
              <a:t>Standardized developmental and behavioral screening of  young children during well child care visits, though the recommended standard of care, is not yet universally provided. </a:t>
            </a:r>
          </a:p>
          <a:p>
            <a:pPr lvl="1"/>
            <a:endParaRPr lang="en-US" sz="800" dirty="0" smtClean="0"/>
          </a:p>
          <a:p>
            <a:r>
              <a:rPr lang="en-US" sz="2400" dirty="0" smtClean="0"/>
              <a:t>SDBS is important for All Children, but particularly important for children at risk developmental delay and/or EBD</a:t>
            </a:r>
          </a:p>
          <a:p>
            <a:pPr lvl="1"/>
            <a:r>
              <a:rPr lang="en-US" sz="2200" dirty="0" smtClean="0"/>
              <a:t>Children at increased risk for developmental and behavioral problems are not being consistently identified, and thus, opportunities for early intervention and treatment are being delayed</a:t>
            </a:r>
            <a:r>
              <a:rPr lang="en-US" sz="2000" dirty="0" smtClean="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ext Box 2"/>
          <p:cNvSpPr txBox="1">
            <a:spLocks noChangeArrowheads="1"/>
          </p:cNvSpPr>
          <p:nvPr/>
        </p:nvSpPr>
        <p:spPr bwMode="auto">
          <a:xfrm>
            <a:off x="0" y="0"/>
            <a:ext cx="9144000" cy="1231900"/>
          </a:xfrm>
          <a:prstGeom prst="rect">
            <a:avLst/>
          </a:prstGeom>
          <a:solidFill>
            <a:srgbClr val="959EB9"/>
          </a:solidFill>
          <a:ln w="9525">
            <a:noFill/>
            <a:miter lim="800000"/>
            <a:headEnd/>
            <a:tailEnd/>
          </a:ln>
        </p:spPr>
        <p:txBody>
          <a:bodyPr/>
          <a:lstStyle/>
          <a:p>
            <a:pPr lvl="1">
              <a:spcBef>
                <a:spcPts val="0"/>
              </a:spcBef>
              <a:spcAft>
                <a:spcPts val="0"/>
              </a:spcAft>
              <a:defRPr/>
            </a:pPr>
            <a:endParaRPr lang="en-US" sz="600" b="1" dirty="0">
              <a:latin typeface="Verdana" pitchFamily="34" charset="0"/>
            </a:endParaRPr>
          </a:p>
          <a:p>
            <a:pPr>
              <a:defRPr/>
            </a:pPr>
            <a:endParaRPr lang="en-US" dirty="0">
              <a:latin typeface="Arial" pitchFamily="34" charset="0"/>
            </a:endParaRPr>
          </a:p>
        </p:txBody>
      </p:sp>
      <p:sp>
        <p:nvSpPr>
          <p:cNvPr id="14" name="TextBox 13"/>
          <p:cNvSpPr txBox="1"/>
          <p:nvPr/>
        </p:nvSpPr>
        <p:spPr>
          <a:xfrm>
            <a:off x="1752600" y="228600"/>
            <a:ext cx="7162800" cy="769441"/>
          </a:xfrm>
          <a:prstGeom prst="rect">
            <a:avLst/>
          </a:prstGeom>
          <a:noFill/>
        </p:spPr>
        <p:txBody>
          <a:bodyPr wrap="square" rtlCol="0">
            <a:spAutoFit/>
          </a:bodyPr>
          <a:lstStyle/>
          <a:p>
            <a:pPr algn="ctr"/>
            <a:r>
              <a:rPr lang="en-US" sz="4400" b="1" dirty="0" smtClean="0"/>
              <a:t>Discussion</a:t>
            </a:r>
          </a:p>
        </p:txBody>
      </p:sp>
      <p:pic>
        <p:nvPicPr>
          <p:cNvPr id="7" name="Picture 1"/>
          <p:cNvPicPr>
            <a:picLocks noChangeAspect="1" noChangeArrowheads="1"/>
          </p:cNvPicPr>
          <p:nvPr/>
        </p:nvPicPr>
        <p:blipFill>
          <a:blip r:embed="rId3" cstate="print"/>
          <a:srcRect/>
          <a:stretch>
            <a:fillRect/>
          </a:stretch>
        </p:blipFill>
        <p:spPr bwMode="auto">
          <a:xfrm>
            <a:off x="0" y="-1"/>
            <a:ext cx="1981200" cy="1170709"/>
          </a:xfrm>
          <a:prstGeom prst="rect">
            <a:avLst/>
          </a:prstGeom>
          <a:noFill/>
          <a:ln w="9525">
            <a:noFill/>
            <a:miter lim="800000"/>
            <a:headEnd/>
            <a:tailEnd/>
          </a:ln>
          <a:effectLst/>
        </p:spPr>
      </p:pic>
      <p:sp>
        <p:nvSpPr>
          <p:cNvPr id="6" name="Content Placeholder 5"/>
          <p:cNvSpPr>
            <a:spLocks noGrp="1"/>
          </p:cNvSpPr>
          <p:nvPr>
            <p:ph idx="1"/>
          </p:nvPr>
        </p:nvSpPr>
        <p:spPr>
          <a:xfrm>
            <a:off x="381000" y="1600200"/>
            <a:ext cx="8382000" cy="4114800"/>
          </a:xfrm>
        </p:spPr>
        <p:txBody>
          <a:bodyPr/>
          <a:lstStyle/>
          <a:p>
            <a:r>
              <a:rPr lang="en-US" sz="2800" dirty="0" smtClean="0"/>
              <a:t>State differences were only partially accounted for by child-level demographics (~58%)</a:t>
            </a:r>
          </a:p>
          <a:p>
            <a:pPr lvl="1"/>
            <a:r>
              <a:rPr lang="en-US" sz="2400" dirty="0" smtClean="0"/>
              <a:t>Provides room for state level policy to intervene</a:t>
            </a:r>
          </a:p>
          <a:p>
            <a:pPr lvl="1"/>
            <a:r>
              <a:rPr lang="en-US" sz="2400" dirty="0" smtClean="0"/>
              <a:t>Highest rates of SDBS in North Carolina which has instituted a number of integrated and purposeful policy, practice and improvement efforts specifically focused on improving screening</a:t>
            </a:r>
          </a:p>
          <a:p>
            <a:r>
              <a:rPr lang="en-US" dirty="0" smtClean="0"/>
              <a:t>States have opportunity to take initiative to improve SDBS rates</a:t>
            </a:r>
          </a:p>
          <a:p>
            <a:pPr lvl="1"/>
            <a:r>
              <a:rPr lang="en-US" sz="2400" dirty="0" smtClean="0"/>
              <a:t>28 states participated in The Commonwealth Fund’s ABCD II &amp; Screening Academy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ext Box 2"/>
          <p:cNvSpPr txBox="1">
            <a:spLocks noChangeArrowheads="1"/>
          </p:cNvSpPr>
          <p:nvPr/>
        </p:nvSpPr>
        <p:spPr bwMode="auto">
          <a:xfrm>
            <a:off x="0" y="0"/>
            <a:ext cx="9144000" cy="1231900"/>
          </a:xfrm>
          <a:prstGeom prst="rect">
            <a:avLst/>
          </a:prstGeom>
          <a:solidFill>
            <a:srgbClr val="959EB9"/>
          </a:solidFill>
          <a:ln w="9525">
            <a:noFill/>
            <a:miter lim="800000"/>
            <a:headEnd/>
            <a:tailEnd/>
          </a:ln>
        </p:spPr>
        <p:txBody>
          <a:bodyPr/>
          <a:lstStyle/>
          <a:p>
            <a:pPr lvl="1">
              <a:spcBef>
                <a:spcPts val="0"/>
              </a:spcBef>
              <a:spcAft>
                <a:spcPts val="0"/>
              </a:spcAft>
              <a:defRPr/>
            </a:pPr>
            <a:endParaRPr lang="en-US" sz="600" b="1" dirty="0">
              <a:latin typeface="Verdana" pitchFamily="34" charset="0"/>
            </a:endParaRPr>
          </a:p>
          <a:p>
            <a:pPr>
              <a:defRPr/>
            </a:pPr>
            <a:endParaRPr lang="en-US" dirty="0">
              <a:latin typeface="Arial" pitchFamily="34" charset="0"/>
            </a:endParaRPr>
          </a:p>
        </p:txBody>
      </p:sp>
      <p:sp>
        <p:nvSpPr>
          <p:cNvPr id="14" name="TextBox 13"/>
          <p:cNvSpPr txBox="1"/>
          <p:nvPr/>
        </p:nvSpPr>
        <p:spPr>
          <a:xfrm>
            <a:off x="1752600" y="228600"/>
            <a:ext cx="7162800" cy="769441"/>
          </a:xfrm>
          <a:prstGeom prst="rect">
            <a:avLst/>
          </a:prstGeom>
          <a:noFill/>
        </p:spPr>
        <p:txBody>
          <a:bodyPr wrap="square" rtlCol="0">
            <a:spAutoFit/>
          </a:bodyPr>
          <a:lstStyle/>
          <a:p>
            <a:pPr algn="ctr"/>
            <a:r>
              <a:rPr lang="en-US" sz="4400" b="1" dirty="0" smtClean="0"/>
              <a:t>Discussion</a:t>
            </a:r>
          </a:p>
        </p:txBody>
      </p:sp>
      <p:pic>
        <p:nvPicPr>
          <p:cNvPr id="7" name="Picture 1"/>
          <p:cNvPicPr>
            <a:picLocks noChangeAspect="1" noChangeArrowheads="1"/>
          </p:cNvPicPr>
          <p:nvPr/>
        </p:nvPicPr>
        <p:blipFill>
          <a:blip r:embed="rId3" cstate="print"/>
          <a:srcRect/>
          <a:stretch>
            <a:fillRect/>
          </a:stretch>
        </p:blipFill>
        <p:spPr bwMode="auto">
          <a:xfrm>
            <a:off x="0" y="-1"/>
            <a:ext cx="1981200" cy="1170709"/>
          </a:xfrm>
          <a:prstGeom prst="rect">
            <a:avLst/>
          </a:prstGeom>
          <a:noFill/>
          <a:ln w="9525">
            <a:noFill/>
            <a:miter lim="800000"/>
            <a:headEnd/>
            <a:tailEnd/>
          </a:ln>
          <a:effectLst/>
        </p:spPr>
      </p:pic>
      <p:sp>
        <p:nvSpPr>
          <p:cNvPr id="6" name="Content Placeholder 5"/>
          <p:cNvSpPr>
            <a:spLocks noGrp="1"/>
          </p:cNvSpPr>
          <p:nvPr>
            <p:ph idx="1"/>
          </p:nvPr>
        </p:nvSpPr>
        <p:spPr>
          <a:xfrm>
            <a:off x="381000" y="1600200"/>
            <a:ext cx="8382000" cy="4114800"/>
          </a:xfrm>
        </p:spPr>
        <p:txBody>
          <a:bodyPr/>
          <a:lstStyle/>
          <a:p>
            <a:r>
              <a:rPr lang="en-US" sz="2800" dirty="0" smtClean="0"/>
              <a:t>The National Survey of Children’s Health will be repeated in 2011</a:t>
            </a:r>
          </a:p>
          <a:p>
            <a:pPr lvl="1"/>
            <a:r>
              <a:rPr lang="en-US" sz="2400" dirty="0" smtClean="0"/>
              <a:t>Provides opportunity to look at trends in SDBS implementation, as well as impact of current state interventions</a:t>
            </a:r>
          </a:p>
          <a:p>
            <a:pPr lvl="1"/>
            <a:r>
              <a:rPr lang="en-US" sz="2400" dirty="0" smtClean="0"/>
              <a:t>States succeeding in SDBS can share programs that are effective and facilitate an improvement in pediatric primary care</a:t>
            </a:r>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2743200"/>
            <a:ext cx="7391400" cy="1905000"/>
          </a:xfrm>
        </p:spPr>
        <p:txBody>
          <a:bodyPr/>
          <a:lstStyle/>
          <a:p>
            <a:pPr algn="l" eaLnBrk="1" hangingPunct="1"/>
            <a:r>
              <a:rPr lang="en-US" sz="3200" b="1" dirty="0" smtClean="0">
                <a:solidFill>
                  <a:schemeClr val="tx1"/>
                </a:solidFill>
                <a:latin typeface="Arial" charset="0"/>
              </a:rPr>
              <a:t>Christina Bethell</a:t>
            </a:r>
            <a:r>
              <a:rPr lang="en-US" sz="3200" dirty="0" smtClean="0">
                <a:latin typeface="Arial" charset="0"/>
              </a:rPr>
              <a:t/>
            </a:r>
            <a:br>
              <a:rPr lang="en-US" sz="3200" dirty="0" smtClean="0">
                <a:latin typeface="Arial" charset="0"/>
              </a:rPr>
            </a:br>
            <a:r>
              <a:rPr lang="en-US" sz="2800" b="1" dirty="0" smtClean="0">
                <a:solidFill>
                  <a:schemeClr val="tx1"/>
                </a:solidFill>
                <a:latin typeface="Arial" charset="0"/>
              </a:rPr>
              <a:t>Has documented that he/she has no financial relationships to disclose or Conflicts of Interest (COIs) to resolve.</a:t>
            </a:r>
            <a:endParaRPr lang="en-US" sz="2400" b="1" dirty="0" smtClean="0">
              <a:solidFill>
                <a:schemeClr val="tx1"/>
              </a:solidFill>
              <a:latin typeface="Courier New" pitchFamily="49" charset="0"/>
              <a:cs typeface="Courier New" pitchFamily="49" charset="0"/>
            </a:endParaRPr>
          </a:p>
        </p:txBody>
      </p:sp>
      <p:sp>
        <p:nvSpPr>
          <p:cNvPr id="3075" name="Rectangle 27"/>
          <p:cNvSpPr>
            <a:spLocks noChangeArrowheads="1"/>
          </p:cNvSpPr>
          <p:nvPr/>
        </p:nvSpPr>
        <p:spPr bwMode="auto">
          <a:xfrm>
            <a:off x="0" y="2971800"/>
            <a:ext cx="9144000" cy="0"/>
          </a:xfrm>
          <a:prstGeom prst="rect">
            <a:avLst/>
          </a:prstGeom>
          <a:noFill/>
          <a:ln w="9525">
            <a:noFill/>
            <a:miter lim="800000"/>
            <a:headEnd/>
            <a:tailEnd/>
          </a:ln>
        </p:spPr>
        <p:txBody>
          <a:bodyPr>
            <a:spAutoFit/>
          </a:bodyPr>
          <a:lstStyle/>
          <a:p>
            <a:pPr eaLnBrk="0" hangingPunct="0"/>
            <a:endParaRPr lang="en-US"/>
          </a:p>
        </p:txBody>
      </p:sp>
      <p:pic>
        <p:nvPicPr>
          <p:cNvPr id="5" name="Picture 4"/>
          <p:cNvPicPr/>
          <p:nvPr/>
        </p:nvPicPr>
        <p:blipFill>
          <a:blip r:embed="rId3" cstate="print"/>
          <a:srcRect l="4282" t="20833" r="3009" b="52315"/>
          <a:stretch>
            <a:fillRect/>
          </a:stretch>
        </p:blipFill>
        <p:spPr bwMode="auto">
          <a:xfrm>
            <a:off x="152400" y="0"/>
            <a:ext cx="7629525" cy="1657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Content Placeholder 6"/>
          <p:cNvSpPr>
            <a:spLocks noGrp="1"/>
          </p:cNvSpPr>
          <p:nvPr>
            <p:ph idx="1"/>
          </p:nvPr>
        </p:nvSpPr>
        <p:spPr>
          <a:xfrm>
            <a:off x="381000" y="1676400"/>
            <a:ext cx="8153400" cy="5029200"/>
          </a:xfrm>
        </p:spPr>
        <p:txBody>
          <a:bodyPr/>
          <a:lstStyle/>
          <a:p>
            <a:pPr defTabSz="5014913">
              <a:spcBef>
                <a:spcPct val="50000"/>
              </a:spcBef>
              <a:buFont typeface="Arial" pitchFamily="34" charset="0"/>
              <a:buChar char="•"/>
            </a:pPr>
            <a:r>
              <a:rPr lang="en-US" sz="2400" b="1" dirty="0" smtClean="0"/>
              <a:t>AAP Guidelines: </a:t>
            </a:r>
            <a:r>
              <a:rPr lang="en-US" sz="2400" dirty="0" smtClean="0"/>
              <a:t>In </a:t>
            </a:r>
            <a:r>
              <a:rPr lang="en-US" sz="2400" dirty="0" smtClean="0"/>
              <a:t>2006 the American Academy of Pediatrics (AAP) issued a policy statement recommending that pediatricians screen all young children for developmental and behavioral problems. </a:t>
            </a:r>
          </a:p>
          <a:p>
            <a:pPr defTabSz="5014913">
              <a:spcBef>
                <a:spcPct val="50000"/>
              </a:spcBef>
              <a:buFont typeface="Arial" pitchFamily="34" charset="0"/>
              <a:buChar char="•"/>
            </a:pPr>
            <a:r>
              <a:rPr lang="en-US" sz="2400" b="1" dirty="0" smtClean="0"/>
              <a:t>CHIPRA: </a:t>
            </a:r>
            <a:r>
              <a:rPr lang="en-US" sz="2400" dirty="0" smtClean="0"/>
              <a:t>Standardized </a:t>
            </a:r>
            <a:r>
              <a:rPr lang="en-US" sz="2400" dirty="0" smtClean="0"/>
              <a:t>screening has also been preliminarily recommended as a quality measure under the Child Health Insurance Plan Reauthorization Act.</a:t>
            </a:r>
          </a:p>
          <a:p>
            <a:pPr defTabSz="5014913">
              <a:spcBef>
                <a:spcPct val="50000"/>
              </a:spcBef>
              <a:buFont typeface="Arial" pitchFamily="34" charset="0"/>
              <a:buChar char="•"/>
            </a:pPr>
            <a:r>
              <a:rPr lang="en-US" sz="2400" b="1" dirty="0" smtClean="0"/>
              <a:t>Knowledge Gap: </a:t>
            </a:r>
            <a:r>
              <a:rPr lang="en-US" sz="2400" dirty="0" smtClean="0"/>
              <a:t>A </a:t>
            </a:r>
            <a:r>
              <a:rPr lang="en-US" sz="2400" dirty="0" smtClean="0"/>
              <a:t>baseline assessment across states in SDBS has not been done.</a:t>
            </a:r>
            <a:endParaRPr lang="en-US" sz="2400" dirty="0"/>
          </a:p>
        </p:txBody>
      </p:sp>
      <p:sp>
        <p:nvSpPr>
          <p:cNvPr id="5" name="Text Box 2"/>
          <p:cNvSpPr txBox="1">
            <a:spLocks noChangeArrowheads="1"/>
          </p:cNvSpPr>
          <p:nvPr/>
        </p:nvSpPr>
        <p:spPr bwMode="auto">
          <a:xfrm>
            <a:off x="0" y="0"/>
            <a:ext cx="9144000" cy="1231900"/>
          </a:xfrm>
          <a:prstGeom prst="rect">
            <a:avLst/>
          </a:prstGeom>
          <a:solidFill>
            <a:srgbClr val="959EB9"/>
          </a:solidFill>
          <a:ln w="9525">
            <a:noFill/>
            <a:miter lim="800000"/>
            <a:headEnd/>
            <a:tailEnd/>
          </a:ln>
        </p:spPr>
        <p:txBody>
          <a:bodyPr/>
          <a:lstStyle/>
          <a:p>
            <a:pPr lvl="1">
              <a:spcBef>
                <a:spcPts val="0"/>
              </a:spcBef>
              <a:spcAft>
                <a:spcPts val="0"/>
              </a:spcAft>
              <a:defRPr/>
            </a:pPr>
            <a:endParaRPr lang="en-US" sz="600" b="1" dirty="0">
              <a:latin typeface="Verdana" pitchFamily="34" charset="0"/>
            </a:endParaRPr>
          </a:p>
          <a:p>
            <a:pPr>
              <a:defRPr/>
            </a:pPr>
            <a:endParaRPr lang="en-US" dirty="0">
              <a:latin typeface="Arial" pitchFamily="34" charset="0"/>
            </a:endParaRPr>
          </a:p>
        </p:txBody>
      </p:sp>
      <p:sp>
        <p:nvSpPr>
          <p:cNvPr id="9" name="Title 8"/>
          <p:cNvSpPr>
            <a:spLocks noGrp="1"/>
          </p:cNvSpPr>
          <p:nvPr>
            <p:ph type="title"/>
          </p:nvPr>
        </p:nvSpPr>
        <p:spPr>
          <a:xfrm>
            <a:off x="1981200" y="0"/>
            <a:ext cx="6019800" cy="1143000"/>
          </a:xfrm>
        </p:spPr>
        <p:txBody>
          <a:bodyPr/>
          <a:lstStyle/>
          <a:p>
            <a:r>
              <a:rPr lang="en-US" b="1" dirty="0" smtClean="0">
                <a:solidFill>
                  <a:schemeClr val="tx1"/>
                </a:solidFill>
              </a:rPr>
              <a:t>Background</a:t>
            </a:r>
            <a:endParaRPr lang="en-US" b="1" dirty="0">
              <a:solidFill>
                <a:schemeClr val="tx1"/>
              </a:solidFill>
            </a:endParaRPr>
          </a:p>
        </p:txBody>
      </p:sp>
      <p:pic>
        <p:nvPicPr>
          <p:cNvPr id="6" name="Picture 1"/>
          <p:cNvPicPr>
            <a:picLocks noChangeAspect="1" noChangeArrowheads="1"/>
          </p:cNvPicPr>
          <p:nvPr/>
        </p:nvPicPr>
        <p:blipFill>
          <a:blip r:embed="rId2" cstate="print"/>
          <a:srcRect/>
          <a:stretch>
            <a:fillRect/>
          </a:stretch>
        </p:blipFill>
        <p:spPr bwMode="auto">
          <a:xfrm>
            <a:off x="0" y="-1"/>
            <a:ext cx="1981200" cy="117070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Content Placeholder 6"/>
          <p:cNvSpPr>
            <a:spLocks noGrp="1"/>
          </p:cNvSpPr>
          <p:nvPr>
            <p:ph idx="1"/>
          </p:nvPr>
        </p:nvSpPr>
        <p:spPr>
          <a:xfrm>
            <a:off x="152400" y="1371600"/>
            <a:ext cx="8458200" cy="5029200"/>
          </a:xfrm>
        </p:spPr>
        <p:txBody>
          <a:bodyPr/>
          <a:lstStyle/>
          <a:p>
            <a:pPr defTabSz="5014913">
              <a:spcBef>
                <a:spcPct val="50000"/>
              </a:spcBef>
              <a:buFont typeface="Wingdings" pitchFamily="2" charset="2"/>
              <a:buChar char="§"/>
            </a:pPr>
            <a:r>
              <a:rPr lang="en-US" sz="2800" b="1" dirty="0" smtClean="0"/>
              <a:t>Prevalence and Disparities</a:t>
            </a:r>
            <a:r>
              <a:rPr lang="en-US" sz="2800" dirty="0" smtClean="0"/>
              <a:t>: To </a:t>
            </a:r>
            <a:r>
              <a:rPr lang="en-US" sz="2800" dirty="0" smtClean="0"/>
              <a:t>assess the baseline prevalence and disparities in standardized and developmental screening (SDBS) within and across states for children under 6 years of age.</a:t>
            </a:r>
          </a:p>
          <a:p>
            <a:pPr defTabSz="5014913">
              <a:spcBef>
                <a:spcPct val="50000"/>
              </a:spcBef>
              <a:buFont typeface="Wingdings" pitchFamily="2" charset="2"/>
              <a:buChar char="§"/>
            </a:pPr>
            <a:r>
              <a:rPr lang="en-US" sz="2800" b="1" dirty="0" smtClean="0"/>
              <a:t>Link to Service </a:t>
            </a:r>
            <a:r>
              <a:rPr lang="en-US" sz="2800" b="1" dirty="0" smtClean="0"/>
              <a:t>Use</a:t>
            </a:r>
            <a:r>
              <a:rPr lang="en-US" sz="2800" dirty="0" smtClean="0"/>
              <a:t>: </a:t>
            </a:r>
            <a:r>
              <a:rPr lang="en-US" sz="2800" dirty="0" smtClean="0"/>
              <a:t>To </a:t>
            </a:r>
            <a:r>
              <a:rPr lang="en-US" sz="2800" dirty="0" smtClean="0"/>
              <a:t>evaluate SDBS associations with risk status, access to preventive care, provision of an early intervention plan, and receipt of needed mental health services.</a:t>
            </a:r>
            <a:br>
              <a:rPr lang="en-US" sz="2800" dirty="0" smtClean="0"/>
            </a:br>
            <a:endParaRPr lang="en-US" sz="2800" dirty="0"/>
          </a:p>
        </p:txBody>
      </p:sp>
      <p:sp>
        <p:nvSpPr>
          <p:cNvPr id="5" name="Text Box 2"/>
          <p:cNvSpPr txBox="1">
            <a:spLocks noChangeArrowheads="1"/>
          </p:cNvSpPr>
          <p:nvPr/>
        </p:nvSpPr>
        <p:spPr bwMode="auto">
          <a:xfrm>
            <a:off x="0" y="0"/>
            <a:ext cx="9144000" cy="1231900"/>
          </a:xfrm>
          <a:prstGeom prst="rect">
            <a:avLst/>
          </a:prstGeom>
          <a:solidFill>
            <a:srgbClr val="959EB9"/>
          </a:solidFill>
          <a:ln w="9525">
            <a:noFill/>
            <a:miter lim="800000"/>
            <a:headEnd/>
            <a:tailEnd/>
          </a:ln>
        </p:spPr>
        <p:txBody>
          <a:bodyPr/>
          <a:lstStyle/>
          <a:p>
            <a:pPr lvl="1">
              <a:spcBef>
                <a:spcPts val="0"/>
              </a:spcBef>
              <a:spcAft>
                <a:spcPts val="0"/>
              </a:spcAft>
              <a:defRPr/>
            </a:pPr>
            <a:endParaRPr lang="en-US" sz="600" b="1" dirty="0">
              <a:latin typeface="Verdana" pitchFamily="34" charset="0"/>
            </a:endParaRPr>
          </a:p>
          <a:p>
            <a:pPr>
              <a:defRPr/>
            </a:pPr>
            <a:endParaRPr lang="en-US" dirty="0">
              <a:latin typeface="Arial" pitchFamily="34" charset="0"/>
            </a:endParaRPr>
          </a:p>
        </p:txBody>
      </p:sp>
      <p:sp>
        <p:nvSpPr>
          <p:cNvPr id="9" name="Title 8"/>
          <p:cNvSpPr>
            <a:spLocks noGrp="1"/>
          </p:cNvSpPr>
          <p:nvPr>
            <p:ph type="title"/>
          </p:nvPr>
        </p:nvSpPr>
        <p:spPr>
          <a:xfrm>
            <a:off x="1981200" y="0"/>
            <a:ext cx="6019800" cy="1143000"/>
          </a:xfrm>
        </p:spPr>
        <p:txBody>
          <a:bodyPr/>
          <a:lstStyle/>
          <a:p>
            <a:r>
              <a:rPr lang="en-US" b="1" dirty="0" smtClean="0">
                <a:solidFill>
                  <a:schemeClr val="tx1"/>
                </a:solidFill>
              </a:rPr>
              <a:t>Objectives</a:t>
            </a:r>
            <a:endParaRPr lang="en-US" b="1" dirty="0">
              <a:solidFill>
                <a:schemeClr val="tx1"/>
              </a:solidFill>
            </a:endParaRPr>
          </a:p>
        </p:txBody>
      </p:sp>
      <p:pic>
        <p:nvPicPr>
          <p:cNvPr id="6" name="Picture 1"/>
          <p:cNvPicPr>
            <a:picLocks noChangeAspect="1" noChangeArrowheads="1"/>
          </p:cNvPicPr>
          <p:nvPr/>
        </p:nvPicPr>
        <p:blipFill>
          <a:blip r:embed="rId2" cstate="print"/>
          <a:srcRect/>
          <a:stretch>
            <a:fillRect/>
          </a:stretch>
        </p:blipFill>
        <p:spPr bwMode="auto">
          <a:xfrm>
            <a:off x="0" y="-1"/>
            <a:ext cx="1981200" cy="117070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6"/>
          <p:cNvSpPr>
            <a:spLocks noGrp="1"/>
          </p:cNvSpPr>
          <p:nvPr>
            <p:ph idx="1"/>
          </p:nvPr>
        </p:nvSpPr>
        <p:spPr>
          <a:xfrm>
            <a:off x="381000" y="1447800"/>
            <a:ext cx="8153400" cy="5029200"/>
          </a:xfrm>
        </p:spPr>
        <p:txBody>
          <a:bodyPr/>
          <a:lstStyle/>
          <a:p>
            <a:pPr marL="457200" indent="-457200">
              <a:buNone/>
            </a:pPr>
            <a:r>
              <a:rPr lang="en-US" sz="2000" b="1" dirty="0" smtClean="0"/>
              <a:t>1. MCHB </a:t>
            </a:r>
            <a:r>
              <a:rPr lang="en-US" sz="2000" b="1" dirty="0" smtClean="0"/>
              <a:t>and CDC’s 2007 National Survey of Children’s Health (NSCH)</a:t>
            </a:r>
          </a:p>
          <a:p>
            <a:pPr marL="342900" lvl="1" indent="-342900">
              <a:buFontTx/>
              <a:buChar char="•"/>
            </a:pPr>
            <a:r>
              <a:rPr lang="en-US" sz="1600" dirty="0" smtClean="0"/>
              <a:t>Independent </a:t>
            </a:r>
            <a:r>
              <a:rPr lang="en-US" sz="1600" b="1" dirty="0" smtClean="0"/>
              <a:t>random-digit-dial </a:t>
            </a:r>
            <a:r>
              <a:rPr lang="en-US" sz="1600" dirty="0" smtClean="0"/>
              <a:t>survey samples for all 50 states plus D.C. </a:t>
            </a:r>
          </a:p>
          <a:p>
            <a:r>
              <a:rPr lang="en-US" sz="1600" dirty="0" smtClean="0"/>
              <a:t>Yields a sample size of nearly </a:t>
            </a:r>
            <a:r>
              <a:rPr lang="en-US" sz="1600" b="1" dirty="0" smtClean="0"/>
              <a:t>92,000</a:t>
            </a:r>
            <a:r>
              <a:rPr lang="en-US" sz="1600" dirty="0" smtClean="0"/>
              <a:t> </a:t>
            </a:r>
            <a:r>
              <a:rPr lang="en-US" sz="1600" b="1" dirty="0" smtClean="0"/>
              <a:t>children age 0-17</a:t>
            </a:r>
            <a:r>
              <a:rPr lang="en-US" sz="1600" dirty="0" smtClean="0"/>
              <a:t> (about 1,800 per state); </a:t>
            </a:r>
            <a:endParaRPr lang="en-US" sz="1600" dirty="0" smtClean="0"/>
          </a:p>
          <a:p>
            <a:pPr>
              <a:buNone/>
            </a:pPr>
            <a:r>
              <a:rPr lang="en-US" sz="1800" b="1" dirty="0" smtClean="0"/>
              <a:t>2. National Center for Children in Poverty (NCCP) variable on state early intervention eligibility (narrow, moderate, broad</a:t>
            </a:r>
            <a:r>
              <a:rPr lang="en-US" sz="1600" b="1" dirty="0" smtClean="0"/>
              <a:t>)</a:t>
            </a:r>
            <a:endParaRPr lang="en-US" sz="1600" b="1" dirty="0" smtClean="0"/>
          </a:p>
          <a:p>
            <a:r>
              <a:rPr lang="en-US" sz="2400" b="1" dirty="0" smtClean="0"/>
              <a:t>NSCH Study Sample: </a:t>
            </a:r>
            <a:r>
              <a:rPr lang="en-US" sz="2000" b="1" dirty="0" smtClean="0"/>
              <a:t>22,883 </a:t>
            </a:r>
            <a:r>
              <a:rPr lang="en-US" sz="2000" b="1" dirty="0" smtClean="0"/>
              <a:t>children age </a:t>
            </a:r>
            <a:r>
              <a:rPr lang="en-US" sz="2000" b="1" dirty="0" smtClean="0"/>
              <a:t>10-71 months of age</a:t>
            </a:r>
            <a:endParaRPr lang="en-US" sz="2000" b="1" dirty="0" smtClean="0"/>
          </a:p>
          <a:p>
            <a:pPr lvl="1"/>
            <a:r>
              <a:rPr lang="en-US" sz="2000" b="1" dirty="0" smtClean="0">
                <a:solidFill>
                  <a:schemeClr val="tx2">
                    <a:lumMod val="75000"/>
                  </a:schemeClr>
                </a:solidFill>
              </a:rPr>
              <a:t>Weighted estimate: </a:t>
            </a:r>
            <a:r>
              <a:rPr lang="en-US" sz="2000" b="1" dirty="0" smtClean="0"/>
              <a:t>20.35 </a:t>
            </a:r>
            <a:r>
              <a:rPr lang="en-US" sz="2000" b="1" dirty="0" smtClean="0"/>
              <a:t>million </a:t>
            </a:r>
            <a:r>
              <a:rPr lang="en-US" sz="2000" b="1" dirty="0" smtClean="0">
                <a:solidFill>
                  <a:schemeClr val="tx2">
                    <a:lumMod val="75000"/>
                  </a:schemeClr>
                </a:solidFill>
              </a:rPr>
              <a:t>children </a:t>
            </a:r>
            <a:r>
              <a:rPr lang="en-US" sz="2000" b="1" dirty="0" smtClean="0">
                <a:solidFill>
                  <a:schemeClr val="tx2">
                    <a:lumMod val="75000"/>
                  </a:schemeClr>
                </a:solidFill>
              </a:rPr>
              <a:t>nationally</a:t>
            </a:r>
          </a:p>
          <a:p>
            <a:pPr lvl="1"/>
            <a:r>
              <a:rPr lang="en-US" sz="2000" b="1" dirty="0" smtClean="0"/>
              <a:t>34% publicly insured</a:t>
            </a:r>
            <a:endParaRPr lang="en-US" sz="2000" b="1" dirty="0" smtClean="0"/>
          </a:p>
          <a:p>
            <a:pPr lvl="1"/>
            <a:r>
              <a:rPr lang="en-US" sz="2000" b="1" dirty="0" smtClean="0"/>
              <a:t>13.1% CSHCN</a:t>
            </a:r>
          </a:p>
          <a:p>
            <a:pPr lvl="1"/>
            <a:r>
              <a:rPr lang="en-US" sz="2000" b="1" dirty="0" smtClean="0"/>
              <a:t>11</a:t>
            </a:r>
            <a:r>
              <a:rPr lang="en-US" sz="2000" b="1" dirty="0" smtClean="0"/>
              <a:t>% high risk (PEDS)</a:t>
            </a:r>
            <a:r>
              <a:rPr lang="en-US" sz="2000" b="1" dirty="0" smtClean="0">
                <a:solidFill>
                  <a:schemeClr val="tx2">
                    <a:lumMod val="75000"/>
                  </a:schemeClr>
                </a:solidFill>
              </a:rPr>
              <a:t>; 16.6% moderate risk</a:t>
            </a:r>
            <a:endParaRPr lang="en-US" sz="2000" b="1" dirty="0" smtClean="0">
              <a:solidFill>
                <a:schemeClr val="tx2">
                  <a:lumMod val="75000"/>
                </a:schemeClr>
              </a:solidFill>
            </a:endParaRPr>
          </a:p>
          <a:p>
            <a:pPr lvl="1"/>
            <a:r>
              <a:rPr lang="en-US" sz="2000" b="1" dirty="0" smtClean="0"/>
              <a:t>3.1% emotional, behavioral or developmental problem (EBD) requiring treatment or counseling</a:t>
            </a:r>
            <a:endParaRPr lang="en-US" sz="2000" dirty="0" smtClean="0">
              <a:solidFill>
                <a:schemeClr val="tx2">
                  <a:lumMod val="75000"/>
                </a:schemeClr>
              </a:solidFill>
            </a:endParaRPr>
          </a:p>
          <a:p>
            <a:pPr lvl="1"/>
            <a:r>
              <a:rPr lang="en-US" sz="2000" b="1" dirty="0" smtClean="0">
                <a:solidFill>
                  <a:schemeClr val="tx2">
                    <a:lumMod val="75000"/>
                  </a:schemeClr>
                </a:solidFill>
              </a:rPr>
              <a:t>97.9% had 1+ preventive visit</a:t>
            </a:r>
          </a:p>
          <a:p>
            <a:pPr lvl="1"/>
            <a:r>
              <a:rPr lang="en-US" sz="2000" b="1" dirty="0" smtClean="0"/>
              <a:t>4.5% received EI services; 42.2% received needed MH services</a:t>
            </a:r>
            <a:endParaRPr lang="en-US" sz="2000" dirty="0" smtClean="0"/>
          </a:p>
          <a:p>
            <a:pPr marL="342900" lvl="1" indent="-342900">
              <a:buNone/>
            </a:pPr>
            <a:endParaRPr lang="en-US" sz="2000" b="1" dirty="0" smtClean="0"/>
          </a:p>
          <a:p>
            <a:endParaRPr lang="en-US" sz="1200" dirty="0" smtClean="0"/>
          </a:p>
          <a:p>
            <a:pPr>
              <a:buNone/>
            </a:pPr>
            <a:endParaRPr lang="en-US" sz="2000" dirty="0" smtClean="0"/>
          </a:p>
          <a:p>
            <a:endParaRPr lang="en-US" sz="2000" dirty="0" smtClean="0"/>
          </a:p>
          <a:p>
            <a:pPr marL="457200" lvl="1" indent="-457200">
              <a:buFont typeface="Wingdings" pitchFamily="2" charset="2"/>
              <a:buChar char="§"/>
            </a:pPr>
            <a:endParaRPr lang="en-US" sz="2000" dirty="0" smtClean="0"/>
          </a:p>
          <a:p>
            <a:pPr marL="457200" indent="-457200">
              <a:buNone/>
            </a:pPr>
            <a:endParaRPr lang="en-US" sz="2400" b="1" u="sng" dirty="0" smtClean="0"/>
          </a:p>
        </p:txBody>
      </p:sp>
      <p:sp>
        <p:nvSpPr>
          <p:cNvPr id="5" name="Text Box 2"/>
          <p:cNvSpPr txBox="1">
            <a:spLocks noChangeArrowheads="1"/>
          </p:cNvSpPr>
          <p:nvPr/>
        </p:nvSpPr>
        <p:spPr bwMode="auto">
          <a:xfrm>
            <a:off x="0" y="0"/>
            <a:ext cx="9144000" cy="1231900"/>
          </a:xfrm>
          <a:prstGeom prst="rect">
            <a:avLst/>
          </a:prstGeom>
          <a:solidFill>
            <a:srgbClr val="959EB9"/>
          </a:solidFill>
          <a:ln w="9525">
            <a:noFill/>
            <a:miter lim="800000"/>
            <a:headEnd/>
            <a:tailEnd/>
          </a:ln>
        </p:spPr>
        <p:txBody>
          <a:bodyPr/>
          <a:lstStyle/>
          <a:p>
            <a:pPr lvl="1">
              <a:spcBef>
                <a:spcPts val="0"/>
              </a:spcBef>
              <a:spcAft>
                <a:spcPts val="0"/>
              </a:spcAft>
              <a:defRPr/>
            </a:pPr>
            <a:endParaRPr lang="en-US" sz="600" b="1" dirty="0">
              <a:latin typeface="Verdana" pitchFamily="34" charset="0"/>
            </a:endParaRPr>
          </a:p>
          <a:p>
            <a:pPr>
              <a:defRPr/>
            </a:pPr>
            <a:endParaRPr lang="en-US" dirty="0">
              <a:latin typeface="Arial" pitchFamily="34" charset="0"/>
            </a:endParaRPr>
          </a:p>
        </p:txBody>
      </p:sp>
      <p:sp>
        <p:nvSpPr>
          <p:cNvPr id="9" name="Title 8"/>
          <p:cNvSpPr>
            <a:spLocks noGrp="1"/>
          </p:cNvSpPr>
          <p:nvPr>
            <p:ph type="title"/>
          </p:nvPr>
        </p:nvSpPr>
        <p:spPr>
          <a:xfrm>
            <a:off x="1981200" y="0"/>
            <a:ext cx="6019800" cy="1143000"/>
          </a:xfrm>
        </p:spPr>
        <p:txBody>
          <a:bodyPr/>
          <a:lstStyle/>
          <a:p>
            <a:r>
              <a:rPr lang="en-US" b="1" dirty="0" smtClean="0">
                <a:solidFill>
                  <a:schemeClr val="bg1"/>
                </a:solidFill>
              </a:rPr>
              <a:t>Data</a:t>
            </a:r>
            <a:endParaRPr lang="en-US" b="1" dirty="0">
              <a:solidFill>
                <a:schemeClr val="bg1"/>
              </a:solidFill>
            </a:endParaRPr>
          </a:p>
        </p:txBody>
      </p:sp>
      <p:pic>
        <p:nvPicPr>
          <p:cNvPr id="6" name="Picture 1"/>
          <p:cNvPicPr>
            <a:picLocks noChangeAspect="1" noChangeArrowheads="1"/>
          </p:cNvPicPr>
          <p:nvPr/>
        </p:nvPicPr>
        <p:blipFill>
          <a:blip r:embed="rId2" cstate="print"/>
          <a:srcRect/>
          <a:stretch>
            <a:fillRect/>
          </a:stretch>
        </p:blipFill>
        <p:spPr bwMode="auto">
          <a:xfrm>
            <a:off x="0" y="-1"/>
            <a:ext cx="1981200" cy="117070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Content Placeholder 6"/>
          <p:cNvSpPr>
            <a:spLocks noGrp="1"/>
          </p:cNvSpPr>
          <p:nvPr>
            <p:ph idx="1"/>
          </p:nvPr>
        </p:nvSpPr>
        <p:spPr>
          <a:xfrm>
            <a:off x="152400" y="1371600"/>
            <a:ext cx="8839200" cy="5029200"/>
          </a:xfrm>
        </p:spPr>
        <p:txBody>
          <a:bodyPr/>
          <a:lstStyle/>
          <a:p>
            <a:pPr defTabSz="5014913">
              <a:spcBef>
                <a:spcPct val="50000"/>
              </a:spcBef>
              <a:buFont typeface="Arial" pitchFamily="34" charset="0"/>
              <a:buChar char="•"/>
            </a:pPr>
            <a:r>
              <a:rPr lang="en-US" sz="2400" b="1" dirty="0" smtClean="0"/>
              <a:t>2007 NSCH</a:t>
            </a:r>
            <a:r>
              <a:rPr lang="en-US" sz="2400" dirty="0" smtClean="0"/>
              <a:t>: Analyzed </a:t>
            </a:r>
            <a:r>
              <a:rPr lang="en-US" sz="2400" dirty="0" smtClean="0"/>
              <a:t>national and state data from the 2007 National Survey of Children’s Health (NSCH)</a:t>
            </a:r>
          </a:p>
          <a:p>
            <a:pPr lvl="1" defTabSz="5014913">
              <a:spcBef>
                <a:spcPct val="50000"/>
              </a:spcBef>
              <a:buFont typeface="Arial" pitchFamily="34" charset="0"/>
              <a:buChar char="•"/>
            </a:pPr>
            <a:r>
              <a:rPr lang="en-US" sz="2000" dirty="0" smtClean="0"/>
              <a:t>Data collected between April 2007 and July 2008  with at least 1700 children from each state.</a:t>
            </a:r>
          </a:p>
          <a:p>
            <a:pPr lvl="1" defTabSz="5014913">
              <a:spcBef>
                <a:spcPct val="50000"/>
              </a:spcBef>
              <a:buFont typeface="Arial" pitchFamily="34" charset="0"/>
              <a:buChar char="•"/>
            </a:pPr>
            <a:r>
              <a:rPr lang="en-US" sz="2000" dirty="0" smtClean="0"/>
              <a:t>NSCH directed and funded by the Maternal and Child Health Bureau and administered by the National Center for Health Statistics.</a:t>
            </a:r>
          </a:p>
          <a:p>
            <a:pPr lvl="1" defTabSz="5014913">
              <a:spcBef>
                <a:spcPct val="50000"/>
              </a:spcBef>
              <a:buFont typeface="Arial" pitchFamily="34" charset="0"/>
              <a:buChar char="•"/>
            </a:pPr>
            <a:r>
              <a:rPr lang="en-US" sz="2000" dirty="0" smtClean="0"/>
              <a:t>Public use data files prepared by the Data Resource Center for Child and Adolescent Health, a project of the CAHMI.</a:t>
            </a:r>
          </a:p>
          <a:p>
            <a:pPr lvl="1" defTabSz="5014913">
              <a:spcBef>
                <a:spcPct val="50000"/>
              </a:spcBef>
              <a:buFont typeface="Arial" pitchFamily="34" charset="0"/>
              <a:buChar char="•"/>
            </a:pPr>
            <a:r>
              <a:rPr lang="en-US" sz="2000" dirty="0" smtClean="0"/>
              <a:t>Sampling </a:t>
            </a:r>
            <a:r>
              <a:rPr lang="en-US" sz="2000" dirty="0" smtClean="0"/>
              <a:t> </a:t>
            </a:r>
            <a:r>
              <a:rPr lang="en-US" sz="2000" dirty="0" smtClean="0"/>
              <a:t>from the National Immunization Survey using the State and Local Area Integrated Telephone Survey (SLAITS) mechanism.</a:t>
            </a:r>
            <a:r>
              <a:rPr lang="en-US" sz="2400" dirty="0" smtClean="0"/>
              <a:t/>
            </a:r>
            <a:br>
              <a:rPr lang="en-US" sz="2400" dirty="0" smtClean="0"/>
            </a:br>
            <a:endParaRPr lang="en-US" sz="2400" dirty="0" smtClean="0"/>
          </a:p>
        </p:txBody>
      </p:sp>
      <p:sp>
        <p:nvSpPr>
          <p:cNvPr id="5" name="Text Box 2"/>
          <p:cNvSpPr txBox="1">
            <a:spLocks noChangeArrowheads="1"/>
          </p:cNvSpPr>
          <p:nvPr/>
        </p:nvSpPr>
        <p:spPr bwMode="auto">
          <a:xfrm>
            <a:off x="0" y="0"/>
            <a:ext cx="9144000" cy="1231900"/>
          </a:xfrm>
          <a:prstGeom prst="rect">
            <a:avLst/>
          </a:prstGeom>
          <a:solidFill>
            <a:srgbClr val="959EB9"/>
          </a:solidFill>
          <a:ln w="9525">
            <a:noFill/>
            <a:miter lim="800000"/>
            <a:headEnd/>
            <a:tailEnd/>
          </a:ln>
        </p:spPr>
        <p:txBody>
          <a:bodyPr/>
          <a:lstStyle/>
          <a:p>
            <a:pPr lvl="1">
              <a:spcBef>
                <a:spcPts val="0"/>
              </a:spcBef>
              <a:spcAft>
                <a:spcPts val="0"/>
              </a:spcAft>
              <a:defRPr/>
            </a:pPr>
            <a:endParaRPr lang="en-US" sz="600" b="1" dirty="0">
              <a:latin typeface="Verdana" pitchFamily="34" charset="0"/>
            </a:endParaRPr>
          </a:p>
          <a:p>
            <a:pPr>
              <a:defRPr/>
            </a:pPr>
            <a:endParaRPr lang="en-US" dirty="0">
              <a:latin typeface="Arial" pitchFamily="34" charset="0"/>
            </a:endParaRPr>
          </a:p>
        </p:txBody>
      </p:sp>
      <p:sp>
        <p:nvSpPr>
          <p:cNvPr id="9" name="Title 8"/>
          <p:cNvSpPr>
            <a:spLocks noGrp="1"/>
          </p:cNvSpPr>
          <p:nvPr>
            <p:ph type="title"/>
          </p:nvPr>
        </p:nvSpPr>
        <p:spPr>
          <a:xfrm>
            <a:off x="2438400" y="76200"/>
            <a:ext cx="6019800" cy="1143000"/>
          </a:xfrm>
        </p:spPr>
        <p:txBody>
          <a:bodyPr/>
          <a:lstStyle/>
          <a:p>
            <a:r>
              <a:rPr lang="en-US" b="1" dirty="0" smtClean="0">
                <a:solidFill>
                  <a:schemeClr val="tx1"/>
                </a:solidFill>
              </a:rPr>
              <a:t>Design &amp; Methods</a:t>
            </a:r>
            <a:endParaRPr lang="en-US" b="1" dirty="0">
              <a:solidFill>
                <a:schemeClr val="tx1"/>
              </a:solidFill>
            </a:endParaRPr>
          </a:p>
        </p:txBody>
      </p:sp>
      <p:pic>
        <p:nvPicPr>
          <p:cNvPr id="6" name="Picture 1"/>
          <p:cNvPicPr>
            <a:picLocks noChangeAspect="1" noChangeArrowheads="1"/>
          </p:cNvPicPr>
          <p:nvPr/>
        </p:nvPicPr>
        <p:blipFill>
          <a:blip r:embed="rId3" cstate="print"/>
          <a:srcRect/>
          <a:stretch>
            <a:fillRect/>
          </a:stretch>
        </p:blipFill>
        <p:spPr bwMode="auto">
          <a:xfrm>
            <a:off x="0" y="-1"/>
            <a:ext cx="1981200" cy="117070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Content Placeholder 6"/>
          <p:cNvSpPr>
            <a:spLocks noGrp="1"/>
          </p:cNvSpPr>
          <p:nvPr>
            <p:ph idx="1"/>
          </p:nvPr>
        </p:nvSpPr>
        <p:spPr>
          <a:xfrm>
            <a:off x="152400" y="1447800"/>
            <a:ext cx="8839200" cy="5029200"/>
          </a:xfrm>
        </p:spPr>
        <p:txBody>
          <a:bodyPr/>
          <a:lstStyle/>
          <a:p>
            <a:pPr defTabSz="5014913">
              <a:spcBef>
                <a:spcPct val="50000"/>
              </a:spcBef>
              <a:buFont typeface="Arial" pitchFamily="34" charset="0"/>
              <a:buChar char="•"/>
            </a:pPr>
            <a:r>
              <a:rPr lang="en-US" sz="2400" dirty="0" smtClean="0"/>
              <a:t>The SDBS items are assessed in the 2007 NSCH for children 10 months to 71 months (5 years) of age who had at least 1 health care visit in the past 12 months prior to the survey (n=22,883).</a:t>
            </a:r>
          </a:p>
          <a:p>
            <a:pPr defTabSz="5014913">
              <a:spcBef>
                <a:spcPct val="50000"/>
              </a:spcBef>
              <a:buFont typeface="Arial" pitchFamily="34" charset="0"/>
              <a:buChar char="•"/>
            </a:pPr>
            <a:r>
              <a:rPr lang="en-US" sz="2400" dirty="0" smtClean="0"/>
              <a:t>SDBS items tested with English and Spanish speaking parents  in pediatric practices known to screen or not screen children. Small proportion of false positive cases observed,  indicating SDBS measure may slightly overestimate screening. </a:t>
            </a:r>
          </a:p>
        </p:txBody>
      </p:sp>
      <p:sp>
        <p:nvSpPr>
          <p:cNvPr id="5" name="Text Box 2"/>
          <p:cNvSpPr txBox="1">
            <a:spLocks noChangeArrowheads="1"/>
          </p:cNvSpPr>
          <p:nvPr/>
        </p:nvSpPr>
        <p:spPr bwMode="auto">
          <a:xfrm>
            <a:off x="0" y="0"/>
            <a:ext cx="9144000" cy="1231900"/>
          </a:xfrm>
          <a:prstGeom prst="rect">
            <a:avLst/>
          </a:prstGeom>
          <a:solidFill>
            <a:srgbClr val="959EB9"/>
          </a:solidFill>
          <a:ln w="9525">
            <a:noFill/>
            <a:miter lim="800000"/>
            <a:headEnd/>
            <a:tailEnd/>
          </a:ln>
        </p:spPr>
        <p:txBody>
          <a:bodyPr/>
          <a:lstStyle/>
          <a:p>
            <a:pPr lvl="1">
              <a:spcBef>
                <a:spcPts val="0"/>
              </a:spcBef>
              <a:spcAft>
                <a:spcPts val="0"/>
              </a:spcAft>
              <a:defRPr/>
            </a:pPr>
            <a:endParaRPr lang="en-US" sz="600" b="1" dirty="0">
              <a:latin typeface="Verdana" pitchFamily="34" charset="0"/>
            </a:endParaRPr>
          </a:p>
          <a:p>
            <a:pPr>
              <a:defRPr/>
            </a:pPr>
            <a:endParaRPr lang="en-US" dirty="0">
              <a:latin typeface="Arial" pitchFamily="34" charset="0"/>
            </a:endParaRPr>
          </a:p>
        </p:txBody>
      </p:sp>
      <p:sp>
        <p:nvSpPr>
          <p:cNvPr id="9" name="Title 8"/>
          <p:cNvSpPr>
            <a:spLocks noGrp="1"/>
          </p:cNvSpPr>
          <p:nvPr>
            <p:ph type="title"/>
          </p:nvPr>
        </p:nvSpPr>
        <p:spPr>
          <a:xfrm>
            <a:off x="2438400" y="76200"/>
            <a:ext cx="6019800" cy="1143000"/>
          </a:xfrm>
        </p:spPr>
        <p:txBody>
          <a:bodyPr/>
          <a:lstStyle/>
          <a:p>
            <a:r>
              <a:rPr lang="en-US" b="1" dirty="0" smtClean="0">
                <a:solidFill>
                  <a:schemeClr val="tx1"/>
                </a:solidFill>
              </a:rPr>
              <a:t>Design &amp; Methods</a:t>
            </a:r>
            <a:endParaRPr lang="en-US" b="1" dirty="0">
              <a:solidFill>
                <a:schemeClr val="tx1"/>
              </a:solidFill>
            </a:endParaRPr>
          </a:p>
        </p:txBody>
      </p:sp>
      <p:pic>
        <p:nvPicPr>
          <p:cNvPr id="6" name="Picture 1"/>
          <p:cNvPicPr>
            <a:picLocks noChangeAspect="1" noChangeArrowheads="1"/>
          </p:cNvPicPr>
          <p:nvPr/>
        </p:nvPicPr>
        <p:blipFill>
          <a:blip r:embed="rId3" cstate="print"/>
          <a:srcRect/>
          <a:stretch>
            <a:fillRect/>
          </a:stretch>
        </p:blipFill>
        <p:spPr bwMode="auto">
          <a:xfrm>
            <a:off x="0" y="-1"/>
            <a:ext cx="1981200" cy="117070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458200" cy="4114800"/>
          </a:xfrm>
        </p:spPr>
        <p:txBody>
          <a:bodyPr/>
          <a:lstStyle/>
          <a:p>
            <a:pPr>
              <a:buNone/>
            </a:pPr>
            <a:r>
              <a:rPr lang="en-US" sz="2000" dirty="0" smtClean="0"/>
              <a:t>Introduction: Sometimes a child’s doctor or other health care provider will ask a parent to fill out a questionnaire at home or during their child’s visit.</a:t>
            </a:r>
          </a:p>
          <a:p>
            <a:r>
              <a:rPr lang="en-US" sz="1800" dirty="0" smtClean="0"/>
              <a:t>1. During the past 12 months, did a doctor or other health care provider </a:t>
            </a:r>
            <a:r>
              <a:rPr lang="en-US" sz="1800" b="1" dirty="0" smtClean="0"/>
              <a:t>have you fill out a questionnaire about specific concerns or observations</a:t>
            </a:r>
            <a:r>
              <a:rPr lang="en-US" sz="1800" dirty="0" smtClean="0"/>
              <a:t> you may have about [S.C.]’s </a:t>
            </a:r>
            <a:r>
              <a:rPr lang="en-US" sz="1800" b="1" dirty="0" smtClean="0"/>
              <a:t>development, communication, or social behaviors</a:t>
            </a:r>
            <a:r>
              <a:rPr lang="en-US" sz="1800" dirty="0" smtClean="0"/>
              <a:t>?</a:t>
            </a:r>
          </a:p>
          <a:p>
            <a:pPr lvl="1"/>
            <a:r>
              <a:rPr lang="en-US" sz="1800" dirty="0" smtClean="0">
                <a:solidFill>
                  <a:schemeClr val="tx2">
                    <a:lumMod val="75000"/>
                  </a:schemeClr>
                </a:solidFill>
              </a:rPr>
              <a:t>1a. Did this questionnaire ask about your concerns or observations about </a:t>
            </a:r>
            <a:r>
              <a:rPr lang="en-US" sz="1800" b="1" dirty="0" smtClean="0">
                <a:solidFill>
                  <a:schemeClr val="tx2">
                    <a:lumMod val="75000"/>
                  </a:schemeClr>
                </a:solidFill>
              </a:rPr>
              <a:t>how [child] talks or makes speech sounds?</a:t>
            </a:r>
          </a:p>
          <a:p>
            <a:pPr lvl="1"/>
            <a:r>
              <a:rPr lang="en-US" sz="1800" dirty="0" smtClean="0">
                <a:solidFill>
                  <a:schemeClr val="tx2">
                    <a:lumMod val="75000"/>
                  </a:schemeClr>
                </a:solidFill>
              </a:rPr>
              <a:t>1b. Did this questionnaire ask about your concerns or observations about </a:t>
            </a:r>
            <a:r>
              <a:rPr lang="en-US" sz="1800" b="1" dirty="0" smtClean="0">
                <a:solidFill>
                  <a:schemeClr val="tx2">
                    <a:lumMod val="75000"/>
                  </a:schemeClr>
                </a:solidFill>
              </a:rPr>
              <a:t>how [child] interacts with you and others?</a:t>
            </a:r>
          </a:p>
          <a:p>
            <a:pPr lvl="1"/>
            <a:r>
              <a:rPr lang="en-US" sz="1800" dirty="0" smtClean="0">
                <a:solidFill>
                  <a:schemeClr val="accent3">
                    <a:lumMod val="50000"/>
                  </a:schemeClr>
                </a:solidFill>
              </a:rPr>
              <a:t>1c. Did this questionnaire ask about your concerns or observations about </a:t>
            </a:r>
            <a:r>
              <a:rPr lang="en-US" sz="1800" b="1" dirty="0" smtClean="0">
                <a:solidFill>
                  <a:schemeClr val="accent3">
                    <a:lumMod val="50000"/>
                  </a:schemeClr>
                </a:solidFill>
              </a:rPr>
              <a:t>words and phrases [child] uses and understands?</a:t>
            </a:r>
          </a:p>
          <a:p>
            <a:pPr lvl="1"/>
            <a:r>
              <a:rPr lang="en-US" sz="1800" dirty="0" smtClean="0">
                <a:solidFill>
                  <a:schemeClr val="accent3">
                    <a:lumMod val="50000"/>
                  </a:schemeClr>
                </a:solidFill>
              </a:rPr>
              <a:t>1d. Did this questionnaire ask about your concerns or observations about </a:t>
            </a:r>
            <a:r>
              <a:rPr lang="en-US" sz="1800" b="1" dirty="0" smtClean="0">
                <a:solidFill>
                  <a:schemeClr val="accent3">
                    <a:lumMod val="50000"/>
                  </a:schemeClr>
                </a:solidFill>
              </a:rPr>
              <a:t>how [child] behaves and gets along with you and others?</a:t>
            </a:r>
          </a:p>
          <a:p>
            <a:endParaRPr lang="en-US" sz="1800" b="1" dirty="0" smtClean="0"/>
          </a:p>
          <a:p>
            <a:pPr>
              <a:buNone/>
            </a:pPr>
            <a:r>
              <a:rPr lang="en-US" sz="1800" dirty="0" smtClean="0"/>
              <a:t>DS_PC Measure Scoring: A child qualifies as having a DS_PC if parent answers “yes” to item 1 and “yes” to each of the age-specific follow-up items (1a and 1b for 10-23 months; 1c and 1d for 24-71 months)</a:t>
            </a:r>
          </a:p>
        </p:txBody>
      </p:sp>
      <p:sp>
        <p:nvSpPr>
          <p:cNvPr id="4" name="Text Box 2"/>
          <p:cNvSpPr txBox="1">
            <a:spLocks noChangeArrowheads="1"/>
          </p:cNvSpPr>
          <p:nvPr/>
        </p:nvSpPr>
        <p:spPr bwMode="auto">
          <a:xfrm>
            <a:off x="0" y="0"/>
            <a:ext cx="9144000" cy="1231900"/>
          </a:xfrm>
          <a:prstGeom prst="rect">
            <a:avLst/>
          </a:prstGeom>
          <a:solidFill>
            <a:srgbClr val="959EB9"/>
          </a:solidFill>
          <a:ln w="9525">
            <a:noFill/>
            <a:miter lim="800000"/>
            <a:headEnd/>
            <a:tailEnd/>
          </a:ln>
        </p:spPr>
        <p:txBody>
          <a:bodyPr/>
          <a:lstStyle/>
          <a:p>
            <a:pPr lvl="1">
              <a:spcBef>
                <a:spcPts val="0"/>
              </a:spcBef>
              <a:spcAft>
                <a:spcPts val="0"/>
              </a:spcAft>
              <a:defRPr/>
            </a:pPr>
            <a:endParaRPr lang="en-US" sz="600" b="1" dirty="0">
              <a:latin typeface="Verdana" pitchFamily="34" charset="0"/>
            </a:endParaRPr>
          </a:p>
          <a:p>
            <a:pPr>
              <a:defRPr/>
            </a:pPr>
            <a:endParaRPr lang="en-US" dirty="0">
              <a:latin typeface="Arial" pitchFamily="34" charset="0"/>
            </a:endParaRPr>
          </a:p>
        </p:txBody>
      </p:sp>
      <p:sp>
        <p:nvSpPr>
          <p:cNvPr id="5" name="Title 8"/>
          <p:cNvSpPr txBox="1">
            <a:spLocks/>
          </p:cNvSpPr>
          <p:nvPr/>
        </p:nvSpPr>
        <p:spPr bwMode="auto">
          <a:xfrm>
            <a:off x="2438400" y="76200"/>
            <a:ext cx="6019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tx1"/>
                </a:solidFill>
                <a:effectLst/>
                <a:uLnTx/>
                <a:uFillTx/>
                <a:latin typeface="+mj-lt"/>
                <a:ea typeface="+mj-ea"/>
                <a:cs typeface="+mj-cs"/>
              </a:rPr>
              <a:t>Design &amp; Methods</a:t>
            </a:r>
            <a:endParaRPr kumimoji="0" lang="en-US" sz="4400" b="1" i="0" u="none" strike="noStrike" kern="0" cap="none" spc="0" normalizeH="0" baseline="0" noProof="0" dirty="0">
              <a:ln>
                <a:noFill/>
              </a:ln>
              <a:solidFill>
                <a:schemeClr val="tx1"/>
              </a:solidFill>
              <a:effectLst/>
              <a:uLnTx/>
              <a:uFillTx/>
              <a:latin typeface="+mj-lt"/>
              <a:ea typeface="+mj-ea"/>
              <a:cs typeface="+mj-cs"/>
            </a:endParaRPr>
          </a:p>
        </p:txBody>
      </p:sp>
      <p:pic>
        <p:nvPicPr>
          <p:cNvPr id="6" name="Picture 1"/>
          <p:cNvPicPr>
            <a:picLocks noChangeAspect="1" noChangeArrowheads="1"/>
          </p:cNvPicPr>
          <p:nvPr/>
        </p:nvPicPr>
        <p:blipFill>
          <a:blip r:embed="rId3" cstate="print"/>
          <a:srcRect/>
          <a:stretch>
            <a:fillRect/>
          </a:stretch>
        </p:blipFill>
        <p:spPr bwMode="auto">
          <a:xfrm>
            <a:off x="0" y="-1"/>
            <a:ext cx="1981200" cy="1170709"/>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7772400" cy="4114800"/>
          </a:xfrm>
        </p:spPr>
        <p:txBody>
          <a:bodyPr/>
          <a:lstStyle/>
          <a:p>
            <a:r>
              <a:rPr lang="en-US" sz="2800" dirty="0" smtClean="0"/>
              <a:t>Multi-level and logistic regression models were fit to examine associations between children’s receipt of SDBS and their developmental risk status, socioeconomic status, health insurance, preventive care visits, and receipt of needed mental health and early intervention services.</a:t>
            </a:r>
          </a:p>
          <a:p>
            <a:endParaRPr lang="en-US" sz="2800" dirty="0"/>
          </a:p>
        </p:txBody>
      </p:sp>
      <p:sp>
        <p:nvSpPr>
          <p:cNvPr id="4" name="Text Box 2"/>
          <p:cNvSpPr txBox="1">
            <a:spLocks noChangeArrowheads="1"/>
          </p:cNvSpPr>
          <p:nvPr/>
        </p:nvSpPr>
        <p:spPr bwMode="auto">
          <a:xfrm>
            <a:off x="0" y="0"/>
            <a:ext cx="9144000" cy="1231900"/>
          </a:xfrm>
          <a:prstGeom prst="rect">
            <a:avLst/>
          </a:prstGeom>
          <a:solidFill>
            <a:srgbClr val="959EB9"/>
          </a:solidFill>
          <a:ln w="9525">
            <a:noFill/>
            <a:miter lim="800000"/>
            <a:headEnd/>
            <a:tailEnd/>
          </a:ln>
        </p:spPr>
        <p:txBody>
          <a:bodyPr/>
          <a:lstStyle/>
          <a:p>
            <a:pPr lvl="1">
              <a:spcBef>
                <a:spcPts val="0"/>
              </a:spcBef>
              <a:spcAft>
                <a:spcPts val="0"/>
              </a:spcAft>
              <a:defRPr/>
            </a:pPr>
            <a:endParaRPr lang="en-US" sz="600" b="1" dirty="0">
              <a:latin typeface="Verdana" pitchFamily="34" charset="0"/>
            </a:endParaRPr>
          </a:p>
          <a:p>
            <a:pPr>
              <a:defRPr/>
            </a:pPr>
            <a:endParaRPr lang="en-US" dirty="0">
              <a:latin typeface="Arial" pitchFamily="34" charset="0"/>
            </a:endParaRPr>
          </a:p>
        </p:txBody>
      </p:sp>
      <p:sp>
        <p:nvSpPr>
          <p:cNvPr id="5" name="Title 8"/>
          <p:cNvSpPr txBox="1">
            <a:spLocks/>
          </p:cNvSpPr>
          <p:nvPr/>
        </p:nvSpPr>
        <p:spPr bwMode="auto">
          <a:xfrm>
            <a:off x="2438400" y="76200"/>
            <a:ext cx="6019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tx1"/>
                </a:solidFill>
                <a:effectLst/>
                <a:uLnTx/>
                <a:uFillTx/>
                <a:latin typeface="+mj-lt"/>
                <a:ea typeface="+mj-ea"/>
                <a:cs typeface="+mj-cs"/>
              </a:rPr>
              <a:t>Design &amp; Methods</a:t>
            </a:r>
            <a:endParaRPr kumimoji="0" lang="en-US" sz="4400" b="1" i="0" u="none" strike="noStrike" kern="0" cap="none" spc="0" normalizeH="0" baseline="0" noProof="0" dirty="0">
              <a:ln>
                <a:noFill/>
              </a:ln>
              <a:solidFill>
                <a:schemeClr val="tx1"/>
              </a:solidFill>
              <a:effectLst/>
              <a:uLnTx/>
              <a:uFillTx/>
              <a:latin typeface="+mj-lt"/>
              <a:ea typeface="+mj-ea"/>
              <a:cs typeface="+mj-cs"/>
            </a:endParaRPr>
          </a:p>
        </p:txBody>
      </p:sp>
      <p:pic>
        <p:nvPicPr>
          <p:cNvPr id="6" name="Picture 1"/>
          <p:cNvPicPr>
            <a:picLocks noChangeAspect="1" noChangeArrowheads="1"/>
          </p:cNvPicPr>
          <p:nvPr/>
        </p:nvPicPr>
        <p:blipFill>
          <a:blip r:embed="rId2" cstate="print"/>
          <a:srcRect/>
          <a:stretch>
            <a:fillRect/>
          </a:stretch>
        </p:blipFill>
        <p:spPr bwMode="auto">
          <a:xfrm>
            <a:off x="0" y="-1"/>
            <a:ext cx="1981200" cy="1170709"/>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Blank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3133</TotalTime>
  <Words>1510</Words>
  <Application>Microsoft Office PowerPoint</Application>
  <PresentationFormat>On-screen Show (4:3)</PresentationFormat>
  <Paragraphs>168</Paragraphs>
  <Slides>18</Slides>
  <Notes>13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Blank Presentation</vt:lpstr>
      <vt:lpstr> Developmental Screening and Access to Early Intervention  and Mental Health Services in the US</vt:lpstr>
      <vt:lpstr>Christina Bethell Has documented that he/she has no financial relationships to disclose or Conflicts of Interest (COIs) to resolve.</vt:lpstr>
      <vt:lpstr>Background</vt:lpstr>
      <vt:lpstr>Objectives</vt:lpstr>
      <vt:lpstr>Data</vt:lpstr>
      <vt:lpstr>Design &amp; Methods</vt:lpstr>
      <vt:lpstr>Design &amp; Methods</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Scripps Research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Paper for Publication In a Journal</dc:title>
  <dc:creator>Sanford Shattil</dc:creator>
  <cp:lastModifiedBy>ITG</cp:lastModifiedBy>
  <cp:revision>390</cp:revision>
  <dcterms:created xsi:type="dcterms:W3CDTF">2003-11-11T19:32:52Z</dcterms:created>
  <dcterms:modified xsi:type="dcterms:W3CDTF">2011-06-03T22:37:53Z</dcterms:modified>
</cp:coreProperties>
</file>