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notesSlides/notesSlide7.xml" ContentType="application/vnd.openxmlformats-officedocument.presentationml.notesSlide+xml"/>
  <Override PartName="/ppt/charts/chart9.xml" ContentType="application/vnd.openxmlformats-officedocument.drawingml.chart+xml"/>
  <Override PartName="/ppt/drawings/drawing7.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drawings/drawing8.xml" ContentType="application/vnd.openxmlformats-officedocument.drawingml.chartshapes+xml"/>
  <Override PartName="/ppt/charts/chart11.xml" ContentType="application/vnd.openxmlformats-officedocument.drawingml.chart+xml"/>
  <Override PartName="/ppt/drawings/drawing9.xml" ContentType="application/vnd.openxmlformats-officedocument.drawingml.chartshapes+xml"/>
  <Override PartName="/ppt/notesSlides/notesSlide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4.xml" ContentType="application/vnd.openxmlformats-officedocument.drawingml.chart+xml"/>
  <Override PartName="/ppt/drawings/drawing10.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drawings/drawing11.xml" ContentType="application/vnd.openxmlformats-officedocument.drawingml.chartshapes+xml"/>
  <Override PartName="/ppt/charts/chart16.xml" ContentType="application/vnd.openxmlformats-officedocument.drawingml.chart+xml"/>
  <Override PartName="/ppt/drawings/drawing12.xml" ContentType="application/vnd.openxmlformats-officedocument.drawingml.chartshapes+xml"/>
  <Override PartName="/ppt/notesSlides/notesSlide17.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8.xml" ContentType="application/vnd.openxmlformats-officedocument.presentationml.notesSlide+xml"/>
  <Override PartName="/ppt/charts/chart23.xml" ContentType="application/vnd.openxmlformats-officedocument.drawingml.chart+xml"/>
  <Override PartName="/ppt/drawings/drawing13.xml" ContentType="application/vnd.openxmlformats-officedocument.drawingml.chartshapes+xml"/>
  <Override PartName="/ppt/charts/chart24.xml" ContentType="application/vnd.openxmlformats-officedocument.drawingml.chart+xml"/>
  <Override PartName="/ppt/charts/chart25.xml" ContentType="application/vnd.openxmlformats-officedocument.drawingml.chart+xml"/>
  <Override PartName="/ppt/drawings/drawing14.xml" ContentType="application/vnd.openxmlformats-officedocument.drawingml.chartshapes+xml"/>
  <Override PartName="/ppt/charts/chart26.xml" ContentType="application/vnd.openxmlformats-officedocument.drawingml.chart+xml"/>
  <Override PartName="/ppt/drawings/drawing15.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drawings/drawing16.xml" ContentType="application/vnd.openxmlformats-officedocument.drawingml.chartshapes+xml"/>
  <Override PartName="/ppt/notesSlides/notesSlide19.xml" ContentType="application/vnd.openxmlformats-officedocument.presentationml.notesSlide+xml"/>
  <Override PartName="/ppt/charts/chart29.xml" ContentType="application/vnd.openxmlformats-officedocument.drawingml.chart+xml"/>
  <Override PartName="/ppt/drawings/drawing17.xml" ContentType="application/vnd.openxmlformats-officedocument.drawingml.chartshapes+xml"/>
  <Override PartName="/ppt/notesSlides/notesSlide20.xml" ContentType="application/vnd.openxmlformats-officedocument.presentationml.notesSlide+xml"/>
  <Override PartName="/ppt/charts/chart30.xml" ContentType="application/vnd.openxmlformats-officedocument.drawingml.chart+xml"/>
  <Override PartName="/ppt/drawings/drawing18.xml" ContentType="application/vnd.openxmlformats-officedocument.drawingml.chartshapes+xml"/>
  <Override PartName="/ppt/charts/chart31.xml" ContentType="application/vnd.openxmlformats-officedocument.drawingml.chart+xml"/>
  <Override PartName="/ppt/drawings/drawing19.xml" ContentType="application/vnd.openxmlformats-officedocument.drawingml.chartshapes+xml"/>
  <Override PartName="/ppt/notesSlides/notesSlide21.xml" ContentType="application/vnd.openxmlformats-officedocument.presentationml.notesSlide+xml"/>
  <Override PartName="/ppt/charts/chart32.xml" ContentType="application/vnd.openxmlformats-officedocument.drawingml.chart+xml"/>
  <Override PartName="/ppt/drawings/drawing20.xml" ContentType="application/vnd.openxmlformats-officedocument.drawingml.chartshapes+xml"/>
  <Override PartName="/ppt/notesSlides/notesSlide22.xml" ContentType="application/vnd.openxmlformats-officedocument.presentationml.notesSlide+xml"/>
  <Override PartName="/ppt/charts/chart33.xml" ContentType="application/vnd.openxmlformats-officedocument.drawingml.chart+xml"/>
  <Override PartName="/ppt/drawings/drawing2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4.xml" ContentType="application/vnd.openxmlformats-officedocument.drawingml.chart+xml"/>
  <Override PartName="/ppt/notesSlides/notesSlide25.xml" ContentType="application/vnd.openxmlformats-officedocument.presentationml.notesSlide+xml"/>
  <Override PartName="/ppt/charts/chart35.xml" ContentType="application/vnd.openxmlformats-officedocument.drawingml.chart+xml"/>
  <Override PartName="/ppt/drawings/drawing22.xml" ContentType="application/vnd.openxmlformats-officedocument.drawingml.chartshapes+xml"/>
  <Override PartName="/ppt/charts/chart36.xml" ContentType="application/vnd.openxmlformats-officedocument.drawingml.chart+xml"/>
  <Override PartName="/ppt/drawings/drawing2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567" r:id="rId2"/>
    <p:sldId id="568" r:id="rId3"/>
    <p:sldId id="479" r:id="rId4"/>
    <p:sldId id="480" r:id="rId5"/>
    <p:sldId id="591" r:id="rId6"/>
    <p:sldId id="582" r:id="rId7"/>
    <p:sldId id="584" r:id="rId8"/>
    <p:sldId id="592" r:id="rId9"/>
    <p:sldId id="615" r:id="rId10"/>
    <p:sldId id="616" r:id="rId11"/>
    <p:sldId id="607" r:id="rId12"/>
    <p:sldId id="611" r:id="rId13"/>
    <p:sldId id="621" r:id="rId14"/>
    <p:sldId id="651" r:id="rId15"/>
    <p:sldId id="620" r:id="rId16"/>
    <p:sldId id="619" r:id="rId17"/>
    <p:sldId id="618" r:id="rId18"/>
    <p:sldId id="613" r:id="rId19"/>
    <p:sldId id="622" r:id="rId20"/>
    <p:sldId id="623" r:id="rId21"/>
    <p:sldId id="625" r:id="rId22"/>
    <p:sldId id="626" r:id="rId23"/>
    <p:sldId id="627" r:id="rId24"/>
    <p:sldId id="629" r:id="rId25"/>
    <p:sldId id="632" r:id="rId26"/>
    <p:sldId id="649" r:id="rId27"/>
    <p:sldId id="631" r:id="rId28"/>
    <p:sldId id="609" r:id="rId29"/>
    <p:sldId id="599" r:id="rId30"/>
    <p:sldId id="650" r:id="rId31"/>
    <p:sldId id="594" r:id="rId32"/>
    <p:sldId id="595" r:id="rId33"/>
    <p:sldId id="596" r:id="rId34"/>
    <p:sldId id="597" r:id="rId35"/>
    <p:sldId id="598" r:id="rId36"/>
    <p:sldId id="602" r:id="rId37"/>
    <p:sldId id="600" r:id="rId38"/>
    <p:sldId id="603" r:id="rId39"/>
    <p:sldId id="604" r:id="rId40"/>
    <p:sldId id="605" r:id="rId41"/>
    <p:sldId id="601" r:id="rId42"/>
    <p:sldId id="634" r:id="rId43"/>
    <p:sldId id="635" r:id="rId44"/>
    <p:sldId id="636" r:id="rId45"/>
    <p:sldId id="637" r:id="rId46"/>
    <p:sldId id="638" r:id="rId47"/>
    <p:sldId id="639" r:id="rId48"/>
    <p:sldId id="640" r:id="rId49"/>
    <p:sldId id="641" r:id="rId50"/>
    <p:sldId id="642" r:id="rId51"/>
    <p:sldId id="643" r:id="rId52"/>
    <p:sldId id="644" r:id="rId53"/>
    <p:sldId id="645" r:id="rId54"/>
    <p:sldId id="646" r:id="rId55"/>
    <p:sldId id="647" r:id="rId56"/>
    <p:sldId id="648" r:id="rId5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D97FF"/>
    <a:srgbClr val="FF9933"/>
    <a:srgbClr val="008AF2"/>
    <a:srgbClr val="D844C6"/>
    <a:srgbClr val="B5EEED"/>
    <a:srgbClr val="93E7E5"/>
    <a:srgbClr val="9BCDEF"/>
    <a:srgbClr val="6AA9D4"/>
    <a:srgbClr val="7DB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87897" autoAdjust="0"/>
  </p:normalViewPr>
  <p:slideViewPr>
    <p:cSldViewPr>
      <p:cViewPr>
        <p:scale>
          <a:sx n="75" d="100"/>
          <a:sy n="75" d="100"/>
        </p:scale>
        <p:origin x="-1944"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 Id="rId2"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 Id="rId2" Type="http://schemas.openxmlformats.org/officeDocument/2006/relationships/chartUserShapes" Target="../drawings/drawing10.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 Id="rId2" Type="http://schemas.openxmlformats.org/officeDocument/2006/relationships/chartUserShapes" Target="../drawings/drawing11.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 Id="rId2" Type="http://schemas.openxmlformats.org/officeDocument/2006/relationships/chartUserShapes" Target="../drawings/drawing12.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 Id="rId2" Type="http://schemas.openxmlformats.org/officeDocument/2006/relationships/chartUserShapes" Target="../drawings/drawing13.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 Id="rId2" Type="http://schemas.openxmlformats.org/officeDocument/2006/relationships/chartUserShapes" Target="../drawings/drawing14.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 Id="rId2" Type="http://schemas.openxmlformats.org/officeDocument/2006/relationships/chartUserShapes" Target="../drawings/drawing15.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 Id="rId2" Type="http://schemas.openxmlformats.org/officeDocument/2006/relationships/chartUserShapes" Target="../drawings/drawing16.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 Id="rId2" Type="http://schemas.openxmlformats.org/officeDocument/2006/relationships/chartUserShapes" Target="../drawings/drawing1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 Id="rId2" Type="http://schemas.openxmlformats.org/officeDocument/2006/relationships/chartUserShapes" Target="../drawings/drawing18.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 Id="rId2" Type="http://schemas.openxmlformats.org/officeDocument/2006/relationships/chartUserShapes" Target="../drawings/drawing19.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 Id="rId2" Type="http://schemas.openxmlformats.org/officeDocument/2006/relationships/chartUserShapes" Target="../drawings/drawing20.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 Id="rId2" Type="http://schemas.openxmlformats.org/officeDocument/2006/relationships/chartUserShapes" Target="../drawings/drawing21.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Sheet35.xlsx"/><Relationship Id="rId2" Type="http://schemas.openxmlformats.org/officeDocument/2006/relationships/chartUserShapes" Target="../drawings/drawing22.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Sheet36.xlsx"/><Relationship Id="rId2" Type="http://schemas.openxmlformats.org/officeDocument/2006/relationships/chartUserShapes" Target="../drawings/drawing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6638609828944"/>
          <c:y val="0.030204485802911"/>
          <c:w val="0.922688026065709"/>
          <c:h val="0.687060367454069"/>
        </c:manualLayout>
      </c:layout>
      <c:barChart>
        <c:barDir val="col"/>
        <c:grouping val="clustered"/>
        <c:varyColors val="0"/>
        <c:ser>
          <c:idx val="0"/>
          <c:order val="0"/>
          <c:tx>
            <c:strRef>
              <c:f>Sheet1!$B$1</c:f>
              <c:strCache>
                <c:ptCount val="1"/>
                <c:pt idx="0">
                  <c:v>Series 1</c:v>
                </c:pt>
              </c:strCache>
            </c:strRef>
          </c:tx>
          <c:spPr>
            <a:solidFill>
              <a:srgbClr val="0070C0"/>
            </a:solidFill>
          </c:spPr>
          <c:invertIfNegative val="0"/>
          <c:dLbls>
            <c:txPr>
              <a:bodyPr/>
              <a:lstStyle/>
              <a:p>
                <a:pPr>
                  <a:defRPr b="1" baseline="0">
                    <a:latin typeface="Times" pitchFamily="18"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CAM use, includng all VM (most inclusive)</c:v>
                </c:pt>
                <c:pt idx="1">
                  <c:v>CAM use, including VM used for therapeutic purposes in past 30 days (CAHMI)</c:v>
                </c:pt>
                <c:pt idx="2">
                  <c:v>CAM use, excluding VM, Birdee at al. (2010)</c:v>
                </c:pt>
                <c:pt idx="3">
                  <c:v>CAM use, excluding VM and 2 more*, Barnes &amp; Bloom (2008)</c:v>
                </c:pt>
              </c:strCache>
            </c:strRef>
          </c:cat>
          <c:val>
            <c:numRef>
              <c:f>Sheet1!$B$2:$B$5</c:f>
              <c:numCache>
                <c:formatCode>0.0%</c:formatCode>
                <c:ptCount val="4"/>
                <c:pt idx="0">
                  <c:v>0.475</c:v>
                </c:pt>
                <c:pt idx="1">
                  <c:v>0.129</c:v>
                </c:pt>
                <c:pt idx="2">
                  <c:v>0.12</c:v>
                </c:pt>
                <c:pt idx="3">
                  <c:v>0.117</c:v>
                </c:pt>
              </c:numCache>
            </c:numRef>
          </c:val>
        </c:ser>
        <c:dLbls>
          <c:showLegendKey val="0"/>
          <c:showVal val="1"/>
          <c:showCatName val="0"/>
          <c:showSerName val="0"/>
          <c:showPercent val="0"/>
          <c:showBubbleSize val="0"/>
        </c:dLbls>
        <c:gapWidth val="75"/>
        <c:axId val="473619416"/>
        <c:axId val="473622456"/>
      </c:barChart>
      <c:catAx>
        <c:axId val="473619416"/>
        <c:scaling>
          <c:orientation val="minMax"/>
        </c:scaling>
        <c:delete val="0"/>
        <c:axPos val="b"/>
        <c:majorTickMark val="none"/>
        <c:minorTickMark val="none"/>
        <c:tickLblPos val="nextTo"/>
        <c:txPr>
          <a:bodyPr/>
          <a:lstStyle/>
          <a:p>
            <a:pPr>
              <a:defRPr sz="1600" baseline="0">
                <a:latin typeface="Times" pitchFamily="18" charset="0"/>
              </a:defRPr>
            </a:pPr>
            <a:endParaRPr lang="en-US"/>
          </a:p>
        </c:txPr>
        <c:crossAx val="473622456"/>
        <c:crosses val="autoZero"/>
        <c:auto val="1"/>
        <c:lblAlgn val="ctr"/>
        <c:lblOffset val="100"/>
        <c:noMultiLvlLbl val="0"/>
      </c:catAx>
      <c:valAx>
        <c:axId val="473622456"/>
        <c:scaling>
          <c:orientation val="minMax"/>
        </c:scaling>
        <c:delete val="0"/>
        <c:axPos val="l"/>
        <c:numFmt formatCode="0%" sourceLinked="0"/>
        <c:majorTickMark val="none"/>
        <c:minorTickMark val="none"/>
        <c:tickLblPos val="nextTo"/>
        <c:crossAx val="47361941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779746281715"/>
          <c:y val="0.0402351621369909"/>
          <c:w val="0.870123031496064"/>
          <c:h val="0.62222737278808"/>
        </c:manualLayout>
      </c:layout>
      <c:barChart>
        <c:barDir val="col"/>
        <c:grouping val="percentStacked"/>
        <c:varyColors val="0"/>
        <c:ser>
          <c:idx val="0"/>
          <c:order val="0"/>
          <c:tx>
            <c:strRef>
              <c:f>Sheet1!$A$2</c:f>
              <c:strCache>
                <c:ptCount val="1"/>
                <c:pt idx="0">
                  <c:v>1 CAM modality (67.4%)</c:v>
                </c:pt>
              </c:strCache>
            </c:strRef>
          </c:tx>
          <c:spPr>
            <a:solidFill>
              <a:srgbClr val="008AF2"/>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Sheet1!$B$1:$F$1</c:f>
              <c:strCache>
                <c:ptCount val="5"/>
                <c:pt idx="0">
                  <c:v>0-1 visits (33.8%)</c:v>
                </c:pt>
                <c:pt idx="1">
                  <c:v>2-3 visits (35.4%)</c:v>
                </c:pt>
                <c:pt idx="2">
                  <c:v>4-5 visits (15.4%)</c:v>
                </c:pt>
                <c:pt idx="3">
                  <c:v>6-7 visits (6.6%)</c:v>
                </c:pt>
                <c:pt idx="4">
                  <c:v>8 or more visits (8.7%)</c:v>
                </c:pt>
              </c:strCache>
            </c:strRef>
          </c:cat>
          <c:val>
            <c:numRef>
              <c:f>Sheet1!$B$2:$F$2</c:f>
              <c:numCache>
                <c:formatCode>0.0%</c:formatCode>
                <c:ptCount val="5"/>
                <c:pt idx="0">
                  <c:v>0.709000000000001</c:v>
                </c:pt>
                <c:pt idx="1">
                  <c:v>0.719000000000001</c:v>
                </c:pt>
                <c:pt idx="2">
                  <c:v>0.711000000000001</c:v>
                </c:pt>
                <c:pt idx="3">
                  <c:v>0.552</c:v>
                </c:pt>
                <c:pt idx="4">
                  <c:v>0.583</c:v>
                </c:pt>
              </c:numCache>
            </c:numRef>
          </c:val>
        </c:ser>
        <c:ser>
          <c:idx val="1"/>
          <c:order val="1"/>
          <c:tx>
            <c:strRef>
              <c:f>Sheet1!$A$3</c:f>
              <c:strCache>
                <c:ptCount val="1"/>
                <c:pt idx="0">
                  <c:v>2 CAM modalities (17.8%)</c:v>
                </c:pt>
              </c:strCache>
            </c:strRef>
          </c:tx>
          <c:spPr>
            <a:solidFill>
              <a:srgbClr val="FF9900"/>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Sheet1!$B$1:$F$1</c:f>
              <c:strCache>
                <c:ptCount val="5"/>
                <c:pt idx="0">
                  <c:v>0-1 visits (33.8%)</c:v>
                </c:pt>
                <c:pt idx="1">
                  <c:v>2-3 visits (35.4%)</c:v>
                </c:pt>
                <c:pt idx="2">
                  <c:v>4-5 visits (15.4%)</c:v>
                </c:pt>
                <c:pt idx="3">
                  <c:v>6-7 visits (6.6%)</c:v>
                </c:pt>
                <c:pt idx="4">
                  <c:v>8 or more visits (8.7%)</c:v>
                </c:pt>
              </c:strCache>
            </c:strRef>
          </c:cat>
          <c:val>
            <c:numRef>
              <c:f>Sheet1!$B$3:$F$3</c:f>
              <c:numCache>
                <c:formatCode>0.0%</c:formatCode>
                <c:ptCount val="5"/>
                <c:pt idx="0">
                  <c:v>0.181</c:v>
                </c:pt>
                <c:pt idx="1">
                  <c:v>0.162</c:v>
                </c:pt>
                <c:pt idx="2">
                  <c:v>0.182</c:v>
                </c:pt>
                <c:pt idx="3">
                  <c:v>0.212</c:v>
                </c:pt>
                <c:pt idx="4">
                  <c:v>0.167</c:v>
                </c:pt>
              </c:numCache>
            </c:numRef>
          </c:val>
        </c:ser>
        <c:ser>
          <c:idx val="2"/>
          <c:order val="2"/>
          <c:tx>
            <c:strRef>
              <c:f>Sheet1!$A$4</c:f>
              <c:strCache>
                <c:ptCount val="1"/>
                <c:pt idx="0">
                  <c:v>3 or more CAM modalities (14.7%)</c:v>
                </c:pt>
              </c:strCache>
            </c:strRef>
          </c:tx>
          <c:spPr>
            <a:solidFill>
              <a:srgbClr val="92D050"/>
            </a:solidFill>
          </c:spPr>
          <c:invertIfNegative val="0"/>
          <c:dLbls>
            <c:dLbl>
              <c:idx val="0"/>
              <c:layout/>
              <c:tx>
                <c:rich>
                  <a:bodyPr/>
                  <a:lstStyle/>
                  <a:p>
                    <a:r>
                      <a:rPr lang="en-US" sz="1600" b="1" dirty="0"/>
                      <a:t>11.0</a:t>
                    </a:r>
                    <a:r>
                      <a:rPr lang="en-US" sz="1600" b="1" dirty="0" smtClean="0"/>
                      <a:t>%*</a:t>
                    </a:r>
                    <a:endParaRPr lang="en-US" dirty="0"/>
                  </a:p>
                </c:rich>
              </c:tx>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Sheet1!$B$1:$F$1</c:f>
              <c:strCache>
                <c:ptCount val="5"/>
                <c:pt idx="0">
                  <c:v>0-1 visits (33.8%)</c:v>
                </c:pt>
                <c:pt idx="1">
                  <c:v>2-3 visits (35.4%)</c:v>
                </c:pt>
                <c:pt idx="2">
                  <c:v>4-5 visits (15.4%)</c:v>
                </c:pt>
                <c:pt idx="3">
                  <c:v>6-7 visits (6.6%)</c:v>
                </c:pt>
                <c:pt idx="4">
                  <c:v>8 or more visits (8.7%)</c:v>
                </c:pt>
              </c:strCache>
            </c:strRef>
          </c:cat>
          <c:val>
            <c:numRef>
              <c:f>Sheet1!$B$4:$F$4</c:f>
              <c:numCache>
                <c:formatCode>0.0%</c:formatCode>
                <c:ptCount val="5"/>
                <c:pt idx="0">
                  <c:v>0.11</c:v>
                </c:pt>
                <c:pt idx="1">
                  <c:v>0.119</c:v>
                </c:pt>
                <c:pt idx="2">
                  <c:v>0.107</c:v>
                </c:pt>
                <c:pt idx="3">
                  <c:v>0.236</c:v>
                </c:pt>
                <c:pt idx="4">
                  <c:v>0.25</c:v>
                </c:pt>
              </c:numCache>
            </c:numRef>
          </c:val>
        </c:ser>
        <c:dLbls>
          <c:showLegendKey val="0"/>
          <c:showVal val="1"/>
          <c:showCatName val="0"/>
          <c:showSerName val="0"/>
          <c:showPercent val="0"/>
          <c:showBubbleSize val="0"/>
        </c:dLbls>
        <c:gapWidth val="45"/>
        <c:overlap val="100"/>
        <c:axId val="474592248"/>
        <c:axId val="474595304"/>
      </c:barChart>
      <c:catAx>
        <c:axId val="474592248"/>
        <c:scaling>
          <c:orientation val="minMax"/>
        </c:scaling>
        <c:delete val="0"/>
        <c:axPos val="b"/>
        <c:majorTickMark val="none"/>
        <c:minorTickMark val="none"/>
        <c:tickLblPos val="nextTo"/>
        <c:crossAx val="474595304"/>
        <c:crosses val="autoZero"/>
        <c:auto val="1"/>
        <c:lblAlgn val="ctr"/>
        <c:lblOffset val="100"/>
        <c:noMultiLvlLbl val="0"/>
      </c:catAx>
      <c:valAx>
        <c:axId val="474595304"/>
        <c:scaling>
          <c:orientation val="minMax"/>
          <c:max val="1.0"/>
        </c:scaling>
        <c:delete val="0"/>
        <c:axPos val="l"/>
        <c:numFmt formatCode="0%" sourceLinked="1"/>
        <c:majorTickMark val="none"/>
        <c:minorTickMark val="none"/>
        <c:tickLblPos val="nextTo"/>
        <c:txPr>
          <a:bodyPr/>
          <a:lstStyle/>
          <a:p>
            <a:pPr>
              <a:defRPr sz="1600"/>
            </a:pPr>
            <a:endParaRPr lang="en-US"/>
          </a:p>
        </c:txPr>
        <c:crossAx val="474592248"/>
        <c:crosses val="autoZero"/>
        <c:crossBetween val="between"/>
      </c:valAx>
    </c:plotArea>
    <c:legend>
      <c:legendPos val="b"/>
      <c:layout>
        <c:manualLayout>
          <c:xMode val="edge"/>
          <c:yMode val="edge"/>
          <c:x val="0.0291666666666667"/>
          <c:y val="0.823291423249515"/>
          <c:w val="0.96076388888889"/>
          <c:h val="0.127809440486606"/>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86969549160339"/>
          <c:y val="0.0818290404377419"/>
          <c:w val="0.900497294032935"/>
          <c:h val="0.604086051743532"/>
        </c:manualLayout>
      </c:layout>
      <c:barChart>
        <c:barDir val="col"/>
        <c:grouping val="clustered"/>
        <c:varyColors val="0"/>
        <c:ser>
          <c:idx val="0"/>
          <c:order val="0"/>
          <c:tx>
            <c:strRef>
              <c:f>Sheet1!$A$2</c:f>
              <c:strCache>
                <c:ptCount val="1"/>
                <c:pt idx="0">
                  <c:v>Used CAM</c:v>
                </c:pt>
              </c:strCache>
            </c:strRef>
          </c:tx>
          <c:spPr>
            <a:solidFill>
              <a:srgbClr val="008AF2"/>
            </a:solidFill>
          </c:spPr>
          <c:invertIfNegative val="0"/>
          <c:dLbls>
            <c:dLbl>
              <c:idx val="0"/>
              <c:layout>
                <c:manualLayout>
                  <c:x val="-0.00833333333333334"/>
                  <c:y val="-0.0022245206637306"/>
                </c:manualLayout>
              </c:layout>
              <c:showLegendKey val="0"/>
              <c:showVal val="1"/>
              <c:showCatName val="0"/>
              <c:showSerName val="0"/>
              <c:showPercent val="0"/>
              <c:showBubbleSize val="0"/>
            </c:dLbl>
            <c:dLbl>
              <c:idx val="1"/>
              <c:layout>
                <c:manualLayout>
                  <c:x val="-0.00625000000000005"/>
                  <c:y val="-0.003125"/>
                </c:manualLayout>
              </c:layout>
              <c:showLegendKey val="0"/>
              <c:showVal val="1"/>
              <c:showCatName val="0"/>
              <c:showSerName val="0"/>
              <c:showPercent val="0"/>
              <c:showBubbleSize val="0"/>
            </c:dLbl>
            <c:dLbl>
              <c:idx val="2"/>
              <c:layout>
                <c:manualLayout>
                  <c:x val="-0.00833333333333334"/>
                  <c:y val="0.0"/>
                </c:manualLayout>
              </c:layout>
              <c:showLegendKey val="0"/>
              <c:showVal val="1"/>
              <c:showCatName val="0"/>
              <c:showSerName val="0"/>
              <c:showPercent val="0"/>
              <c:showBubbleSize val="0"/>
            </c:dLbl>
            <c:dLbl>
              <c:idx val="3"/>
              <c:layout>
                <c:manualLayout>
                  <c:x val="-0.0166666666666667"/>
                  <c:y val="-2.86455024180452E-17"/>
                </c:manualLayout>
              </c:layout>
              <c:showLegendKey val="0"/>
              <c:showVal val="1"/>
              <c:showCatName val="0"/>
              <c:showSerName val="0"/>
              <c:showPercent val="0"/>
              <c:showBubbleSize val="0"/>
            </c:dLbl>
            <c:dLbl>
              <c:idx val="4"/>
              <c:layout>
                <c:manualLayout>
                  <c:x val="-0.00500000000000001"/>
                  <c:y val="5.17884789478784E-17"/>
                </c:manualLayout>
              </c:layout>
              <c:showLegendKey val="0"/>
              <c:showVal val="1"/>
              <c:showCatName val="0"/>
              <c:showSerName val="0"/>
              <c:showPercent val="0"/>
              <c:showBubbleSize val="0"/>
            </c:dLbl>
            <c:dLbl>
              <c:idx val="5"/>
              <c:layout>
                <c:manualLayout>
                  <c:x val="-0.0166666666666667"/>
                  <c:y val="0.00625000000000001"/>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Sheet1!$B$1:$G$1</c:f>
              <c:strCache>
                <c:ptCount val="6"/>
                <c:pt idx="0">
                  <c:v>Outcome 1: Shared decision making (always/usually) 29.7%</c:v>
                </c:pt>
                <c:pt idx="1">
                  <c:v>Outcome 2: Medical Home 57.0%</c:v>
                </c:pt>
                <c:pt idx="2">
                  <c:v>Outcome 3: Adequate insurance        39.4%</c:v>
                </c:pt>
                <c:pt idx="3">
                  <c:v>Outcome 4: Preventive medical or dental visits 21.4%</c:v>
                </c:pt>
                <c:pt idx="4">
                  <c:v>Outcome 5: Barriers or difficulties in accessing care 34.9%</c:v>
                </c:pt>
                <c:pt idx="5">
                  <c:v>Outcome 6: Transition to adulthood 60.0%</c:v>
                </c:pt>
              </c:strCache>
            </c:strRef>
          </c:cat>
          <c:val>
            <c:numRef>
              <c:f>Sheet1!$B$2:$G$2</c:f>
              <c:numCache>
                <c:formatCode>0.0%</c:formatCode>
                <c:ptCount val="6"/>
                <c:pt idx="0">
                  <c:v>0.37</c:v>
                </c:pt>
                <c:pt idx="1">
                  <c:v>0.630000000000001</c:v>
                </c:pt>
                <c:pt idx="2">
                  <c:v>0.502</c:v>
                </c:pt>
                <c:pt idx="3">
                  <c:v>0.207</c:v>
                </c:pt>
                <c:pt idx="4">
                  <c:v>0.499</c:v>
                </c:pt>
                <c:pt idx="5">
                  <c:v>0.605000000000001</c:v>
                </c:pt>
              </c:numCache>
            </c:numRef>
          </c:val>
        </c:ser>
        <c:ser>
          <c:idx val="1"/>
          <c:order val="1"/>
          <c:tx>
            <c:strRef>
              <c:f>Sheet1!$A$3</c:f>
              <c:strCache>
                <c:ptCount val="1"/>
                <c:pt idx="0">
                  <c:v>Did not use CAM</c:v>
                </c:pt>
              </c:strCache>
            </c:strRef>
          </c:tx>
          <c:spPr>
            <a:solidFill>
              <a:srgbClr val="FF9900"/>
            </a:solidFill>
          </c:spPr>
          <c:invertIfNegative val="0"/>
          <c:dLbls>
            <c:dLbl>
              <c:idx val="1"/>
              <c:layout>
                <c:manualLayout>
                  <c:x val="0.0138888888888889"/>
                  <c:y val="0.0"/>
                </c:manualLayout>
              </c:layout>
              <c:showLegendKey val="0"/>
              <c:showVal val="1"/>
              <c:showCatName val="0"/>
              <c:showSerName val="0"/>
              <c:showPercent val="0"/>
              <c:showBubbleSize val="0"/>
            </c:dLbl>
            <c:dLbl>
              <c:idx val="3"/>
              <c:layout>
                <c:manualLayout>
                  <c:x val="0.0208333333333334"/>
                  <c:y val="0.00312499999999998"/>
                </c:manualLayout>
              </c:layout>
              <c:showLegendKey val="0"/>
              <c:showVal val="1"/>
              <c:showCatName val="0"/>
              <c:showSerName val="0"/>
              <c:showPercent val="0"/>
              <c:showBubbleSize val="0"/>
            </c:dLbl>
            <c:dLbl>
              <c:idx val="5"/>
              <c:layout>
                <c:manualLayout>
                  <c:x val="0.00676820866141733"/>
                  <c:y val="-0.015625"/>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Sheet1!$B$1:$G$1</c:f>
              <c:strCache>
                <c:ptCount val="6"/>
                <c:pt idx="0">
                  <c:v>Outcome 1: Shared decision making (always/usually) 29.7%</c:v>
                </c:pt>
                <c:pt idx="1">
                  <c:v>Outcome 2: Medical Home 57.0%</c:v>
                </c:pt>
                <c:pt idx="2">
                  <c:v>Outcome 3: Adequate insurance        39.4%</c:v>
                </c:pt>
                <c:pt idx="3">
                  <c:v>Outcome 4: Preventive medical or dental visits 21.4%</c:v>
                </c:pt>
                <c:pt idx="4">
                  <c:v>Outcome 5: Barriers or difficulties in accessing care 34.9%</c:v>
                </c:pt>
                <c:pt idx="5">
                  <c:v>Outcome 6: Transition to adulthood 60.0%</c:v>
                </c:pt>
              </c:strCache>
            </c:strRef>
          </c:cat>
          <c:val>
            <c:numRef>
              <c:f>Sheet1!$B$3:$G$3</c:f>
              <c:numCache>
                <c:formatCode>0.0%</c:formatCode>
                <c:ptCount val="6"/>
                <c:pt idx="0">
                  <c:v>0.288</c:v>
                </c:pt>
                <c:pt idx="1">
                  <c:v>0.563</c:v>
                </c:pt>
                <c:pt idx="2">
                  <c:v>0.381</c:v>
                </c:pt>
                <c:pt idx="3">
                  <c:v>0.215</c:v>
                </c:pt>
                <c:pt idx="4">
                  <c:v>0.331000000000001</c:v>
                </c:pt>
                <c:pt idx="5">
                  <c:v>0.599</c:v>
                </c:pt>
              </c:numCache>
            </c:numRef>
          </c:val>
        </c:ser>
        <c:dLbls>
          <c:showLegendKey val="0"/>
          <c:showVal val="1"/>
          <c:showCatName val="0"/>
          <c:showSerName val="0"/>
          <c:showPercent val="0"/>
          <c:showBubbleSize val="0"/>
        </c:dLbls>
        <c:gapWidth val="45"/>
        <c:axId val="480392904"/>
        <c:axId val="480395912"/>
      </c:barChart>
      <c:catAx>
        <c:axId val="480392904"/>
        <c:scaling>
          <c:orientation val="minMax"/>
        </c:scaling>
        <c:delete val="0"/>
        <c:axPos val="b"/>
        <c:majorTickMark val="none"/>
        <c:minorTickMark val="none"/>
        <c:tickLblPos val="nextTo"/>
        <c:txPr>
          <a:bodyPr/>
          <a:lstStyle/>
          <a:p>
            <a:pPr>
              <a:defRPr sz="1600"/>
            </a:pPr>
            <a:endParaRPr lang="en-US"/>
          </a:p>
        </c:txPr>
        <c:crossAx val="480395912"/>
        <c:crosses val="autoZero"/>
        <c:auto val="1"/>
        <c:lblAlgn val="ctr"/>
        <c:lblOffset val="100"/>
        <c:noMultiLvlLbl val="0"/>
      </c:catAx>
      <c:valAx>
        <c:axId val="480395912"/>
        <c:scaling>
          <c:orientation val="minMax"/>
        </c:scaling>
        <c:delete val="0"/>
        <c:axPos val="l"/>
        <c:numFmt formatCode="0%" sourceLinked="0"/>
        <c:majorTickMark val="none"/>
        <c:minorTickMark val="none"/>
        <c:tickLblPos val="nextTo"/>
        <c:crossAx val="480392904"/>
        <c:crosses val="autoZero"/>
        <c:crossBetween val="between"/>
      </c:valAx>
    </c:plotArea>
    <c:legend>
      <c:legendPos val="b"/>
      <c:layout>
        <c:manualLayout>
          <c:xMode val="edge"/>
          <c:yMode val="edge"/>
          <c:x val="0.0015680227471566"/>
          <c:y val="0.927300524934383"/>
          <c:w val="0.712836149387577"/>
          <c:h val="0.0726994083366698"/>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Level of satisfaction with Dr</a:t>
            </a:r>
            <a:r>
              <a:rPr lang="en-US" sz="2000" baseline="0" dirty="0" smtClean="0"/>
              <a:t> to Dr communication</a:t>
            </a:r>
            <a:endParaRPr lang="en-US" sz="2000" dirty="0"/>
          </a:p>
        </c:rich>
      </c:tx>
      <c:layout/>
      <c:overlay val="0"/>
    </c:title>
    <c:autoTitleDeleted val="0"/>
    <c:plotArea>
      <c:layout>
        <c:manualLayout>
          <c:layoutTarget val="inner"/>
          <c:xMode val="edge"/>
          <c:yMode val="edge"/>
          <c:x val="0.144997708619756"/>
          <c:y val="0.194834604007832"/>
          <c:w val="0.839129275507229"/>
          <c:h val="0.552449485480982"/>
        </c:manualLayout>
      </c:layout>
      <c:barChart>
        <c:barDir val="col"/>
        <c:grouping val="clustered"/>
        <c:varyColors val="0"/>
        <c:ser>
          <c:idx val="0"/>
          <c:order val="0"/>
          <c:tx>
            <c:strRef>
              <c:f>Sheet1!$B$1</c:f>
              <c:strCache>
                <c:ptCount val="1"/>
                <c:pt idx="0">
                  <c:v>Series 1</c:v>
                </c:pt>
              </c:strCache>
            </c:strRef>
          </c:tx>
          <c:spPr>
            <a:solidFill>
              <a:srgbClr val="008AF2"/>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Sheet1!$A$2:$A$4</c:f>
              <c:strCache>
                <c:ptCount val="3"/>
                <c:pt idx="0">
                  <c:v>Less than very satisfied</c:v>
                </c:pt>
                <c:pt idx="1">
                  <c:v>Very satisfied when needed</c:v>
                </c:pt>
                <c:pt idx="2">
                  <c:v>No communication needed </c:v>
                </c:pt>
              </c:strCache>
            </c:strRef>
          </c:cat>
          <c:val>
            <c:numRef>
              <c:f>Sheet1!$B$2:$B$4</c:f>
              <c:numCache>
                <c:formatCode>0.0%</c:formatCode>
                <c:ptCount val="3"/>
                <c:pt idx="0">
                  <c:v>0.16</c:v>
                </c:pt>
                <c:pt idx="1">
                  <c:v>0.111</c:v>
                </c:pt>
                <c:pt idx="2">
                  <c:v>0.066</c:v>
                </c:pt>
              </c:numCache>
            </c:numRef>
          </c:val>
        </c:ser>
        <c:dLbls>
          <c:showLegendKey val="0"/>
          <c:showVal val="0"/>
          <c:showCatName val="0"/>
          <c:showSerName val="0"/>
          <c:showPercent val="0"/>
          <c:showBubbleSize val="0"/>
        </c:dLbls>
        <c:gapWidth val="70"/>
        <c:axId val="453428440"/>
        <c:axId val="453431448"/>
      </c:barChart>
      <c:catAx>
        <c:axId val="453428440"/>
        <c:scaling>
          <c:orientation val="minMax"/>
        </c:scaling>
        <c:delete val="0"/>
        <c:axPos val="b"/>
        <c:majorTickMark val="out"/>
        <c:minorTickMark val="none"/>
        <c:tickLblPos val="nextTo"/>
        <c:txPr>
          <a:bodyPr/>
          <a:lstStyle/>
          <a:p>
            <a:pPr>
              <a:defRPr sz="1600"/>
            </a:pPr>
            <a:endParaRPr lang="en-US"/>
          </a:p>
        </c:txPr>
        <c:crossAx val="453431448"/>
        <c:crosses val="autoZero"/>
        <c:auto val="1"/>
        <c:lblAlgn val="ctr"/>
        <c:lblOffset val="100"/>
        <c:noMultiLvlLbl val="0"/>
      </c:catAx>
      <c:valAx>
        <c:axId val="453431448"/>
        <c:scaling>
          <c:orientation val="minMax"/>
        </c:scaling>
        <c:delete val="0"/>
        <c:axPos val="l"/>
        <c:majorGridlines>
          <c:spPr>
            <a:ln>
              <a:noFill/>
              <a:prstDash val="dash"/>
            </a:ln>
          </c:spPr>
        </c:majorGridlines>
        <c:numFmt formatCode="0%" sourceLinked="0"/>
        <c:majorTickMark val="out"/>
        <c:minorTickMark val="none"/>
        <c:tickLblPos val="nextTo"/>
        <c:crossAx val="453428440"/>
        <c:crosses val="autoZero"/>
        <c:crossBetween val="between"/>
        <c:majorUnit val="0.03"/>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Problems Getting Referrals</a:t>
            </a:r>
            <a:endParaRPr lang="en-US" sz="2000" dirty="0"/>
          </a:p>
        </c:rich>
      </c:tx>
      <c:layout/>
      <c:overlay val="0"/>
    </c:title>
    <c:autoTitleDeleted val="0"/>
    <c:plotArea>
      <c:layout>
        <c:manualLayout>
          <c:layoutTarget val="inner"/>
          <c:xMode val="edge"/>
          <c:yMode val="edge"/>
          <c:x val="0.166088284418993"/>
          <c:y val="0.189941465650127"/>
          <c:w val="0.800578382247673"/>
          <c:h val="0.539230721159854"/>
        </c:manualLayout>
      </c:layout>
      <c:barChart>
        <c:barDir val="col"/>
        <c:grouping val="clustered"/>
        <c:varyColors val="0"/>
        <c:ser>
          <c:idx val="0"/>
          <c:order val="0"/>
          <c:tx>
            <c:strRef>
              <c:f>Sheet1!$B$1</c:f>
              <c:strCache>
                <c:ptCount val="1"/>
                <c:pt idx="0">
                  <c:v>Series 1</c:v>
                </c:pt>
              </c:strCache>
            </c:strRef>
          </c:tx>
          <c:spPr>
            <a:solidFill>
              <a:srgbClr val="008AF2"/>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Sheet1!$A$2:$A$4</c:f>
              <c:strCache>
                <c:ptCount val="3"/>
                <c:pt idx="0">
                  <c:v>Big or small problem</c:v>
                </c:pt>
                <c:pt idx="1">
                  <c:v>No problem</c:v>
                </c:pt>
                <c:pt idx="2">
                  <c:v>Referrals are not needed</c:v>
                </c:pt>
              </c:strCache>
            </c:strRef>
          </c:cat>
          <c:val>
            <c:numRef>
              <c:f>Sheet1!$B$2:$B$4</c:f>
              <c:numCache>
                <c:formatCode>0.0%</c:formatCode>
                <c:ptCount val="3"/>
                <c:pt idx="0">
                  <c:v>0.171</c:v>
                </c:pt>
                <c:pt idx="1">
                  <c:v>0.132</c:v>
                </c:pt>
                <c:pt idx="2">
                  <c:v>0.091</c:v>
                </c:pt>
              </c:numCache>
            </c:numRef>
          </c:val>
        </c:ser>
        <c:dLbls>
          <c:showLegendKey val="0"/>
          <c:showVal val="0"/>
          <c:showCatName val="0"/>
          <c:showSerName val="0"/>
          <c:showPercent val="0"/>
          <c:showBubbleSize val="0"/>
        </c:dLbls>
        <c:gapWidth val="50"/>
        <c:axId val="453460104"/>
        <c:axId val="453463112"/>
      </c:barChart>
      <c:catAx>
        <c:axId val="453460104"/>
        <c:scaling>
          <c:orientation val="minMax"/>
        </c:scaling>
        <c:delete val="0"/>
        <c:axPos val="b"/>
        <c:majorTickMark val="out"/>
        <c:minorTickMark val="none"/>
        <c:tickLblPos val="nextTo"/>
        <c:txPr>
          <a:bodyPr/>
          <a:lstStyle/>
          <a:p>
            <a:pPr>
              <a:defRPr sz="1600"/>
            </a:pPr>
            <a:endParaRPr lang="en-US"/>
          </a:p>
        </c:txPr>
        <c:crossAx val="453463112"/>
        <c:crosses val="autoZero"/>
        <c:auto val="1"/>
        <c:lblAlgn val="ctr"/>
        <c:lblOffset val="100"/>
        <c:noMultiLvlLbl val="0"/>
      </c:catAx>
      <c:valAx>
        <c:axId val="453463112"/>
        <c:scaling>
          <c:orientation val="minMax"/>
        </c:scaling>
        <c:delete val="0"/>
        <c:axPos val="l"/>
        <c:majorGridlines>
          <c:spPr>
            <a:ln>
              <a:noFill/>
              <a:prstDash val="dash"/>
            </a:ln>
          </c:spPr>
        </c:majorGridlines>
        <c:numFmt formatCode="0%" sourceLinked="0"/>
        <c:majorTickMark val="out"/>
        <c:minorTickMark val="none"/>
        <c:tickLblPos val="nextTo"/>
        <c:crossAx val="453460104"/>
        <c:crosses val="autoZero"/>
        <c:crossBetween val="between"/>
        <c:majorUnit val="0.03"/>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61001939974898"/>
          <c:y val="0.148623742606337"/>
          <c:w val="0.885059226292366"/>
          <c:h val="0.603539727988547"/>
        </c:manualLayout>
      </c:layout>
      <c:barChart>
        <c:barDir val="col"/>
        <c:grouping val="clustered"/>
        <c:varyColors val="0"/>
        <c:ser>
          <c:idx val="0"/>
          <c:order val="0"/>
          <c:tx>
            <c:strRef>
              <c:f>Sheet1!$B$1</c:f>
              <c:strCache>
                <c:ptCount val="1"/>
                <c:pt idx="0">
                  <c:v>Among CAM users</c:v>
                </c:pt>
              </c:strCache>
            </c:strRef>
          </c:tx>
          <c:spPr>
            <a:solidFill>
              <a:srgbClr val="0070C0"/>
            </a:solidFill>
          </c:spPr>
          <c:invertIfNegative val="0"/>
          <c:cat>
            <c:numRef>
              <c:f>Sheet1!$A$2</c:f>
              <c:numCache>
                <c:formatCode>General</c:formatCode>
                <c:ptCount val="1"/>
              </c:numCache>
            </c:numRef>
          </c:cat>
          <c:val>
            <c:numRef>
              <c:f>Sheet1!$B$2</c:f>
              <c:numCache>
                <c:formatCode>0.0%</c:formatCode>
                <c:ptCount val="1"/>
                <c:pt idx="0">
                  <c:v>0.19</c:v>
                </c:pt>
              </c:numCache>
            </c:numRef>
          </c:val>
        </c:ser>
        <c:ser>
          <c:idx val="1"/>
          <c:order val="1"/>
          <c:tx>
            <c:strRef>
              <c:f>Sheet1!$C$1</c:f>
              <c:strCache>
                <c:ptCount val="1"/>
                <c:pt idx="0">
                  <c:v>Among non-CAM users</c:v>
                </c:pt>
              </c:strCache>
            </c:strRef>
          </c:tx>
          <c:spPr>
            <a:solidFill>
              <a:srgbClr val="FF9900"/>
            </a:solidFill>
          </c:spPr>
          <c:invertIfNegative val="0"/>
          <c:cat>
            <c:numRef>
              <c:f>Sheet1!$A$2</c:f>
              <c:numCache>
                <c:formatCode>General</c:formatCode>
                <c:ptCount val="1"/>
              </c:numCache>
            </c:numRef>
          </c:cat>
          <c:val>
            <c:numRef>
              <c:f>Sheet1!$C$2</c:f>
              <c:numCache>
                <c:formatCode>0.0%</c:formatCode>
                <c:ptCount val="1"/>
                <c:pt idx="0">
                  <c:v>0.225</c:v>
                </c:pt>
              </c:numCache>
            </c:numRef>
          </c:val>
        </c:ser>
        <c:ser>
          <c:idx val="2"/>
          <c:order val="2"/>
          <c:tx>
            <c:strRef>
              <c:f>Sheet1!$D$1</c:f>
              <c:strCache>
                <c:ptCount val="1"/>
                <c:pt idx="0">
                  <c:v>Column1</c:v>
                </c:pt>
              </c:strCache>
            </c:strRef>
          </c:tx>
          <c:invertIfNegative val="0"/>
          <c:cat>
            <c:numRef>
              <c:f>Sheet1!$A$2</c:f>
              <c:numCache>
                <c:formatCode>General</c:formatCode>
                <c:ptCount val="1"/>
              </c:numCache>
            </c:numRef>
          </c:cat>
          <c:val>
            <c:numRef>
              <c:f>Sheet1!$D$2</c:f>
              <c:numCache>
                <c:formatCode>General</c:formatCode>
                <c:ptCount val="1"/>
              </c:numCache>
            </c:numRef>
          </c:val>
        </c:ser>
        <c:ser>
          <c:idx val="3"/>
          <c:order val="3"/>
          <c:tx>
            <c:strRef>
              <c:f>Sheet1!$E$1</c:f>
              <c:strCache>
                <c:ptCount val="1"/>
                <c:pt idx="0">
                  <c:v>Among CAM users2</c:v>
                </c:pt>
              </c:strCache>
            </c:strRef>
          </c:tx>
          <c:spPr>
            <a:solidFill>
              <a:srgbClr val="0070C0"/>
            </a:solidFill>
          </c:spPr>
          <c:invertIfNegative val="0"/>
          <c:dLbls>
            <c:dLbl>
              <c:idx val="0"/>
              <c:spPr>
                <a:noFill/>
              </c:spPr>
              <c:txPr>
                <a:bodyPr/>
                <a:lstStyle/>
                <a:p>
                  <a:pPr>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0.0%</c:formatCode>
                <c:ptCount val="1"/>
                <c:pt idx="0">
                  <c:v>0.226</c:v>
                </c:pt>
              </c:numCache>
            </c:numRef>
          </c:val>
        </c:ser>
        <c:ser>
          <c:idx val="4"/>
          <c:order val="4"/>
          <c:tx>
            <c:strRef>
              <c:f>Sheet1!$F$1</c:f>
              <c:strCache>
                <c:ptCount val="1"/>
                <c:pt idx="0">
                  <c:v>Among non-CAM users2</c:v>
                </c:pt>
              </c:strCache>
            </c:strRef>
          </c:tx>
          <c:spPr>
            <a:solidFill>
              <a:srgbClr val="FF9900"/>
            </a:solidFill>
          </c:spPr>
          <c:invertIfNegative val="0"/>
          <c:cat>
            <c:numRef>
              <c:f>Sheet1!$A$2</c:f>
              <c:numCache>
                <c:formatCode>General</c:formatCode>
                <c:ptCount val="1"/>
              </c:numCache>
            </c:numRef>
          </c:cat>
          <c:val>
            <c:numRef>
              <c:f>Sheet1!$F$2</c:f>
              <c:numCache>
                <c:formatCode>0.0%</c:formatCode>
                <c:ptCount val="1"/>
                <c:pt idx="0">
                  <c:v>0.324000000000001</c:v>
                </c:pt>
              </c:numCache>
            </c:numRef>
          </c:val>
        </c:ser>
        <c:ser>
          <c:idx val="5"/>
          <c:order val="5"/>
          <c:tx>
            <c:strRef>
              <c:f>Sheet1!$G$1</c:f>
              <c:strCache>
                <c:ptCount val="1"/>
                <c:pt idx="0">
                  <c:v>Among non-CAM users3</c:v>
                </c:pt>
              </c:strCache>
            </c:strRef>
          </c:tx>
          <c:invertIfNegative val="0"/>
          <c:cat>
            <c:numRef>
              <c:f>Sheet1!$A$2</c:f>
              <c:numCache>
                <c:formatCode>General</c:formatCode>
                <c:ptCount val="1"/>
              </c:numCache>
            </c:numRef>
          </c:cat>
          <c:val>
            <c:numRef>
              <c:f>Sheet1!$G$2</c:f>
              <c:numCache>
                <c:formatCode>General</c:formatCode>
                <c:ptCount val="1"/>
              </c:numCache>
            </c:numRef>
          </c:val>
        </c:ser>
        <c:ser>
          <c:idx val="6"/>
          <c:order val="6"/>
          <c:tx>
            <c:strRef>
              <c:f>Sheet1!$H$1</c:f>
              <c:strCache>
                <c:ptCount val="1"/>
                <c:pt idx="0">
                  <c:v>Among CAM users3</c:v>
                </c:pt>
              </c:strCache>
            </c:strRef>
          </c:tx>
          <c:spPr>
            <a:solidFill>
              <a:srgbClr val="0070C0"/>
            </a:solidFill>
          </c:spPr>
          <c:invertIfNegative val="0"/>
          <c:dLbls>
            <c:spPr>
              <a:solidFill>
                <a:schemeClr val="bg2">
                  <a:lumMod val="40000"/>
                  <a:lumOff val="60000"/>
                </a:schemeClr>
              </a:solidFill>
            </c:spPr>
            <c:showLegendKey val="0"/>
            <c:showVal val="1"/>
            <c:showCatName val="0"/>
            <c:showSerName val="0"/>
            <c:showPercent val="0"/>
            <c:showBubbleSize val="0"/>
            <c:showLeaderLines val="0"/>
          </c:dLbls>
          <c:cat>
            <c:numRef>
              <c:f>Sheet1!$A$2</c:f>
              <c:numCache>
                <c:formatCode>General</c:formatCode>
                <c:ptCount val="1"/>
              </c:numCache>
            </c:numRef>
          </c:cat>
          <c:val>
            <c:numRef>
              <c:f>Sheet1!$H$2</c:f>
              <c:numCache>
                <c:formatCode>0.0%</c:formatCode>
                <c:ptCount val="1"/>
                <c:pt idx="0">
                  <c:v>0.151</c:v>
                </c:pt>
              </c:numCache>
            </c:numRef>
          </c:val>
        </c:ser>
        <c:ser>
          <c:idx val="7"/>
          <c:order val="7"/>
          <c:tx>
            <c:strRef>
              <c:f>Sheet1!$I$1</c:f>
              <c:strCache>
                <c:ptCount val="1"/>
                <c:pt idx="0">
                  <c:v>Among non-CAM users4</c:v>
                </c:pt>
              </c:strCache>
            </c:strRef>
          </c:tx>
          <c:spPr>
            <a:solidFill>
              <a:srgbClr val="FF9900"/>
            </a:solidFill>
          </c:spPr>
          <c:invertIfNegative val="0"/>
          <c:cat>
            <c:numRef>
              <c:f>Sheet1!$A$2</c:f>
              <c:numCache>
                <c:formatCode>General</c:formatCode>
                <c:ptCount val="1"/>
              </c:numCache>
            </c:numRef>
          </c:cat>
          <c:val>
            <c:numRef>
              <c:f>Sheet1!$I$2</c:f>
              <c:numCache>
                <c:formatCode>0.0%</c:formatCode>
                <c:ptCount val="1"/>
                <c:pt idx="0">
                  <c:v>0.188</c:v>
                </c:pt>
              </c:numCache>
            </c:numRef>
          </c:val>
        </c:ser>
        <c:ser>
          <c:idx val="8"/>
          <c:order val="8"/>
          <c:tx>
            <c:strRef>
              <c:f>Sheet1!$J$1</c:f>
              <c:strCache>
                <c:ptCount val="1"/>
                <c:pt idx="0">
                  <c:v>Among non-CAM users42</c:v>
                </c:pt>
              </c:strCache>
            </c:strRef>
          </c:tx>
          <c:invertIfNegative val="0"/>
          <c:cat>
            <c:numRef>
              <c:f>Sheet1!$A$2</c:f>
              <c:numCache>
                <c:formatCode>General</c:formatCode>
                <c:ptCount val="1"/>
              </c:numCache>
            </c:numRef>
          </c:cat>
          <c:val>
            <c:numRef>
              <c:f>Sheet1!$J$2</c:f>
              <c:numCache>
                <c:formatCode>General</c:formatCode>
                <c:ptCount val="1"/>
              </c:numCache>
            </c:numRef>
          </c:val>
        </c:ser>
        <c:ser>
          <c:idx val="9"/>
          <c:order val="9"/>
          <c:tx>
            <c:strRef>
              <c:f>Sheet1!$K$1</c:f>
              <c:strCache>
                <c:ptCount val="1"/>
                <c:pt idx="0">
                  <c:v>Among non-CAM users5</c:v>
                </c:pt>
              </c:strCache>
            </c:strRef>
          </c:tx>
          <c:spPr>
            <a:solidFill>
              <a:srgbClr val="0070C0"/>
            </a:solidFill>
          </c:spPr>
          <c:invertIfNegative val="0"/>
          <c:dLbls>
            <c:dLbl>
              <c:idx val="0"/>
              <c:spPr>
                <a:solidFill>
                  <a:schemeClr val="bg2">
                    <a:lumMod val="40000"/>
                    <a:lumOff val="60000"/>
                  </a:schemeClr>
                </a:solidFill>
              </c:spPr>
              <c:txPr>
                <a:bodyPr/>
                <a:lstStyle/>
                <a:p>
                  <a:pPr>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numRef>
              <c:f>Sheet1!$A$2</c:f>
              <c:numCache>
                <c:formatCode>General</c:formatCode>
                <c:ptCount val="1"/>
              </c:numCache>
            </c:numRef>
          </c:cat>
          <c:val>
            <c:numRef>
              <c:f>Sheet1!$K$2</c:f>
              <c:numCache>
                <c:formatCode>0.0%</c:formatCode>
                <c:ptCount val="1"/>
                <c:pt idx="0">
                  <c:v>0.138</c:v>
                </c:pt>
              </c:numCache>
            </c:numRef>
          </c:val>
        </c:ser>
        <c:ser>
          <c:idx val="10"/>
          <c:order val="10"/>
          <c:tx>
            <c:strRef>
              <c:f>Sheet1!$L$1</c:f>
              <c:strCache>
                <c:ptCount val="1"/>
                <c:pt idx="0">
                  <c:v>Among non-CAM users6</c:v>
                </c:pt>
              </c:strCache>
            </c:strRef>
          </c:tx>
          <c:spPr>
            <a:solidFill>
              <a:srgbClr val="FF9900"/>
            </a:solidFill>
          </c:spPr>
          <c:invertIfNegative val="0"/>
          <c:cat>
            <c:numRef>
              <c:f>Sheet1!$A$2</c:f>
              <c:numCache>
                <c:formatCode>General</c:formatCode>
                <c:ptCount val="1"/>
              </c:numCache>
            </c:numRef>
          </c:cat>
          <c:val>
            <c:numRef>
              <c:f>Sheet1!$L$2</c:f>
              <c:numCache>
                <c:formatCode>0.0%</c:formatCode>
                <c:ptCount val="1"/>
                <c:pt idx="0">
                  <c:v>0.379000000000001</c:v>
                </c:pt>
              </c:numCache>
            </c:numRef>
          </c:val>
        </c:ser>
        <c:dLbls>
          <c:showLegendKey val="0"/>
          <c:showVal val="1"/>
          <c:showCatName val="0"/>
          <c:showSerName val="0"/>
          <c:showPercent val="0"/>
          <c:showBubbleSize val="0"/>
        </c:dLbls>
        <c:gapWidth val="75"/>
        <c:axId val="492101960"/>
        <c:axId val="492894936"/>
      </c:barChart>
      <c:catAx>
        <c:axId val="492101960"/>
        <c:scaling>
          <c:orientation val="minMax"/>
        </c:scaling>
        <c:delete val="0"/>
        <c:axPos val="b"/>
        <c:numFmt formatCode="General" sourceLinked="1"/>
        <c:majorTickMark val="none"/>
        <c:minorTickMark val="none"/>
        <c:tickLblPos val="nextTo"/>
        <c:crossAx val="492894936"/>
        <c:crosses val="autoZero"/>
        <c:auto val="1"/>
        <c:lblAlgn val="ctr"/>
        <c:lblOffset val="100"/>
        <c:noMultiLvlLbl val="0"/>
      </c:catAx>
      <c:valAx>
        <c:axId val="492894936"/>
        <c:scaling>
          <c:orientation val="minMax"/>
        </c:scaling>
        <c:delete val="0"/>
        <c:axPos val="l"/>
        <c:numFmt formatCode="0%" sourceLinked="0"/>
        <c:majorTickMark val="none"/>
        <c:minorTickMark val="none"/>
        <c:tickLblPos val="nextTo"/>
        <c:crossAx val="492101960"/>
        <c:crosses val="autoZero"/>
        <c:crossBetween val="between"/>
      </c:valAx>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ayout>
        <c:manualLayout>
          <c:xMode val="edge"/>
          <c:yMode val="edge"/>
          <c:x val="0.197778158165012"/>
          <c:y val="0.896463829622056"/>
          <c:w val="0.610240671003084"/>
          <c:h val="0.0595625195790268"/>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200" dirty="0" smtClean="0"/>
              <a:t>Among CAM users –</a:t>
            </a:r>
            <a:r>
              <a:rPr lang="en-US" sz="2200" baseline="0" dirty="0" smtClean="0"/>
              <a:t> </a:t>
            </a:r>
            <a:r>
              <a:rPr lang="en-US" sz="2200" baseline="0" dirty="0" smtClean="0">
                <a:solidFill>
                  <a:srgbClr val="003399"/>
                </a:solidFill>
              </a:rPr>
              <a:t>CAHMI definition</a:t>
            </a:r>
            <a:r>
              <a:rPr lang="en-US" sz="2200" dirty="0" smtClean="0"/>
              <a:t>,</a:t>
            </a:r>
            <a:r>
              <a:rPr lang="en-US" sz="2200" baseline="0" dirty="0" smtClean="0"/>
              <a:t> </a:t>
            </a:r>
          </a:p>
          <a:p>
            <a:pPr>
              <a:defRPr/>
            </a:pPr>
            <a:r>
              <a:rPr lang="en-US" sz="2200" baseline="0" dirty="0" smtClean="0"/>
              <a:t>% who named a condition* in </a:t>
            </a:r>
            <a:r>
              <a:rPr lang="en-US" sz="2200" baseline="0" dirty="0" smtClean="0">
                <a:solidFill>
                  <a:srgbClr val="003399"/>
                </a:solidFill>
              </a:rPr>
              <a:t>Sample Child Core</a:t>
            </a:r>
            <a:endParaRPr lang="en-US" sz="2200" dirty="0">
              <a:solidFill>
                <a:srgbClr val="003399"/>
              </a:solidFill>
            </a:endParaRPr>
          </a:p>
        </c:rich>
      </c:tx>
      <c:layout>
        <c:manualLayout>
          <c:xMode val="edge"/>
          <c:yMode val="edge"/>
          <c:x val="0.108121287470646"/>
          <c:y val="0.0533506009117284"/>
        </c:manualLayout>
      </c:layout>
      <c:overlay val="0"/>
    </c:title>
    <c:autoTitleDeleted val="0"/>
    <c:plotArea>
      <c:layout>
        <c:manualLayout>
          <c:layoutTarget val="inner"/>
          <c:xMode val="edge"/>
          <c:yMode val="edge"/>
          <c:x val="0.0543023898328501"/>
          <c:y val="0.457592439103007"/>
          <c:w val="0.893066031219782"/>
          <c:h val="0.508774001933968"/>
        </c:manualLayout>
      </c:layout>
      <c:ofPieChart>
        <c:ofPieType val="pie"/>
        <c:varyColors val="1"/>
        <c:ser>
          <c:idx val="0"/>
          <c:order val="0"/>
          <c:tx>
            <c:strRef>
              <c:f>Sheet1!$B$1</c:f>
              <c:strCache>
                <c:ptCount val="1"/>
                <c:pt idx="0">
                  <c:v>Sales</c:v>
                </c:pt>
              </c:strCache>
            </c:strRef>
          </c:tx>
          <c:dPt>
            <c:idx val="0"/>
            <c:bubble3D val="0"/>
            <c:explosion val="19"/>
            <c:spPr>
              <a:solidFill>
                <a:srgbClr val="008AF2"/>
              </a:solidFill>
            </c:spPr>
          </c:dPt>
          <c:dPt>
            <c:idx val="1"/>
            <c:bubble3D val="0"/>
            <c:explosion val="7"/>
            <c:spPr>
              <a:solidFill>
                <a:srgbClr val="FFC000"/>
              </a:solidFill>
            </c:spPr>
          </c:dPt>
          <c:dPt>
            <c:idx val="2"/>
            <c:bubble3D val="0"/>
            <c:spPr>
              <a:solidFill>
                <a:srgbClr val="FFC000"/>
              </a:solidFill>
            </c:spPr>
          </c:dPt>
          <c:dLbls>
            <c:dLbl>
              <c:idx val="0"/>
              <c:layout>
                <c:manualLayout>
                  <c:x val="0.0548316986692454"/>
                  <c:y val="0.00494198093659345"/>
                </c:manualLayout>
              </c:layout>
              <c:showLegendKey val="0"/>
              <c:showVal val="1"/>
              <c:showCatName val="0"/>
              <c:showSerName val="0"/>
              <c:showPercent val="0"/>
              <c:showBubbleSize val="0"/>
            </c:dLbl>
            <c:dLbl>
              <c:idx val="1"/>
              <c:delete val="1"/>
            </c:dLbl>
            <c:dLbl>
              <c:idx val="2"/>
              <c:layout>
                <c:manualLayout>
                  <c:x val="-0.125569830087029"/>
                  <c:y val="0.00528963484827554"/>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Non-CAM users</c:v>
                </c:pt>
                <c:pt idx="1">
                  <c:v>CAM users</c:v>
                </c:pt>
              </c:strCache>
            </c:strRef>
          </c:cat>
          <c:val>
            <c:numRef>
              <c:f>Sheet1!$B$2:$B$3</c:f>
              <c:numCache>
                <c:formatCode>0.0%</c:formatCode>
                <c:ptCount val="2"/>
                <c:pt idx="0">
                  <c:v>0.871000000000001</c:v>
                </c:pt>
                <c:pt idx="1">
                  <c:v>0.129</c:v>
                </c:pt>
              </c:numCache>
            </c:numRef>
          </c:val>
        </c:ser>
        <c:dLbls>
          <c:showLegendKey val="0"/>
          <c:showVal val="0"/>
          <c:showCatName val="0"/>
          <c:showSerName val="0"/>
          <c:showPercent val="0"/>
          <c:showBubbleSize val="0"/>
          <c:showLeaderLines val="1"/>
        </c:dLbls>
        <c:gapWidth val="100"/>
        <c:splitType val="percent"/>
        <c:splitPos val="21.0"/>
        <c:secondPieSize val="75"/>
        <c:serLines/>
      </c:of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200" dirty="0" smtClean="0"/>
              <a:t>Among CAM users –</a:t>
            </a:r>
            <a:r>
              <a:rPr lang="en-US" sz="2200" baseline="0" dirty="0" smtClean="0"/>
              <a:t> </a:t>
            </a:r>
            <a:r>
              <a:rPr lang="en-US" sz="2200" baseline="0" dirty="0" smtClean="0">
                <a:solidFill>
                  <a:srgbClr val="003399"/>
                </a:solidFill>
              </a:rPr>
              <a:t>CAHMI definition</a:t>
            </a:r>
            <a:r>
              <a:rPr lang="en-US" sz="2200" dirty="0" smtClean="0"/>
              <a:t>,</a:t>
            </a:r>
            <a:r>
              <a:rPr lang="en-US" sz="2200" baseline="0" dirty="0" smtClean="0"/>
              <a:t> </a:t>
            </a:r>
          </a:p>
          <a:p>
            <a:pPr>
              <a:defRPr/>
            </a:pPr>
            <a:r>
              <a:rPr lang="en-US" sz="2200" baseline="0" dirty="0" smtClean="0"/>
              <a:t>% who named a condition* in </a:t>
            </a:r>
            <a:r>
              <a:rPr lang="en-US" sz="2200" baseline="0" dirty="0" smtClean="0">
                <a:solidFill>
                  <a:srgbClr val="003399"/>
                </a:solidFill>
              </a:rPr>
              <a:t>Child CAM Supplement</a:t>
            </a:r>
            <a:endParaRPr lang="en-US" sz="2200" dirty="0">
              <a:solidFill>
                <a:srgbClr val="003399"/>
              </a:solidFill>
            </a:endParaRPr>
          </a:p>
        </c:rich>
      </c:tx>
      <c:layout/>
      <c:overlay val="0"/>
    </c:title>
    <c:autoTitleDeleted val="0"/>
    <c:plotArea>
      <c:layout>
        <c:manualLayout>
          <c:layoutTarget val="inner"/>
          <c:xMode val="edge"/>
          <c:yMode val="edge"/>
          <c:x val="0.104009992172031"/>
          <c:y val="0.375640173884516"/>
          <c:w val="0.835943960952248"/>
          <c:h val="0.456142399572935"/>
        </c:manualLayout>
      </c:layout>
      <c:ofPieChart>
        <c:ofPieType val="pie"/>
        <c:varyColors val="1"/>
        <c:ser>
          <c:idx val="0"/>
          <c:order val="0"/>
          <c:tx>
            <c:strRef>
              <c:f>Sheet1!$B$1</c:f>
              <c:strCache>
                <c:ptCount val="1"/>
                <c:pt idx="0">
                  <c:v>Sales</c:v>
                </c:pt>
              </c:strCache>
            </c:strRef>
          </c:tx>
          <c:dPt>
            <c:idx val="0"/>
            <c:bubble3D val="0"/>
            <c:explosion val="17"/>
            <c:spPr>
              <a:solidFill>
                <a:srgbClr val="008AF2"/>
              </a:solidFill>
            </c:spPr>
          </c:dPt>
          <c:dPt>
            <c:idx val="1"/>
            <c:bubble3D val="0"/>
            <c:explosion val="7"/>
            <c:spPr>
              <a:solidFill>
                <a:srgbClr val="FFC000"/>
              </a:solidFill>
            </c:spPr>
          </c:dPt>
          <c:dPt>
            <c:idx val="2"/>
            <c:bubble3D val="0"/>
            <c:spPr>
              <a:solidFill>
                <a:srgbClr val="FFC000"/>
              </a:solidFill>
            </c:spPr>
          </c:dPt>
          <c:dLbls>
            <c:dLbl>
              <c:idx val="0"/>
              <c:layout>
                <c:manualLayout>
                  <c:x val="0.10161532440024"/>
                  <c:y val="0.00722625492125986"/>
                </c:manualLayout>
              </c:layout>
              <c:showLegendKey val="0"/>
              <c:showVal val="1"/>
              <c:showCatName val="0"/>
              <c:showSerName val="0"/>
              <c:showPercent val="0"/>
              <c:showBubbleSize val="0"/>
            </c:dLbl>
            <c:dLbl>
              <c:idx val="1"/>
              <c:delete val="1"/>
            </c:dLbl>
            <c:dLbl>
              <c:idx val="2"/>
              <c:layout>
                <c:manualLayout>
                  <c:x val="-0.116797900262467"/>
                  <c:y val="-0.000558357939632546"/>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Non-CAM users</c:v>
                </c:pt>
                <c:pt idx="1">
                  <c:v>CAM users</c:v>
                </c:pt>
              </c:strCache>
            </c:strRef>
          </c:cat>
          <c:val>
            <c:numRef>
              <c:f>Sheet1!$B$2:$B$3</c:f>
              <c:numCache>
                <c:formatCode>0.0%</c:formatCode>
                <c:ptCount val="2"/>
                <c:pt idx="0">
                  <c:v>0.871000000000001</c:v>
                </c:pt>
                <c:pt idx="1">
                  <c:v>0.129</c:v>
                </c:pt>
              </c:numCache>
            </c:numRef>
          </c:val>
        </c:ser>
        <c:dLbls>
          <c:showLegendKey val="0"/>
          <c:showVal val="0"/>
          <c:showCatName val="0"/>
          <c:showSerName val="0"/>
          <c:showPercent val="0"/>
          <c:showBubbleSize val="0"/>
          <c:showLeaderLines val="1"/>
        </c:dLbls>
        <c:gapWidth val="100"/>
        <c:splitType val="percent"/>
        <c:splitPos val="21.0"/>
        <c:secondPieSize val="75"/>
        <c:serLines/>
      </c:ofPieChart>
    </c:plotArea>
    <c:legend>
      <c:legendPos val="b"/>
      <c:layout/>
      <c:overlay val="0"/>
    </c:legend>
    <c:plotVisOnly val="1"/>
    <c:dispBlanksAs val="zero"/>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18637300585"/>
          <c:y val="0.379294295959485"/>
          <c:w val="0.441793091809633"/>
          <c:h val="0.609685409042181"/>
        </c:manualLayout>
      </c:layout>
      <c:pieChart>
        <c:varyColors val="1"/>
        <c:ser>
          <c:idx val="0"/>
          <c:order val="0"/>
          <c:tx>
            <c:strRef>
              <c:f>Sheet1!$B$1</c:f>
              <c:strCache>
                <c:ptCount val="1"/>
                <c:pt idx="0">
                  <c:v>Sales</c:v>
                </c:pt>
              </c:strCache>
            </c:strRef>
          </c:tx>
          <c:dPt>
            <c:idx val="0"/>
            <c:bubble3D val="0"/>
            <c:explosion val="15"/>
            <c:spPr>
              <a:solidFill>
                <a:srgbClr val="FF9933"/>
              </a:solidFill>
            </c:spPr>
          </c:dPt>
          <c:dPt>
            <c:idx val="1"/>
            <c:bubble3D val="0"/>
            <c:spPr>
              <a:solidFill>
                <a:srgbClr val="008AF2"/>
              </a:solidFill>
            </c:spPr>
          </c:dPt>
          <c:dLbls>
            <c:dLbl>
              <c:idx val="0"/>
              <c:layout>
                <c:manualLayout>
                  <c:x val="0.0203062118729693"/>
                  <c:y val="0.0181213263834978"/>
                </c:manualLayout>
              </c:layout>
              <c:showLegendKey val="0"/>
              <c:showVal val="0"/>
              <c:showCatName val="0"/>
              <c:showSerName val="0"/>
              <c:showPercent val="1"/>
              <c:showBubbleSize val="0"/>
            </c:dLbl>
            <c:dLbl>
              <c:idx val="1"/>
              <c:delete val="1"/>
            </c:dLbl>
            <c:numFmt formatCode="0.0%" sourceLinked="0"/>
            <c:showLegendKey val="0"/>
            <c:showVal val="0"/>
            <c:showCatName val="0"/>
            <c:showSerName val="0"/>
            <c:showPercent val="1"/>
            <c:showBubbleSize val="0"/>
            <c:showLeaderLines val="0"/>
          </c:dLbls>
          <c:cat>
            <c:strRef>
              <c:f>Sheet1!$A$2:$A$3</c:f>
              <c:strCache>
                <c:ptCount val="2"/>
                <c:pt idx="0">
                  <c:v>Among CAM users (n=1,133), % of children experience back or neck pain (n=120)</c:v>
                </c:pt>
                <c:pt idx="1">
                  <c:v>No, did not experience back or neck pain </c:v>
                </c:pt>
              </c:strCache>
            </c:strRef>
          </c:cat>
          <c:val>
            <c:numRef>
              <c:f>Sheet1!$B$2:$B$3</c:f>
              <c:numCache>
                <c:formatCode>0.0%</c:formatCode>
                <c:ptCount val="2"/>
                <c:pt idx="0">
                  <c:v>0.096</c:v>
                </c:pt>
                <c:pt idx="1">
                  <c:v>0.904</c:v>
                </c:pt>
              </c:numCache>
            </c:numRef>
          </c:val>
        </c:ser>
        <c:dLbls>
          <c:showLegendKey val="0"/>
          <c:showVal val="0"/>
          <c:showCatName val="0"/>
          <c:showSerName val="0"/>
          <c:showPercent val="1"/>
          <c:showBubbleSize val="0"/>
          <c:showLeaderLines val="0"/>
        </c:dLbls>
        <c:firstSliceAng val="72"/>
      </c:pieChart>
    </c:plotArea>
    <c:legend>
      <c:legendPos val="t"/>
      <c:layout>
        <c:manualLayout>
          <c:xMode val="edge"/>
          <c:yMode val="edge"/>
          <c:x val="0.0843415869631312"/>
          <c:y val="0.028169014084507"/>
          <c:w val="0.83131655820021"/>
          <c:h val="0.327185628004865"/>
        </c:manualLayout>
      </c:layout>
      <c:overlay val="0"/>
    </c:legend>
    <c:plotVisOnly val="1"/>
    <c:dispBlanksAs val="zero"/>
    <c:showDLblsOverMax val="0"/>
  </c:chart>
  <c:txPr>
    <a:bodyPr/>
    <a:lstStyle/>
    <a:p>
      <a:pPr>
        <a:defRPr sz="1800" b="0">
          <a:solidFill>
            <a:schemeClr val="accent4"/>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721333661418"/>
          <c:y val="0.142741016584547"/>
          <c:w val="0.342262344160105"/>
          <c:h val="0.530215361822281"/>
        </c:manualLayout>
      </c:layout>
      <c:pieChart>
        <c:varyColors val="1"/>
        <c:ser>
          <c:idx val="0"/>
          <c:order val="0"/>
          <c:tx>
            <c:strRef>
              <c:f>Sheet1!$B$1</c:f>
              <c:strCache>
                <c:ptCount val="1"/>
                <c:pt idx="0">
                  <c:v>Sales</c:v>
                </c:pt>
              </c:strCache>
            </c:strRef>
          </c:tx>
          <c:dPt>
            <c:idx val="0"/>
            <c:bubble3D val="0"/>
            <c:spPr>
              <a:solidFill>
                <a:srgbClr val="FF9933"/>
              </a:solidFill>
            </c:spPr>
          </c:dPt>
          <c:dPt>
            <c:idx val="1"/>
            <c:bubble3D val="0"/>
            <c:explosion val="22"/>
            <c:spPr>
              <a:solidFill>
                <a:srgbClr val="008AF2"/>
              </a:solidFill>
            </c:spPr>
          </c:dPt>
          <c:dLbls>
            <c:dLbl>
              <c:idx val="0"/>
              <c:layout>
                <c:manualLayout>
                  <c:x val="0.00398683562992126"/>
                  <c:y val="-0.0157510154695715"/>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Sheet1!$A$2:$A$3</c:f>
              <c:strCache>
                <c:ptCount val="2"/>
                <c:pt idx="0">
                  <c:v>Among CAM users (n=1,133), % of parents named back or neck pain as a reason to use CAM (n=88)</c:v>
                </c:pt>
                <c:pt idx="1">
                  <c:v>Used CAM but not for back or neck pain</c:v>
                </c:pt>
              </c:strCache>
            </c:strRef>
          </c:cat>
          <c:val>
            <c:numRef>
              <c:f>Sheet1!$B$2:$B$3</c:f>
              <c:numCache>
                <c:formatCode>0.0%</c:formatCode>
                <c:ptCount val="2"/>
                <c:pt idx="0">
                  <c:v>0.082</c:v>
                </c:pt>
                <c:pt idx="1">
                  <c:v>0.918</c:v>
                </c:pt>
              </c:numCache>
            </c:numRef>
          </c:val>
        </c:ser>
        <c:dLbls>
          <c:showLegendKey val="0"/>
          <c:showVal val="0"/>
          <c:showCatName val="0"/>
          <c:showSerName val="0"/>
          <c:showPercent val="0"/>
          <c:showBubbleSize val="0"/>
          <c:showLeaderLines val="0"/>
        </c:dLbls>
        <c:firstSliceAng val="77"/>
      </c:pieChart>
    </c:plotArea>
    <c:legend>
      <c:legendPos val="b"/>
      <c:layout>
        <c:manualLayout>
          <c:xMode val="edge"/>
          <c:yMode val="edge"/>
          <c:x val="0.0533556840551183"/>
          <c:y val="0.702666506991151"/>
          <c:w val="0.890594397683049"/>
          <c:h val="0.281097733168872"/>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258669793936"/>
          <c:y val="0.438037584858813"/>
          <c:w val="0.481766348355392"/>
          <c:h val="0.419017602451064"/>
        </c:manualLayout>
      </c:layout>
      <c:pieChart>
        <c:varyColors val="1"/>
        <c:ser>
          <c:idx val="0"/>
          <c:order val="0"/>
          <c:tx>
            <c:strRef>
              <c:f>Sheet1!$B$1</c:f>
              <c:strCache>
                <c:ptCount val="1"/>
                <c:pt idx="0">
                  <c:v>Sales</c:v>
                </c:pt>
              </c:strCache>
            </c:strRef>
          </c:tx>
          <c:spPr>
            <a:solidFill>
              <a:srgbClr val="008AF2"/>
            </a:solidFill>
          </c:spPr>
          <c:explosion val="4"/>
          <c:dPt>
            <c:idx val="1"/>
            <c:bubble3D val="0"/>
            <c:explosion val="1"/>
            <c:spPr>
              <a:solidFill>
                <a:srgbClr val="FF9933"/>
              </a:solidFill>
            </c:spPr>
          </c:dPt>
          <c:dLbls>
            <c:dLbl>
              <c:idx val="0"/>
              <c:layout>
                <c:manualLayout>
                  <c:x val="0.219876026135031"/>
                  <c:y val="-0.00220461701882741"/>
                </c:manualLayout>
              </c:layout>
              <c:showLegendKey val="0"/>
              <c:showVal val="0"/>
              <c:showCatName val="0"/>
              <c:showSerName val="0"/>
              <c:showPercent val="1"/>
              <c:showBubbleSize val="0"/>
            </c:dLbl>
            <c:dLbl>
              <c:idx val="1"/>
              <c:delete val="1"/>
            </c:dLbl>
            <c:numFmt formatCode="0.0%" sourceLinked="0"/>
            <c:showLegendKey val="0"/>
            <c:showVal val="0"/>
            <c:showCatName val="0"/>
            <c:showSerName val="0"/>
            <c:showPercent val="1"/>
            <c:showBubbleSize val="0"/>
            <c:showLeaderLines val="0"/>
          </c:dLbls>
          <c:cat>
            <c:strRef>
              <c:f>Sheet1!$A$2:$A$3</c:f>
              <c:strCache>
                <c:ptCount val="2"/>
                <c:pt idx="0">
                  <c:v>Among children whose parents named back or neck pain as a reason to use CAM (Child CAM), % of parents DID NOT name back or neck pain in Sample Child Core (n=38)</c:v>
                </c:pt>
                <c:pt idx="1">
                  <c:v>Among children CAM was used to treat  back or neck pain (Child CAM), children experience back or neck pain (n=50)</c:v>
                </c:pt>
              </c:strCache>
            </c:strRef>
          </c:cat>
          <c:val>
            <c:numRef>
              <c:f>Sheet1!$B$2:$B$3</c:f>
              <c:numCache>
                <c:formatCode>0.0%</c:formatCode>
                <c:ptCount val="2"/>
                <c:pt idx="0">
                  <c:v>0.473</c:v>
                </c:pt>
                <c:pt idx="1">
                  <c:v>0.527</c:v>
                </c:pt>
              </c:numCache>
            </c:numRef>
          </c:val>
        </c:ser>
        <c:dLbls>
          <c:showLegendKey val="0"/>
          <c:showVal val="0"/>
          <c:showCatName val="0"/>
          <c:showSerName val="0"/>
          <c:showPercent val="1"/>
          <c:showBubbleSize val="0"/>
          <c:showLeaderLines val="0"/>
        </c:dLbls>
        <c:firstSliceAng val="186"/>
      </c:pieChart>
    </c:plotArea>
    <c:legend>
      <c:legendPos val="t"/>
      <c:layout>
        <c:manualLayout>
          <c:xMode val="edge"/>
          <c:yMode val="edge"/>
          <c:x val="0.0287234042553191"/>
          <c:y val="0.0197706401743488"/>
          <c:w val="0.97127659574468"/>
          <c:h val="0.387063526872382"/>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54377092949588"/>
          <c:y val="0.0914541052086802"/>
          <c:w val="0.904562290705039"/>
          <c:h val="0.636462482630848"/>
        </c:manualLayout>
      </c:layout>
      <c:barChart>
        <c:barDir val="col"/>
        <c:grouping val="clustered"/>
        <c:varyColors val="0"/>
        <c:ser>
          <c:idx val="0"/>
          <c:order val="0"/>
          <c:tx>
            <c:strRef>
              <c:f>Sheet1!$A$2</c:f>
              <c:strCache>
                <c:ptCount val="1"/>
                <c:pt idx="0">
                  <c:v>CSHCN in NHIS - Algorithm (n=1981) </c:v>
                </c:pt>
              </c:strCache>
            </c:strRef>
          </c:tx>
          <c:spPr>
            <a:solidFill>
              <a:srgbClr val="008AF2"/>
            </a:solidFill>
          </c:spPr>
          <c:invertIfNegative val="0"/>
          <c:dLbls>
            <c:dLbl>
              <c:idx val="0"/>
              <c:layout>
                <c:manualLayout>
                  <c:x val="-0.00925925925925929"/>
                  <c:y val="0.0101010101010101"/>
                </c:manualLayout>
              </c:layout>
              <c:showLegendKey val="0"/>
              <c:showVal val="1"/>
              <c:showCatName val="0"/>
              <c:showSerName val="0"/>
              <c:showPercent val="0"/>
              <c:showBubbleSize val="0"/>
            </c:dLbl>
            <c:dLbl>
              <c:idx val="3"/>
              <c:layout>
                <c:manualLayout>
                  <c:x val="-0.00617283950617284"/>
                  <c:y val="0.00245098039215686"/>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c:v>
                </c:pt>
                <c:pt idx="1">
                  <c:v>Biologically-based therapies</c:v>
                </c:pt>
                <c:pt idx="2">
                  <c:v>Manipulative and body-based therapies </c:v>
                </c:pt>
                <c:pt idx="3">
                  <c:v>Mind-body therapies</c:v>
                </c:pt>
              </c:strCache>
            </c:strRef>
          </c:cat>
          <c:val>
            <c:numRef>
              <c:f>Sheet1!$B$2:$E$2</c:f>
              <c:numCache>
                <c:formatCode>0.0%</c:formatCode>
                <c:ptCount val="4"/>
                <c:pt idx="0">
                  <c:v>0.041</c:v>
                </c:pt>
                <c:pt idx="1">
                  <c:v>0.113</c:v>
                </c:pt>
                <c:pt idx="2">
                  <c:v>0.061</c:v>
                </c:pt>
                <c:pt idx="3">
                  <c:v>0.105</c:v>
                </c:pt>
              </c:numCache>
            </c:numRef>
          </c:val>
        </c:ser>
        <c:ser>
          <c:idx val="1"/>
          <c:order val="1"/>
          <c:tx>
            <c:strRef>
              <c:f>Sheet1!$A$3</c:f>
              <c:strCache>
                <c:ptCount val="1"/>
                <c:pt idx="0">
                  <c:v>CSHCN in MEPS - Screener (NHIS/MEPS) n=414</c:v>
                </c:pt>
              </c:strCache>
            </c:strRef>
          </c:tx>
          <c:spPr>
            <a:solidFill>
              <a:srgbClr val="FF9933"/>
            </a:solidFill>
          </c:spPr>
          <c:invertIfNegative val="0"/>
          <c:dLbls>
            <c:dLbl>
              <c:idx val="0"/>
              <c:spPr>
                <a:solidFill>
                  <a:schemeClr val="bg2">
                    <a:lumMod val="40000"/>
                    <a:lumOff val="60000"/>
                  </a:schemeClr>
                </a:solidFill>
              </c:spPr>
              <c:txPr>
                <a:bodyPr/>
                <a:lstStyle/>
                <a:p>
                  <a:pPr>
                    <a:defRPr sz="1600" b="1"/>
                  </a:pPr>
                  <a:endParaRPr lang="en-US"/>
                </a:p>
              </c:txPr>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c:v>
                </c:pt>
                <c:pt idx="1">
                  <c:v>Biologically-based therapies</c:v>
                </c:pt>
                <c:pt idx="2">
                  <c:v>Manipulative and body-based therapies </c:v>
                </c:pt>
                <c:pt idx="3">
                  <c:v>Mind-body therapies</c:v>
                </c:pt>
              </c:strCache>
            </c:strRef>
          </c:cat>
          <c:val>
            <c:numRef>
              <c:f>Sheet1!$B$3:$E$3</c:f>
              <c:numCache>
                <c:formatCode>0.0%</c:formatCode>
                <c:ptCount val="4"/>
                <c:pt idx="0">
                  <c:v>0.041</c:v>
                </c:pt>
                <c:pt idx="1">
                  <c:v>0.082</c:v>
                </c:pt>
                <c:pt idx="2">
                  <c:v>0.069</c:v>
                </c:pt>
                <c:pt idx="3">
                  <c:v>0.092</c:v>
                </c:pt>
              </c:numCache>
            </c:numRef>
          </c:val>
        </c:ser>
        <c:dLbls>
          <c:showLegendKey val="0"/>
          <c:showVal val="1"/>
          <c:showCatName val="0"/>
          <c:showSerName val="0"/>
          <c:showPercent val="0"/>
          <c:showBubbleSize val="0"/>
        </c:dLbls>
        <c:gapWidth val="75"/>
        <c:axId val="473809496"/>
        <c:axId val="473812504"/>
      </c:barChart>
      <c:catAx>
        <c:axId val="473809496"/>
        <c:scaling>
          <c:orientation val="minMax"/>
        </c:scaling>
        <c:delete val="0"/>
        <c:axPos val="b"/>
        <c:majorTickMark val="none"/>
        <c:minorTickMark val="none"/>
        <c:tickLblPos val="nextTo"/>
        <c:txPr>
          <a:bodyPr/>
          <a:lstStyle/>
          <a:p>
            <a:pPr>
              <a:defRPr sz="1400"/>
            </a:pPr>
            <a:endParaRPr lang="en-US"/>
          </a:p>
        </c:txPr>
        <c:crossAx val="473812504"/>
        <c:crosses val="autoZero"/>
        <c:auto val="1"/>
        <c:lblAlgn val="ctr"/>
        <c:lblOffset val="100"/>
        <c:noMultiLvlLbl val="0"/>
      </c:catAx>
      <c:valAx>
        <c:axId val="473812504"/>
        <c:scaling>
          <c:orientation val="minMax"/>
        </c:scaling>
        <c:delete val="0"/>
        <c:axPos val="l"/>
        <c:numFmt formatCode="0%" sourceLinked="0"/>
        <c:majorTickMark val="none"/>
        <c:minorTickMark val="none"/>
        <c:tickLblPos val="nextTo"/>
        <c:txPr>
          <a:bodyPr/>
          <a:lstStyle/>
          <a:p>
            <a:pPr>
              <a:defRPr sz="1600" b="1"/>
            </a:pPr>
            <a:endParaRPr lang="en-US"/>
          </a:p>
        </c:txPr>
        <c:crossAx val="473809496"/>
        <c:crosses val="autoZero"/>
        <c:crossBetween val="between"/>
      </c:valAx>
    </c:plotArea>
    <c:legend>
      <c:legendPos val="b"/>
      <c:layout>
        <c:manualLayout>
          <c:xMode val="edge"/>
          <c:yMode val="edge"/>
          <c:x val="0.0252135939904064"/>
          <c:y val="0.877764592806182"/>
          <c:w val="0.905250248891302"/>
          <c:h val="0.108570477986027"/>
        </c:manualLayout>
      </c:layout>
      <c:overlay val="0"/>
      <c:txPr>
        <a:bodyPr/>
        <a:lstStyle/>
        <a:p>
          <a:pPr>
            <a:defRPr sz="1600" b="0"/>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762669089441"/>
          <c:y val="0.308253983617864"/>
          <c:w val="0.52109798775153"/>
          <c:h val="0.61208264639949"/>
        </c:manualLayout>
      </c:layout>
      <c:pieChart>
        <c:varyColors val="1"/>
        <c:ser>
          <c:idx val="0"/>
          <c:order val="0"/>
          <c:tx>
            <c:strRef>
              <c:f>Sheet1!$B$1</c:f>
              <c:strCache>
                <c:ptCount val="1"/>
                <c:pt idx="0">
                  <c:v>Sales</c:v>
                </c:pt>
              </c:strCache>
            </c:strRef>
          </c:tx>
          <c:dPt>
            <c:idx val="0"/>
            <c:bubble3D val="0"/>
            <c:explosion val="19"/>
            <c:spPr>
              <a:solidFill>
                <a:srgbClr val="FF9933"/>
              </a:solidFill>
            </c:spPr>
          </c:dPt>
          <c:dPt>
            <c:idx val="1"/>
            <c:bubble3D val="0"/>
            <c:spPr>
              <a:solidFill>
                <a:srgbClr val="008AF2"/>
              </a:solidFill>
            </c:spPr>
          </c:dPt>
          <c:dLbls>
            <c:delete val="1"/>
          </c:dLbls>
          <c:cat>
            <c:strRef>
              <c:f>Sheet1!$A$2:$A$3</c:f>
              <c:strCache>
                <c:ptCount val="2"/>
                <c:pt idx="0">
                  <c:v>Among CAM users (n=1,133), % of children experience depression (n=74)</c:v>
                </c:pt>
                <c:pt idx="1">
                  <c:v>No, did not experience depression</c:v>
                </c:pt>
              </c:strCache>
            </c:strRef>
          </c:cat>
          <c:val>
            <c:numRef>
              <c:f>Sheet1!$B$2:$B$3</c:f>
              <c:numCache>
                <c:formatCode>0.0%</c:formatCode>
                <c:ptCount val="2"/>
                <c:pt idx="0">
                  <c:v>0.069</c:v>
                </c:pt>
                <c:pt idx="1">
                  <c:v>0.931</c:v>
                </c:pt>
              </c:numCache>
            </c:numRef>
          </c:val>
        </c:ser>
        <c:dLbls>
          <c:showLegendKey val="0"/>
          <c:showVal val="0"/>
          <c:showCatName val="0"/>
          <c:showSerName val="0"/>
          <c:showPercent val="1"/>
          <c:showBubbleSize val="0"/>
          <c:showLeaderLines val="1"/>
        </c:dLbls>
        <c:firstSliceAng val="76"/>
      </c:pieChart>
    </c:plotArea>
    <c:legend>
      <c:legendPos val="t"/>
      <c:layout>
        <c:manualLayout>
          <c:xMode val="edge"/>
          <c:yMode val="edge"/>
          <c:x val="0.0374746906636671"/>
          <c:y val="0.0"/>
          <c:w val="0.94268389528232"/>
          <c:h val="0.300395283641278"/>
        </c:manualLayout>
      </c:layout>
      <c:overlay val="0"/>
    </c:legend>
    <c:plotVisOnly val="1"/>
    <c:dispBlanksAs val="zero"/>
    <c:showDLblsOverMax val="0"/>
  </c:chart>
  <c:txPr>
    <a:bodyPr/>
    <a:lstStyle/>
    <a:p>
      <a:pPr>
        <a:defRPr sz="1800" b="0">
          <a:solidFill>
            <a:schemeClr val="accent4"/>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964381221216"/>
          <c:y val="0.0570375725499566"/>
          <c:w val="0.320394257911158"/>
          <c:h val="0.665917220195608"/>
        </c:manualLayout>
      </c:layout>
      <c:pieChart>
        <c:varyColors val="1"/>
        <c:ser>
          <c:idx val="0"/>
          <c:order val="0"/>
          <c:tx>
            <c:strRef>
              <c:f>Sheet1!$B$1</c:f>
              <c:strCache>
                <c:ptCount val="1"/>
                <c:pt idx="0">
                  <c:v>Sales</c:v>
                </c:pt>
              </c:strCache>
            </c:strRef>
          </c:tx>
          <c:dPt>
            <c:idx val="0"/>
            <c:bubble3D val="0"/>
            <c:explosion val="6"/>
            <c:spPr>
              <a:solidFill>
                <a:srgbClr val="FF9933"/>
              </a:solidFill>
            </c:spPr>
          </c:dPt>
          <c:dPt>
            <c:idx val="1"/>
            <c:bubble3D val="0"/>
            <c:spPr>
              <a:solidFill>
                <a:srgbClr val="008AF2"/>
              </a:solidFill>
            </c:spPr>
          </c:dPt>
          <c:dLbls>
            <c:dLbl>
              <c:idx val="0"/>
              <c:layout>
                <c:manualLayout>
                  <c:x val="-0.00649123458624276"/>
                  <c:y val="-0.0228971574158612"/>
                </c:manualLayout>
              </c:layout>
              <c:spPr/>
              <c:txPr>
                <a:bodyPr/>
                <a:lstStyle/>
                <a:p>
                  <a:pPr>
                    <a:defRPr b="1">
                      <a:solidFill>
                        <a:srgbClr val="003399"/>
                      </a:solidFill>
                    </a:defRPr>
                  </a:pPr>
                  <a:endParaRPr lang="en-US"/>
                </a:p>
              </c:txPr>
              <c:showLegendKey val="0"/>
              <c:showVal val="1"/>
              <c:showCatName val="0"/>
              <c:showSerName val="0"/>
              <c:showPercent val="0"/>
              <c:showBubbleSize val="0"/>
            </c:dLbl>
            <c:dLbl>
              <c:idx val="1"/>
              <c:delete val="1"/>
            </c:dLbl>
            <c:txPr>
              <a:bodyPr/>
              <a:lstStyle/>
              <a:p>
                <a:pPr>
                  <a:defRPr>
                    <a:solidFill>
                      <a:srgbClr val="003399"/>
                    </a:solidFill>
                  </a:defRPr>
                </a:pPr>
                <a:endParaRPr lang="en-US"/>
              </a:p>
            </c:txPr>
            <c:showLegendKey val="0"/>
            <c:showVal val="1"/>
            <c:showCatName val="0"/>
            <c:showSerName val="0"/>
            <c:showPercent val="0"/>
            <c:showBubbleSize val="0"/>
            <c:showLeaderLines val="0"/>
          </c:dLbls>
          <c:cat>
            <c:strRef>
              <c:f>Sheet1!$A$2:$A$3</c:f>
              <c:strCache>
                <c:ptCount val="2"/>
                <c:pt idx="0">
                  <c:v>Among CAM users (n=1,133), % of children whose parents depression as a reason to use CAM (n=21)</c:v>
                </c:pt>
                <c:pt idx="1">
                  <c:v>Used CAM but not for depression</c:v>
                </c:pt>
              </c:strCache>
            </c:strRef>
          </c:cat>
          <c:val>
            <c:numRef>
              <c:f>Sheet1!$B$2:$B$3</c:f>
              <c:numCache>
                <c:formatCode>0.0%</c:formatCode>
                <c:ptCount val="2"/>
                <c:pt idx="0">
                  <c:v>0.017</c:v>
                </c:pt>
                <c:pt idx="1">
                  <c:v>0.983</c:v>
                </c:pt>
              </c:numCache>
            </c:numRef>
          </c:val>
        </c:ser>
        <c:dLbls>
          <c:showLegendKey val="0"/>
          <c:showVal val="0"/>
          <c:showCatName val="0"/>
          <c:showSerName val="0"/>
          <c:showPercent val="0"/>
          <c:showBubbleSize val="0"/>
          <c:showLeaderLines val="0"/>
        </c:dLbls>
        <c:firstSliceAng val="83"/>
      </c:pieChart>
    </c:plotArea>
    <c:legend>
      <c:legendPos val="b"/>
      <c:layout>
        <c:manualLayout>
          <c:xMode val="edge"/>
          <c:yMode val="edge"/>
          <c:x val="0.109905288961522"/>
          <c:y val="0.704907864401783"/>
          <c:w val="0.852358861981875"/>
          <c:h val="0.295092151942546"/>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77398658501"/>
          <c:y val="0.354385533217465"/>
          <c:w val="0.432862107514339"/>
          <c:h val="0.566422667324738"/>
        </c:manualLayout>
      </c:layout>
      <c:pieChart>
        <c:varyColors val="1"/>
        <c:ser>
          <c:idx val="0"/>
          <c:order val="0"/>
          <c:tx>
            <c:strRef>
              <c:f>Sheet1!$B$1</c:f>
              <c:strCache>
                <c:ptCount val="1"/>
                <c:pt idx="0">
                  <c:v>Sales</c:v>
                </c:pt>
              </c:strCache>
            </c:strRef>
          </c:tx>
          <c:dPt>
            <c:idx val="0"/>
            <c:bubble3D val="0"/>
            <c:spPr>
              <a:solidFill>
                <a:srgbClr val="FF9933"/>
              </a:solidFill>
            </c:spPr>
          </c:dPt>
          <c:dPt>
            <c:idx val="1"/>
            <c:bubble3D val="0"/>
            <c:explosion val="7"/>
            <c:spPr>
              <a:solidFill>
                <a:srgbClr val="008AF2"/>
              </a:solidFill>
            </c:spPr>
          </c:dPt>
          <c:dLbls>
            <c:dLbl>
              <c:idx val="0"/>
              <c:layout>
                <c:manualLayout>
                  <c:x val="0.282700009721007"/>
                  <c:y val="0.194031261476592"/>
                </c:manualLayout>
              </c:layout>
              <c:numFmt formatCode="0.0%" sourceLinked="0"/>
              <c:spPr/>
              <c:txPr>
                <a:bodyPr/>
                <a:lstStyle/>
                <a:p>
                  <a:pPr>
                    <a:defRPr b="1">
                      <a:solidFill>
                        <a:srgbClr val="003399"/>
                      </a:solidFill>
                    </a:defRPr>
                  </a:pPr>
                  <a:endParaRPr lang="en-US"/>
                </a:p>
              </c:txPr>
              <c:showLegendKey val="0"/>
              <c:showVal val="0"/>
              <c:showCatName val="0"/>
              <c:showSerName val="0"/>
              <c:showPercent val="1"/>
              <c:showBubbleSize val="0"/>
            </c:dLbl>
            <c:dLbl>
              <c:idx val="1"/>
              <c:delete val="1"/>
            </c:dLbl>
            <c:numFmt formatCode="0.0%" sourceLinked="0"/>
            <c:showLegendKey val="0"/>
            <c:showVal val="0"/>
            <c:showCatName val="0"/>
            <c:showSerName val="0"/>
            <c:showPercent val="1"/>
            <c:showBubbleSize val="0"/>
            <c:showLeaderLines val="0"/>
          </c:dLbls>
          <c:cat>
            <c:strRef>
              <c:f>Sheet1!$A$2:$A$3</c:f>
              <c:strCache>
                <c:ptCount val="2"/>
                <c:pt idx="0">
                  <c:v>Among children whose parents named depression as a reason to use CAM (Child CAM), % of children named depression in Sample Child Core (n=21)</c:v>
                </c:pt>
                <c:pt idx="1">
                  <c:v>No, did not experience (n=38)</c:v>
                </c:pt>
              </c:strCache>
            </c:strRef>
          </c:cat>
          <c:val>
            <c:numRef>
              <c:f>Sheet1!$B$2:$B$3</c:f>
              <c:numCache>
                <c:formatCode>0.0%</c:formatCode>
                <c:ptCount val="2"/>
                <c:pt idx="0">
                  <c:v>1.0</c:v>
                </c:pt>
                <c:pt idx="1">
                  <c:v>0.0</c:v>
                </c:pt>
              </c:numCache>
            </c:numRef>
          </c:val>
        </c:ser>
        <c:dLbls>
          <c:showLegendKey val="0"/>
          <c:showVal val="0"/>
          <c:showCatName val="0"/>
          <c:showSerName val="0"/>
          <c:showPercent val="1"/>
          <c:showBubbleSize val="0"/>
          <c:showLeaderLines val="0"/>
        </c:dLbls>
        <c:firstSliceAng val="130"/>
      </c:pieChart>
    </c:plotArea>
    <c:legend>
      <c:legendPos val="t"/>
      <c:layout>
        <c:manualLayout>
          <c:xMode val="edge"/>
          <c:yMode val="edge"/>
          <c:x val="0.0864197530864197"/>
          <c:y val="0.0470181521232041"/>
          <c:w val="0.872222222222222"/>
          <c:h val="0.353851941648773"/>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4"/>
          <c:y val="0.0817217379077615"/>
          <c:w val="0.918946614173229"/>
          <c:h val="0.562698783745782"/>
        </c:manualLayout>
      </c:layout>
      <c:barChart>
        <c:barDir val="col"/>
        <c:grouping val="clustered"/>
        <c:varyColors val="0"/>
        <c:ser>
          <c:idx val="0"/>
          <c:order val="0"/>
          <c:tx>
            <c:strRef>
              <c:f>Sheet1!$B$1</c:f>
              <c:strCache>
                <c:ptCount val="1"/>
                <c:pt idx="0">
                  <c:v>2007 NHIS </c:v>
                </c:pt>
              </c:strCache>
            </c:strRef>
          </c:tx>
          <c:spPr>
            <a:solidFill>
              <a:srgbClr val="00B0F0"/>
            </a:solidFill>
          </c:spPr>
          <c:invertIfNegative val="0"/>
          <c:dLbls>
            <c:txPr>
              <a:bodyPr/>
              <a:lstStyle/>
              <a:p>
                <a:pPr>
                  <a:defRPr sz="1400" b="1" baseline="0">
                    <a:latin typeface="Times" pitchFamily="18"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CSHCN</c:v>
                </c:pt>
                <c:pt idx="1">
                  <c:v>Non-CSHCN</c:v>
                </c:pt>
              </c:strCache>
            </c:strRef>
          </c:cat>
          <c:val>
            <c:numRef>
              <c:f>Sheet1!$B$2:$B$3</c:f>
              <c:numCache>
                <c:formatCode>0.0%</c:formatCode>
                <c:ptCount val="2"/>
                <c:pt idx="0">
                  <c:v>0.225</c:v>
                </c:pt>
                <c:pt idx="1">
                  <c:v>0.101</c:v>
                </c:pt>
              </c:numCache>
            </c:numRef>
          </c:val>
        </c:ser>
        <c:ser>
          <c:idx val="1"/>
          <c:order val="1"/>
          <c:tx>
            <c:strRef>
              <c:f>Sheet1!$C$1</c:f>
              <c:strCache>
                <c:ptCount val="1"/>
                <c:pt idx="0">
                  <c:v>NHIS/MEPS  (CSHCN status in NHIS)</c:v>
                </c:pt>
              </c:strCache>
            </c:strRef>
          </c:tx>
          <c:spPr>
            <a:solidFill>
              <a:srgbClr val="FF9933"/>
            </a:solidFill>
          </c:spPr>
          <c:invertIfNegative val="0"/>
          <c:dLbls>
            <c:txPr>
              <a:bodyPr/>
              <a:lstStyle/>
              <a:p>
                <a:pPr>
                  <a:defRPr sz="1400" b="1" baseline="0">
                    <a:latin typeface="Times" pitchFamily="18"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CSHCN</c:v>
                </c:pt>
                <c:pt idx="1">
                  <c:v>Non-CSHCN</c:v>
                </c:pt>
              </c:strCache>
            </c:strRef>
          </c:cat>
          <c:val>
            <c:numRef>
              <c:f>Sheet1!$C$2:$C$3</c:f>
              <c:numCache>
                <c:formatCode>0.0%</c:formatCode>
                <c:ptCount val="2"/>
                <c:pt idx="0">
                  <c:v>0.236</c:v>
                </c:pt>
                <c:pt idx="1">
                  <c:v>0.0980000000000002</c:v>
                </c:pt>
              </c:numCache>
            </c:numRef>
          </c:val>
        </c:ser>
        <c:ser>
          <c:idx val="2"/>
          <c:order val="2"/>
          <c:tx>
            <c:strRef>
              <c:f>Sheet1!$D$1</c:f>
              <c:strCache>
                <c:ptCount val="1"/>
                <c:pt idx="0">
                  <c:v>NHIS/MEPS  (CSHCN status in MEPS)</c:v>
                </c:pt>
              </c:strCache>
            </c:strRef>
          </c:tx>
          <c:spPr>
            <a:solidFill>
              <a:srgbClr val="92D050"/>
            </a:solidFill>
          </c:spPr>
          <c:invertIfNegative val="0"/>
          <c:dLbls>
            <c:txPr>
              <a:bodyPr/>
              <a:lstStyle/>
              <a:p>
                <a:pPr>
                  <a:defRPr sz="1400" b="1" baseline="0">
                    <a:latin typeface="Times" pitchFamily="18"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CSHCN</c:v>
                </c:pt>
                <c:pt idx="1">
                  <c:v>Non-CSHCN</c:v>
                </c:pt>
              </c:strCache>
            </c:strRef>
          </c:cat>
          <c:val>
            <c:numRef>
              <c:f>Sheet1!$D$2:$D$3</c:f>
              <c:numCache>
                <c:formatCode>0.0%</c:formatCode>
                <c:ptCount val="2"/>
                <c:pt idx="0">
                  <c:v>0.218</c:v>
                </c:pt>
                <c:pt idx="1">
                  <c:v>0.124</c:v>
                </c:pt>
              </c:numCache>
            </c:numRef>
          </c:val>
        </c:ser>
        <c:ser>
          <c:idx val="3"/>
          <c:order val="3"/>
          <c:tx>
            <c:strRef>
              <c:f>Sheet1!$E$1</c:f>
              <c:strCache>
                <c:ptCount val="1"/>
                <c:pt idx="0">
                  <c:v>2009/10 NS-CSHCN (CSHCN only)**</c:v>
                </c:pt>
              </c:strCache>
            </c:strRef>
          </c:tx>
          <c:spPr>
            <a:solidFill>
              <a:srgbClr val="D844C6"/>
            </a:solidFill>
          </c:spPr>
          <c:invertIfNegative val="0"/>
          <c:dLbls>
            <c:txPr>
              <a:bodyPr/>
              <a:lstStyle/>
              <a:p>
                <a:pPr>
                  <a:defRPr sz="1400" b="1">
                    <a:latin typeface="+mn-lt"/>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CSHCN</c:v>
                </c:pt>
                <c:pt idx="1">
                  <c:v>Non-CSHCN</c:v>
                </c:pt>
              </c:strCache>
            </c:strRef>
          </c:cat>
          <c:val>
            <c:numRef>
              <c:f>Sheet1!$E$2:$E$3</c:f>
              <c:numCache>
                <c:formatCode>General</c:formatCode>
                <c:ptCount val="2"/>
                <c:pt idx="0" formatCode="0.0%">
                  <c:v>0.108</c:v>
                </c:pt>
              </c:numCache>
            </c:numRef>
          </c:val>
        </c:ser>
        <c:dLbls>
          <c:showLegendKey val="0"/>
          <c:showVal val="1"/>
          <c:showCatName val="0"/>
          <c:showSerName val="0"/>
          <c:showPercent val="0"/>
          <c:showBubbleSize val="0"/>
        </c:dLbls>
        <c:gapWidth val="75"/>
        <c:axId val="453661080"/>
        <c:axId val="453664280"/>
      </c:barChart>
      <c:catAx>
        <c:axId val="453661080"/>
        <c:scaling>
          <c:orientation val="minMax"/>
        </c:scaling>
        <c:delete val="0"/>
        <c:axPos val="b"/>
        <c:majorTickMark val="none"/>
        <c:minorTickMark val="none"/>
        <c:tickLblPos val="nextTo"/>
        <c:txPr>
          <a:bodyPr/>
          <a:lstStyle/>
          <a:p>
            <a:pPr>
              <a:defRPr baseline="0">
                <a:latin typeface="Times" pitchFamily="18" charset="0"/>
              </a:defRPr>
            </a:pPr>
            <a:endParaRPr lang="en-US"/>
          </a:p>
        </c:txPr>
        <c:crossAx val="453664280"/>
        <c:crosses val="autoZero"/>
        <c:auto val="1"/>
        <c:lblAlgn val="ctr"/>
        <c:lblOffset val="100"/>
        <c:noMultiLvlLbl val="0"/>
      </c:catAx>
      <c:valAx>
        <c:axId val="453664280"/>
        <c:scaling>
          <c:orientation val="minMax"/>
          <c:max val="0.25"/>
        </c:scaling>
        <c:delete val="1"/>
        <c:axPos val="l"/>
        <c:numFmt formatCode="0%" sourceLinked="0"/>
        <c:majorTickMark val="none"/>
        <c:minorTickMark val="none"/>
        <c:tickLblPos val="none"/>
        <c:crossAx val="453661080"/>
        <c:crosses val="autoZero"/>
        <c:crossBetween val="between"/>
      </c:valAx>
    </c:plotArea>
    <c:legend>
      <c:legendPos val="b"/>
      <c:layout>
        <c:manualLayout>
          <c:xMode val="edge"/>
          <c:yMode val="edge"/>
          <c:x val="0.0"/>
          <c:y val="0.742699135264344"/>
          <c:w val="1.0"/>
          <c:h val="0.0919639341957255"/>
        </c:manualLayout>
      </c:layout>
      <c:overlay val="0"/>
      <c:txPr>
        <a:bodyPr/>
        <a:lstStyle/>
        <a:p>
          <a:pPr>
            <a:defRPr sz="1200" b="1" baseline="0">
              <a:latin typeface="Times" pitchFamily="18"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926203991944"/>
          <c:y val="0.0650431677290054"/>
          <c:w val="0.638097051822011"/>
          <c:h val="0.68501650401975"/>
        </c:manualLayout>
      </c:layout>
      <c:barChart>
        <c:barDir val="col"/>
        <c:grouping val="clustered"/>
        <c:varyColors val="0"/>
        <c:ser>
          <c:idx val="0"/>
          <c:order val="0"/>
          <c:tx>
            <c:strRef>
              <c:f>Sheet1!$B$1</c:f>
              <c:strCache>
                <c:ptCount val="1"/>
                <c:pt idx="0">
                  <c:v>2007 NHIS (n=9417)</c:v>
                </c:pt>
              </c:strCache>
            </c:strRef>
          </c:tx>
          <c:spPr>
            <a:solidFill>
              <a:srgbClr val="00B0F0"/>
            </a:solidFill>
          </c:spPr>
          <c:invertIfNegative val="0"/>
          <c:dLbls>
            <c:txPr>
              <a:bodyPr/>
              <a:lstStyle/>
              <a:p>
                <a:pPr>
                  <a:defRPr sz="1400" b="0"/>
                </a:pPr>
                <a:endParaRPr lang="en-US"/>
              </a:p>
            </c:txPr>
            <c:showLegendKey val="0"/>
            <c:showVal val="1"/>
            <c:showCatName val="0"/>
            <c:showSerName val="0"/>
            <c:showPercent val="0"/>
            <c:showBubbleSize val="0"/>
            <c:showLeaderLines val="0"/>
          </c:dLbls>
          <c:cat>
            <c:strRef>
              <c:f>Sheet1!$A$2</c:f>
              <c:strCache>
                <c:ptCount val="1"/>
                <c:pt idx="0">
                  <c:v>All children</c:v>
                </c:pt>
              </c:strCache>
            </c:strRef>
          </c:cat>
          <c:val>
            <c:numRef>
              <c:f>Sheet1!$B$2</c:f>
              <c:numCache>
                <c:formatCode>0.0%</c:formatCode>
                <c:ptCount val="1"/>
                <c:pt idx="0">
                  <c:v>0.129</c:v>
                </c:pt>
              </c:numCache>
            </c:numRef>
          </c:val>
        </c:ser>
        <c:ser>
          <c:idx val="1"/>
          <c:order val="1"/>
          <c:tx>
            <c:strRef>
              <c:f>Sheet1!$C$1</c:f>
              <c:strCache>
                <c:ptCount val="1"/>
                <c:pt idx="0">
                  <c:v>NHIS/MEPS  (n=2411)</c:v>
                </c:pt>
              </c:strCache>
            </c:strRef>
          </c:tx>
          <c:spPr>
            <a:solidFill>
              <a:srgbClr val="FFC000"/>
            </a:solidFill>
          </c:spPr>
          <c:invertIfNegative val="0"/>
          <c:dLbls>
            <c:dLbl>
              <c:idx val="0"/>
              <c:layout>
                <c:manualLayout>
                  <c:x val="-0.00465116279069769"/>
                  <c:y val="-0.00814142749353652"/>
                </c:manualLayout>
              </c:layout>
              <c:spPr/>
              <c:txPr>
                <a:bodyPr/>
                <a:lstStyle/>
                <a:p>
                  <a:pPr>
                    <a:defRPr sz="1400" b="0"/>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Sheet1!$A$2</c:f>
              <c:strCache>
                <c:ptCount val="1"/>
                <c:pt idx="0">
                  <c:v>All children</c:v>
                </c:pt>
              </c:strCache>
            </c:strRef>
          </c:cat>
          <c:val>
            <c:numRef>
              <c:f>Sheet1!$C$2</c:f>
              <c:numCache>
                <c:formatCode>0.0%</c:formatCode>
                <c:ptCount val="1"/>
                <c:pt idx="0">
                  <c:v>0.13</c:v>
                </c:pt>
              </c:numCache>
            </c:numRef>
          </c:val>
        </c:ser>
        <c:dLbls>
          <c:showLegendKey val="0"/>
          <c:showVal val="1"/>
          <c:showCatName val="0"/>
          <c:showSerName val="0"/>
          <c:showPercent val="0"/>
          <c:showBubbleSize val="0"/>
        </c:dLbls>
        <c:gapWidth val="75"/>
        <c:axId val="493425976"/>
        <c:axId val="493428952"/>
      </c:barChart>
      <c:catAx>
        <c:axId val="493425976"/>
        <c:scaling>
          <c:orientation val="minMax"/>
        </c:scaling>
        <c:delete val="0"/>
        <c:axPos val="b"/>
        <c:majorTickMark val="none"/>
        <c:minorTickMark val="none"/>
        <c:tickLblPos val="nextTo"/>
        <c:crossAx val="493428952"/>
        <c:crosses val="autoZero"/>
        <c:auto val="1"/>
        <c:lblAlgn val="ctr"/>
        <c:lblOffset val="100"/>
        <c:noMultiLvlLbl val="0"/>
      </c:catAx>
      <c:valAx>
        <c:axId val="493428952"/>
        <c:scaling>
          <c:orientation val="minMax"/>
          <c:max val="0.25"/>
          <c:min val="0.0"/>
        </c:scaling>
        <c:delete val="0"/>
        <c:axPos val="l"/>
        <c:numFmt formatCode="0%" sourceLinked="0"/>
        <c:majorTickMark val="none"/>
        <c:minorTickMark val="none"/>
        <c:tickLblPos val="nextTo"/>
        <c:crossAx val="493425976"/>
        <c:crosses val="autoZero"/>
        <c:crossBetween val="between"/>
        <c:majorUnit val="0.05"/>
      </c:valAx>
    </c:plotArea>
    <c:legend>
      <c:legendPos val="b"/>
      <c:layout>
        <c:manualLayout>
          <c:xMode val="edge"/>
          <c:yMode val="edge"/>
          <c:x val="0.0843512177256912"/>
          <c:y val="0.877452284503787"/>
          <c:w val="0.811541475920161"/>
          <c:h val="0.118903304842611"/>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19649848238"/>
          <c:y val="0.0336530179658364"/>
          <c:w val="0.895517969471692"/>
          <c:h val="0.567559934993666"/>
        </c:manualLayout>
      </c:layout>
      <c:barChart>
        <c:barDir val="col"/>
        <c:grouping val="clustered"/>
        <c:varyColors val="0"/>
        <c:ser>
          <c:idx val="0"/>
          <c:order val="0"/>
          <c:tx>
            <c:strRef>
              <c:f>Sheet1!$B$1</c:f>
              <c:strCache>
                <c:ptCount val="1"/>
                <c:pt idx="0">
                  <c:v>CAM Users, n=1,133</c:v>
                </c:pt>
              </c:strCache>
            </c:strRef>
          </c:tx>
          <c:spPr>
            <a:solidFill>
              <a:srgbClr val="008AF2"/>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Sheet1!$A$2:$A$6</c:f>
              <c:strCache>
                <c:ptCount val="5"/>
                <c:pt idx="0">
                  <c:v>1 or more condition (n=6,947)</c:v>
                </c:pt>
                <c:pt idx="1">
                  <c:v>1 or more chronic condition (n=4,902)</c:v>
                </c:pt>
                <c:pt idx="2">
                  <c:v>CSHCN (n=1,981)</c:v>
                </c:pt>
                <c:pt idx="3">
                  <c:v>Activity limitations caused by chronic condition (n=643)</c:v>
                </c:pt>
                <c:pt idx="4">
                  <c:v>Non-chronic condition ONLY (n=2,045)</c:v>
                </c:pt>
              </c:strCache>
            </c:strRef>
          </c:cat>
          <c:val>
            <c:numRef>
              <c:f>Sheet1!$B$2:$B$6</c:f>
              <c:numCache>
                <c:formatCode>0.0%</c:formatCode>
                <c:ptCount val="5"/>
                <c:pt idx="0">
                  <c:v>0.917</c:v>
                </c:pt>
                <c:pt idx="1">
                  <c:v>0.750000000000001</c:v>
                </c:pt>
                <c:pt idx="2">
                  <c:v>0.388</c:v>
                </c:pt>
                <c:pt idx="3">
                  <c:v>0.139</c:v>
                </c:pt>
                <c:pt idx="4">
                  <c:v>0.167</c:v>
                </c:pt>
              </c:numCache>
            </c:numRef>
          </c:val>
        </c:ser>
        <c:ser>
          <c:idx val="1"/>
          <c:order val="1"/>
          <c:tx>
            <c:strRef>
              <c:f>Sheet1!$C$1</c:f>
              <c:strCache>
                <c:ptCount val="1"/>
                <c:pt idx="0">
                  <c:v>Non-CAM users, n=8,104</c:v>
                </c:pt>
              </c:strCache>
            </c:strRef>
          </c:tx>
          <c:spPr>
            <a:solidFill>
              <a:srgbClr val="FF9933"/>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Sheet1!$A$2:$A$6</c:f>
              <c:strCache>
                <c:ptCount val="5"/>
                <c:pt idx="0">
                  <c:v>1 or more condition (n=6,947)</c:v>
                </c:pt>
                <c:pt idx="1">
                  <c:v>1 or more chronic condition (n=4,902)</c:v>
                </c:pt>
                <c:pt idx="2">
                  <c:v>CSHCN (n=1,981)</c:v>
                </c:pt>
                <c:pt idx="3">
                  <c:v>Activity limitations caused by chronic condition (n=643)</c:v>
                </c:pt>
                <c:pt idx="4">
                  <c:v>Non-chronic condition ONLY (n=2,045)</c:v>
                </c:pt>
              </c:strCache>
            </c:strRef>
          </c:cat>
          <c:val>
            <c:numRef>
              <c:f>Sheet1!$C$2:$C$6</c:f>
              <c:numCache>
                <c:formatCode>0.0%</c:formatCode>
                <c:ptCount val="5"/>
                <c:pt idx="0">
                  <c:v>0.731000000000001</c:v>
                </c:pt>
                <c:pt idx="1">
                  <c:v>0.5</c:v>
                </c:pt>
                <c:pt idx="2">
                  <c:v>0.197</c:v>
                </c:pt>
                <c:pt idx="3">
                  <c:v>0.067</c:v>
                </c:pt>
                <c:pt idx="4">
                  <c:v>0.231</c:v>
                </c:pt>
              </c:numCache>
            </c:numRef>
          </c:val>
        </c:ser>
        <c:dLbls>
          <c:showLegendKey val="0"/>
          <c:showVal val="0"/>
          <c:showCatName val="0"/>
          <c:showSerName val="0"/>
          <c:showPercent val="0"/>
          <c:showBubbleSize val="0"/>
        </c:dLbls>
        <c:gapWidth val="75"/>
        <c:axId val="489382504"/>
        <c:axId val="489385480"/>
      </c:barChart>
      <c:catAx>
        <c:axId val="489382504"/>
        <c:scaling>
          <c:orientation val="minMax"/>
        </c:scaling>
        <c:delete val="0"/>
        <c:axPos val="b"/>
        <c:majorTickMark val="none"/>
        <c:minorTickMark val="none"/>
        <c:tickLblPos val="nextTo"/>
        <c:crossAx val="489385480"/>
        <c:crosses val="autoZero"/>
        <c:auto val="1"/>
        <c:lblAlgn val="ctr"/>
        <c:lblOffset val="100"/>
        <c:noMultiLvlLbl val="0"/>
      </c:catAx>
      <c:valAx>
        <c:axId val="489385480"/>
        <c:scaling>
          <c:orientation val="minMax"/>
        </c:scaling>
        <c:delete val="0"/>
        <c:axPos val="l"/>
        <c:majorGridlines>
          <c:spPr>
            <a:ln>
              <a:noFill/>
              <a:prstDash val="dash"/>
            </a:ln>
          </c:spPr>
        </c:majorGridlines>
        <c:numFmt formatCode="0%" sourceLinked="0"/>
        <c:majorTickMark val="none"/>
        <c:minorTickMark val="none"/>
        <c:tickLblPos val="nextTo"/>
        <c:spPr>
          <a:ln w="9525">
            <a:noFill/>
          </a:ln>
        </c:spPr>
        <c:crossAx val="489382504"/>
        <c:crosses val="autoZero"/>
        <c:crossBetween val="between"/>
        <c:majorUnit val="0.2"/>
      </c:valAx>
    </c:plotArea>
    <c:legend>
      <c:legendPos val="b"/>
      <c:layout>
        <c:manualLayout>
          <c:xMode val="edge"/>
          <c:yMode val="edge"/>
          <c:x val="0.647716975322218"/>
          <c:y val="0.0141599047096897"/>
          <c:w val="0.352283024677781"/>
          <c:h val="0.121085433305059"/>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9594732861782"/>
          <c:y val="0.0669505862459164"/>
          <c:w val="0.914628097335292"/>
          <c:h val="0.513528367717477"/>
        </c:manualLayout>
      </c:layout>
      <c:barChart>
        <c:barDir val="col"/>
        <c:grouping val="clustered"/>
        <c:varyColors val="0"/>
        <c:ser>
          <c:idx val="0"/>
          <c:order val="0"/>
          <c:tx>
            <c:strRef>
              <c:f>Sheet1!$B$1</c:f>
              <c:strCache>
                <c:ptCount val="1"/>
                <c:pt idx="0">
                  <c:v>CAM Users, n=1,133</c:v>
                </c:pt>
              </c:strCache>
            </c:strRef>
          </c:tx>
          <c:spPr>
            <a:solidFill>
              <a:srgbClr val="008AF2"/>
            </a:solidFill>
          </c:spPr>
          <c:invertIfNegative val="0"/>
          <c:dLbls>
            <c:dLbl>
              <c:idx val="1"/>
              <c:layout>
                <c:manualLayout>
                  <c:x val="-0.00706214689265537"/>
                  <c:y val="0.00259518558335583"/>
                </c:manualLayout>
              </c:layout>
              <c:showLegendKey val="0"/>
              <c:showVal val="1"/>
              <c:showCatName val="0"/>
              <c:showSerName val="0"/>
              <c:showPercent val="0"/>
              <c:showBubbleSize val="0"/>
            </c:dLbl>
            <c:txPr>
              <a:bodyPr rot="-5400000" vert="horz"/>
              <a:lstStyle/>
              <a:p>
                <a:pPr>
                  <a:defRPr sz="1400" b="1"/>
                </a:pPr>
                <a:endParaRPr lang="en-US"/>
              </a:p>
            </c:txPr>
            <c:showLegendKey val="0"/>
            <c:showVal val="1"/>
            <c:showCatName val="0"/>
            <c:showSerName val="0"/>
            <c:showPercent val="0"/>
            <c:showBubbleSize val="0"/>
            <c:showLeaderLines val="0"/>
          </c:dLbls>
          <c:cat>
            <c:strRef>
              <c:f>Sheet1!$A$2:$A$11</c:f>
              <c:strCache>
                <c:ptCount val="10"/>
                <c:pt idx="0">
                  <c:v>Pain (n=1,084)</c:v>
                </c:pt>
                <c:pt idx="1">
                  <c:v>EMB (n=1,307)1</c:v>
                </c:pt>
                <c:pt idx="2">
                  <c:v>Gastroenterology (n=2,444)</c:v>
                </c:pt>
                <c:pt idx="3">
                  <c:v>Respiratory (n=2,450)</c:v>
                </c:pt>
                <c:pt idx="4">
                  <c:v>Common acute  (n=5,577)</c:v>
                </c:pt>
                <c:pt idx="5">
                  <c:v>Developmental (n=771)</c:v>
                </c:pt>
                <c:pt idx="6">
                  <c:v>Neurological (n=670)</c:v>
                </c:pt>
                <c:pt idx="7">
                  <c:v>Sensory  (n=527)</c:v>
                </c:pt>
                <c:pt idx="8">
                  <c:v>Dermatological (n=1,439)</c:v>
                </c:pt>
                <c:pt idx="9">
                  <c:v>Other </c:v>
                </c:pt>
              </c:strCache>
            </c:strRef>
          </c:cat>
          <c:val>
            <c:numRef>
              <c:f>Sheet1!$B$2:$B$11</c:f>
              <c:numCache>
                <c:formatCode>0.0%</c:formatCode>
                <c:ptCount val="10"/>
                <c:pt idx="0">
                  <c:v>0.252</c:v>
                </c:pt>
                <c:pt idx="1">
                  <c:v>0.322</c:v>
                </c:pt>
                <c:pt idx="2">
                  <c:v>0.436</c:v>
                </c:pt>
                <c:pt idx="3">
                  <c:v>0.402</c:v>
                </c:pt>
                <c:pt idx="4">
                  <c:v>0.775000000000001</c:v>
                </c:pt>
                <c:pt idx="5">
                  <c:v>0.163</c:v>
                </c:pt>
                <c:pt idx="6">
                  <c:v>0.142</c:v>
                </c:pt>
                <c:pt idx="7">
                  <c:v>0.075</c:v>
                </c:pt>
                <c:pt idx="8">
                  <c:v>0.264</c:v>
                </c:pt>
                <c:pt idx="9">
                  <c:v>0.257</c:v>
                </c:pt>
              </c:numCache>
            </c:numRef>
          </c:val>
        </c:ser>
        <c:ser>
          <c:idx val="1"/>
          <c:order val="1"/>
          <c:tx>
            <c:strRef>
              <c:f>Sheet1!$C$1</c:f>
              <c:strCache>
                <c:ptCount val="1"/>
                <c:pt idx="0">
                  <c:v>Non-CAM users, n=8104</c:v>
                </c:pt>
              </c:strCache>
            </c:strRef>
          </c:tx>
          <c:spPr>
            <a:solidFill>
              <a:srgbClr val="FF9933"/>
            </a:solidFill>
          </c:spPr>
          <c:invertIfNegative val="0"/>
          <c:dLbls>
            <c:dLbl>
              <c:idx val="1"/>
              <c:layout>
                <c:manualLayout>
                  <c:x val="-2.58942394739392E-17"/>
                  <c:y val="0.00766950466375563"/>
                </c:manualLayout>
              </c:layout>
              <c:showLegendKey val="0"/>
              <c:showVal val="1"/>
              <c:showCatName val="0"/>
              <c:showSerName val="0"/>
              <c:showPercent val="0"/>
              <c:showBubbleSize val="0"/>
            </c:dLbl>
            <c:dLbl>
              <c:idx val="2"/>
              <c:layout>
                <c:manualLayout>
                  <c:x val="0.00564971751412429"/>
                  <c:y val="-0.015571113500135"/>
                </c:manualLayout>
              </c:layout>
              <c:showLegendKey val="0"/>
              <c:showVal val="1"/>
              <c:showCatName val="0"/>
              <c:showSerName val="0"/>
              <c:showPercent val="0"/>
              <c:showBubbleSize val="0"/>
            </c:dLbl>
            <c:dLbl>
              <c:idx val="3"/>
              <c:layout>
                <c:manualLayout>
                  <c:x val="0.0127118644067797"/>
                  <c:y val="0.00268817204301081"/>
                </c:manualLayout>
              </c:layout>
              <c:showLegendKey val="0"/>
              <c:showVal val="1"/>
              <c:showCatName val="0"/>
              <c:showSerName val="0"/>
              <c:showPercent val="0"/>
              <c:showBubbleSize val="0"/>
            </c:dLbl>
            <c:dLbl>
              <c:idx val="4"/>
              <c:layout>
                <c:manualLayout>
                  <c:x val="0.00282485875706215"/>
                  <c:y val="0.0"/>
                </c:manualLayout>
              </c:layout>
              <c:showLegendKey val="0"/>
              <c:showVal val="1"/>
              <c:showCatName val="0"/>
              <c:showSerName val="0"/>
              <c:showPercent val="0"/>
              <c:showBubbleSize val="0"/>
            </c:dLbl>
            <c:dLbl>
              <c:idx val="5"/>
              <c:layout>
                <c:manualLayout>
                  <c:x val="0.00282485875706215"/>
                  <c:y val="0.0"/>
                </c:manualLayout>
              </c:layout>
              <c:showLegendKey val="0"/>
              <c:showVal val="1"/>
              <c:showCatName val="0"/>
              <c:showSerName val="0"/>
              <c:showPercent val="0"/>
              <c:showBubbleSize val="0"/>
            </c:dLbl>
            <c:dLbl>
              <c:idx val="6"/>
              <c:layout>
                <c:manualLayout>
                  <c:x val="0.00847457627118646"/>
                  <c:y val="-0.00537634408602151"/>
                </c:manualLayout>
              </c:layout>
              <c:showLegendKey val="0"/>
              <c:showVal val="1"/>
              <c:showCatName val="0"/>
              <c:showSerName val="0"/>
              <c:showPercent val="0"/>
              <c:showBubbleSize val="0"/>
            </c:dLbl>
            <c:dLbl>
              <c:idx val="7"/>
              <c:layout>
                <c:manualLayout>
                  <c:x val="0.00282485875706215"/>
                  <c:y val="0.0026880925590881"/>
                </c:manualLayout>
              </c:layout>
              <c:showLegendKey val="0"/>
              <c:showVal val="1"/>
              <c:showCatName val="0"/>
              <c:showSerName val="0"/>
              <c:showPercent val="0"/>
              <c:showBubbleSize val="0"/>
            </c:dLbl>
            <c:dLbl>
              <c:idx val="8"/>
              <c:layout>
                <c:manualLayout>
                  <c:x val="0.00141242937853107"/>
                  <c:y val="4.6515817222866E-17"/>
                </c:manualLayout>
              </c:layout>
              <c:showLegendKey val="0"/>
              <c:showVal val="1"/>
              <c:showCatName val="0"/>
              <c:showSerName val="0"/>
              <c:showPercent val="0"/>
              <c:showBubbleSize val="0"/>
            </c:dLbl>
            <c:dLbl>
              <c:idx val="9"/>
              <c:layout>
                <c:manualLayout>
                  <c:x val="-0.00141242937853107"/>
                  <c:y val="0.00806409279485227"/>
                </c:manualLayout>
              </c:layout>
              <c:showLegendKey val="0"/>
              <c:showVal val="1"/>
              <c:showCatName val="0"/>
              <c:showSerName val="0"/>
              <c:showPercent val="0"/>
              <c:showBubbleSize val="0"/>
            </c:dLbl>
            <c:txPr>
              <a:bodyPr rot="-5400000" vert="horz"/>
              <a:lstStyle/>
              <a:p>
                <a:pPr>
                  <a:defRPr sz="1400" b="1"/>
                </a:pPr>
                <a:endParaRPr lang="en-US"/>
              </a:p>
            </c:txPr>
            <c:showLegendKey val="0"/>
            <c:showVal val="1"/>
            <c:showCatName val="0"/>
            <c:showSerName val="0"/>
            <c:showPercent val="0"/>
            <c:showBubbleSize val="0"/>
            <c:showLeaderLines val="0"/>
          </c:dLbls>
          <c:cat>
            <c:strRef>
              <c:f>Sheet1!$A$2:$A$11</c:f>
              <c:strCache>
                <c:ptCount val="10"/>
                <c:pt idx="0">
                  <c:v>Pain (n=1,084)</c:v>
                </c:pt>
                <c:pt idx="1">
                  <c:v>EMB (n=1,307)1</c:v>
                </c:pt>
                <c:pt idx="2">
                  <c:v>Gastroenterology (n=2,444)</c:v>
                </c:pt>
                <c:pt idx="3">
                  <c:v>Respiratory (n=2,450)</c:v>
                </c:pt>
                <c:pt idx="4">
                  <c:v>Common acute  (n=5,577)</c:v>
                </c:pt>
                <c:pt idx="5">
                  <c:v>Developmental (n=771)</c:v>
                </c:pt>
                <c:pt idx="6">
                  <c:v>Neurological (n=670)</c:v>
                </c:pt>
                <c:pt idx="7">
                  <c:v>Sensory  (n=527)</c:v>
                </c:pt>
                <c:pt idx="8">
                  <c:v>Dermatological (n=1,439)</c:v>
                </c:pt>
                <c:pt idx="9">
                  <c:v>Other </c:v>
                </c:pt>
              </c:strCache>
            </c:strRef>
          </c:cat>
          <c:val>
            <c:numRef>
              <c:f>Sheet1!$C$2:$C$11</c:f>
              <c:numCache>
                <c:formatCode>0.0%</c:formatCode>
                <c:ptCount val="10"/>
                <c:pt idx="0">
                  <c:v>0.103</c:v>
                </c:pt>
                <c:pt idx="1">
                  <c:v>0.14</c:v>
                </c:pt>
                <c:pt idx="2">
                  <c:v>0.257</c:v>
                </c:pt>
                <c:pt idx="3">
                  <c:v>0.245</c:v>
                </c:pt>
                <c:pt idx="4">
                  <c:v>0.595</c:v>
                </c:pt>
                <c:pt idx="5">
                  <c:v>0.076</c:v>
                </c:pt>
                <c:pt idx="6">
                  <c:v>0.067</c:v>
                </c:pt>
                <c:pt idx="7">
                  <c:v>0.057</c:v>
                </c:pt>
                <c:pt idx="8">
                  <c:v>0.146</c:v>
                </c:pt>
                <c:pt idx="9">
                  <c:v>0.113</c:v>
                </c:pt>
              </c:numCache>
            </c:numRef>
          </c:val>
        </c:ser>
        <c:dLbls>
          <c:showLegendKey val="0"/>
          <c:showVal val="1"/>
          <c:showCatName val="0"/>
          <c:showSerName val="0"/>
          <c:showPercent val="0"/>
          <c:showBubbleSize val="0"/>
        </c:dLbls>
        <c:gapWidth val="75"/>
        <c:axId val="453757304"/>
        <c:axId val="453760248"/>
      </c:barChart>
      <c:catAx>
        <c:axId val="453757304"/>
        <c:scaling>
          <c:orientation val="minMax"/>
        </c:scaling>
        <c:delete val="0"/>
        <c:axPos val="b"/>
        <c:majorTickMark val="none"/>
        <c:minorTickMark val="none"/>
        <c:tickLblPos val="nextTo"/>
        <c:txPr>
          <a:bodyPr/>
          <a:lstStyle/>
          <a:p>
            <a:pPr>
              <a:defRPr sz="1600"/>
            </a:pPr>
            <a:endParaRPr lang="en-US"/>
          </a:p>
        </c:txPr>
        <c:crossAx val="453760248"/>
        <c:crosses val="autoZero"/>
        <c:auto val="1"/>
        <c:lblAlgn val="ctr"/>
        <c:lblOffset val="100"/>
        <c:noMultiLvlLbl val="0"/>
      </c:catAx>
      <c:valAx>
        <c:axId val="453760248"/>
        <c:scaling>
          <c:orientation val="minMax"/>
        </c:scaling>
        <c:delete val="0"/>
        <c:axPos val="l"/>
        <c:numFmt formatCode="0%" sourceLinked="0"/>
        <c:majorTickMark val="none"/>
        <c:minorTickMark val="none"/>
        <c:tickLblPos val="nextTo"/>
        <c:txPr>
          <a:bodyPr/>
          <a:lstStyle/>
          <a:p>
            <a:pPr>
              <a:defRPr sz="1600"/>
            </a:pPr>
            <a:endParaRPr lang="en-US"/>
          </a:p>
        </c:txPr>
        <c:crossAx val="453757304"/>
        <c:crosses val="autoZero"/>
        <c:crossBetween val="between"/>
        <c:majorUnit val="0.1"/>
      </c:valAx>
    </c:plotArea>
    <c:legend>
      <c:legendPos val="b"/>
      <c:layout>
        <c:manualLayout>
          <c:xMode val="edge"/>
          <c:yMode val="edge"/>
          <c:x val="0.65222307486988"/>
          <c:y val="0.0332538326546008"/>
          <c:w val="0.347776925130121"/>
          <c:h val="0.137687677008547"/>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76333340768665"/>
          <c:y val="0.0346469451735201"/>
          <c:w val="0.906785929379224"/>
          <c:h val="0.577111038203559"/>
        </c:manualLayout>
      </c:layout>
      <c:barChart>
        <c:barDir val="col"/>
        <c:grouping val="clustered"/>
        <c:varyColors val="0"/>
        <c:ser>
          <c:idx val="0"/>
          <c:order val="0"/>
          <c:tx>
            <c:strRef>
              <c:f>Sheet1!$A$2</c:f>
              <c:strCache>
                <c:ptCount val="1"/>
                <c:pt idx="0">
                  <c:v>Pain-related conditions (12.1%)</c:v>
                </c:pt>
              </c:strCache>
            </c:strRef>
          </c:tx>
          <c:spPr>
            <a:solidFill>
              <a:srgbClr val="008AF2"/>
            </a:solidFill>
          </c:spPr>
          <c:invertIfNegative val="0"/>
          <c:dLbls>
            <c:txPr>
              <a:bodyPr rot="-5400000" vert="horz"/>
              <a:lstStyle/>
              <a:p>
                <a:pPr>
                  <a:defRPr sz="14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Sheet1!$B$2:$E$2</c:f>
              <c:numCache>
                <c:formatCode>0.0%</c:formatCode>
                <c:ptCount val="4"/>
                <c:pt idx="0">
                  <c:v>0.04</c:v>
                </c:pt>
                <c:pt idx="1">
                  <c:v>0.117</c:v>
                </c:pt>
                <c:pt idx="2">
                  <c:v>0.102</c:v>
                </c:pt>
                <c:pt idx="3">
                  <c:v>0.104</c:v>
                </c:pt>
              </c:numCache>
            </c:numRef>
          </c:val>
        </c:ser>
        <c:ser>
          <c:idx val="1"/>
          <c:order val="1"/>
          <c:tx>
            <c:strRef>
              <c:f>Sheet1!$A$3</c:f>
              <c:strCache>
                <c:ptCount val="1"/>
                <c:pt idx="0">
                  <c:v>EMB Conditions (16.5%)</c:v>
                </c:pt>
              </c:strCache>
            </c:strRef>
          </c:tx>
          <c:spPr>
            <a:solidFill>
              <a:srgbClr val="FF9900"/>
            </a:solidFill>
          </c:spPr>
          <c:invertIfNegative val="0"/>
          <c:dLbls>
            <c:dLbl>
              <c:idx val="0"/>
              <c:spPr/>
              <c:txPr>
                <a:bodyPr rot="-5400000" vert="horz"/>
                <a:lstStyle/>
                <a:p>
                  <a:pPr>
                    <a:defRPr sz="1400" b="1"/>
                  </a:pPr>
                  <a:endParaRPr lang="en-US"/>
                </a:p>
              </c:txPr>
              <c:showLegendKey val="0"/>
              <c:showVal val="1"/>
              <c:showCatName val="0"/>
              <c:showSerName val="0"/>
              <c:showPercent val="0"/>
              <c:showBubbleSize val="0"/>
            </c:dLbl>
            <c:dLbl>
              <c:idx val="1"/>
              <c:spPr/>
              <c:txPr>
                <a:bodyPr rot="-5400000" vert="horz"/>
                <a:lstStyle/>
                <a:p>
                  <a:pPr>
                    <a:defRPr sz="1400" b="1"/>
                  </a:pPr>
                  <a:endParaRPr lang="en-US"/>
                </a:p>
              </c:txPr>
              <c:showLegendKey val="0"/>
              <c:showVal val="1"/>
              <c:showCatName val="0"/>
              <c:showSerName val="0"/>
              <c:showPercent val="0"/>
              <c:showBubbleSize val="0"/>
            </c:dLbl>
            <c:dLbl>
              <c:idx val="2"/>
              <c:spPr/>
              <c:txPr>
                <a:bodyPr rot="-5400000" vert="horz"/>
                <a:lstStyle/>
                <a:p>
                  <a:pPr>
                    <a:defRPr sz="1400" b="1"/>
                  </a:pPr>
                  <a:endParaRPr lang="en-US"/>
                </a:p>
              </c:txPr>
              <c:showLegendKey val="0"/>
              <c:showVal val="1"/>
              <c:showCatName val="0"/>
              <c:showSerName val="0"/>
              <c:showPercent val="0"/>
              <c:showBubbleSize val="0"/>
            </c:dLbl>
            <c:dLbl>
              <c:idx val="3"/>
              <c:spPr/>
              <c:txPr>
                <a:bodyPr rot="-5400000" vert="horz"/>
                <a:lstStyle/>
                <a:p>
                  <a:pPr>
                    <a:defRPr sz="1400" b="1"/>
                  </a:pPr>
                  <a:endParaRPr lang="en-US"/>
                </a:p>
              </c:txPr>
              <c:showLegendKey val="0"/>
              <c:showVal val="1"/>
              <c:showCatName val="0"/>
              <c:showSerName val="0"/>
              <c:showPercent val="0"/>
              <c:showBubbleSize val="0"/>
            </c:dLbl>
            <c:txPr>
              <a:bodyPr rot="-5400000" vert="horz"/>
              <a:lstStyle/>
              <a:p>
                <a:pPr>
                  <a:defRPr/>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Sheet1!$B$3:$E$3</c:f>
              <c:numCache>
                <c:formatCode>0.0%</c:formatCode>
                <c:ptCount val="4"/>
                <c:pt idx="0">
                  <c:v>0.04</c:v>
                </c:pt>
                <c:pt idx="1">
                  <c:v>0.119</c:v>
                </c:pt>
                <c:pt idx="2">
                  <c:v>0.0640000000000001</c:v>
                </c:pt>
                <c:pt idx="3">
                  <c:v>0.14</c:v>
                </c:pt>
              </c:numCache>
            </c:numRef>
          </c:val>
        </c:ser>
        <c:ser>
          <c:idx val="2"/>
          <c:order val="2"/>
          <c:tx>
            <c:strRef>
              <c:f>Sheet1!$A$4</c:f>
              <c:strCache>
                <c:ptCount val="1"/>
                <c:pt idx="0">
                  <c:v>Gastroenterology problems (27.9%)</c:v>
                </c:pt>
              </c:strCache>
            </c:strRef>
          </c:tx>
          <c:spPr>
            <a:solidFill>
              <a:srgbClr val="00B050"/>
            </a:solidFill>
          </c:spPr>
          <c:invertIfNegative val="0"/>
          <c:dLbls>
            <c:txPr>
              <a:bodyPr rot="-5400000" vert="horz"/>
              <a:lstStyle/>
              <a:p>
                <a:pPr>
                  <a:defRPr sz="14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Sheet1!$B$4:$E$4</c:f>
              <c:numCache>
                <c:formatCode>0.0%</c:formatCode>
                <c:ptCount val="4"/>
                <c:pt idx="0">
                  <c:v>0.034</c:v>
                </c:pt>
                <c:pt idx="1">
                  <c:v>0.095</c:v>
                </c:pt>
                <c:pt idx="2">
                  <c:v>0.063</c:v>
                </c:pt>
                <c:pt idx="3">
                  <c:v>0.078</c:v>
                </c:pt>
              </c:numCache>
            </c:numRef>
          </c:val>
        </c:ser>
        <c:ser>
          <c:idx val="3"/>
          <c:order val="3"/>
          <c:tx>
            <c:strRef>
              <c:f>Sheet1!$A$5</c:f>
              <c:strCache>
                <c:ptCount val="1"/>
                <c:pt idx="0">
                  <c:v>Respiratory and pulmonary conditions (26.4%)</c:v>
                </c:pt>
              </c:strCache>
            </c:strRef>
          </c:tx>
          <c:spPr>
            <a:solidFill>
              <a:srgbClr val="D844C6"/>
            </a:solidFill>
          </c:spPr>
          <c:invertIfNegative val="0"/>
          <c:dLbls>
            <c:txPr>
              <a:bodyPr rot="-5400000" vert="horz"/>
              <a:lstStyle/>
              <a:p>
                <a:pPr>
                  <a:defRPr sz="14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Sheet1!$B$5:$E$5</c:f>
              <c:numCache>
                <c:formatCode>0.0%</c:formatCode>
                <c:ptCount val="4"/>
                <c:pt idx="0">
                  <c:v>0.041</c:v>
                </c:pt>
                <c:pt idx="1">
                  <c:v>0.095</c:v>
                </c:pt>
                <c:pt idx="2">
                  <c:v>0.056</c:v>
                </c:pt>
                <c:pt idx="3">
                  <c:v>0.08</c:v>
                </c:pt>
              </c:numCache>
            </c:numRef>
          </c:val>
        </c:ser>
        <c:ser>
          <c:idx val="4"/>
          <c:order val="4"/>
          <c:tx>
            <c:strRef>
              <c:f>Sheet1!$A$6</c:f>
              <c:strCache>
                <c:ptCount val="1"/>
                <c:pt idx="0">
                  <c:v>Common acute conditions (61.7%)</c:v>
                </c:pt>
              </c:strCache>
            </c:strRef>
          </c:tx>
          <c:spPr>
            <a:solidFill>
              <a:srgbClr val="7DB4D9"/>
            </a:solidFill>
          </c:spPr>
          <c:invertIfNegative val="0"/>
          <c:dLbls>
            <c:txPr>
              <a:bodyPr rot="-5400000" vert="horz"/>
              <a:lstStyle/>
              <a:p>
                <a:pPr>
                  <a:defRPr sz="14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Sheet1!$B$6:$E$6</c:f>
              <c:numCache>
                <c:formatCode>0.0%</c:formatCode>
                <c:ptCount val="4"/>
                <c:pt idx="0">
                  <c:v>0.031</c:v>
                </c:pt>
                <c:pt idx="1">
                  <c:v>0.075</c:v>
                </c:pt>
                <c:pt idx="2">
                  <c:v>0.046</c:v>
                </c:pt>
                <c:pt idx="3">
                  <c:v>0.06</c:v>
                </c:pt>
              </c:numCache>
            </c:numRef>
          </c:val>
        </c:ser>
        <c:ser>
          <c:idx val="5"/>
          <c:order val="5"/>
          <c:tx>
            <c:strRef>
              <c:f>Sheet1!$A$7</c:f>
              <c:strCache>
                <c:ptCount val="1"/>
                <c:pt idx="0">
                  <c:v>Developmental problems (8.7%)</c:v>
                </c:pt>
              </c:strCache>
            </c:strRef>
          </c:tx>
          <c:spPr>
            <a:solidFill>
              <a:srgbClr val="7030A0"/>
            </a:solidFill>
          </c:spPr>
          <c:invertIfNegative val="0"/>
          <c:dLbls>
            <c:txPr>
              <a:bodyPr rot="-5400000" vert="horz"/>
              <a:lstStyle/>
              <a:p>
                <a:pPr>
                  <a:defRPr sz="14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Sheet1!$B$7:$E$7</c:f>
              <c:numCache>
                <c:formatCode>0.0%</c:formatCode>
                <c:ptCount val="4"/>
                <c:pt idx="0">
                  <c:v>0.037</c:v>
                </c:pt>
                <c:pt idx="1">
                  <c:v>0.129</c:v>
                </c:pt>
                <c:pt idx="2">
                  <c:v>0.057</c:v>
                </c:pt>
                <c:pt idx="3">
                  <c:v>0.113</c:v>
                </c:pt>
              </c:numCache>
            </c:numRef>
          </c:val>
        </c:ser>
        <c:ser>
          <c:idx val="6"/>
          <c:order val="6"/>
          <c:tx>
            <c:strRef>
              <c:f>Sheet1!$A$8</c:f>
              <c:strCache>
                <c:ptCount val="1"/>
                <c:pt idx="0">
                  <c:v>Neurological problems (7.7%)</c:v>
                </c:pt>
              </c:strCache>
            </c:strRef>
          </c:tx>
          <c:spPr>
            <a:solidFill>
              <a:srgbClr val="FFC000"/>
            </a:solidFill>
          </c:spPr>
          <c:invertIfNegative val="0"/>
          <c:dLbls>
            <c:txPr>
              <a:bodyPr rot="-5400000" vert="horz"/>
              <a:lstStyle/>
              <a:p>
                <a:pPr>
                  <a:defRPr sz="14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Sheet1!$B$8:$E$8</c:f>
              <c:numCache>
                <c:formatCode>0.0%</c:formatCode>
                <c:ptCount val="4"/>
                <c:pt idx="0">
                  <c:v>0.048</c:v>
                </c:pt>
                <c:pt idx="1">
                  <c:v>0.116</c:v>
                </c:pt>
                <c:pt idx="2">
                  <c:v>0.058</c:v>
                </c:pt>
                <c:pt idx="3">
                  <c:v>0.106</c:v>
                </c:pt>
              </c:numCache>
            </c:numRef>
          </c:val>
        </c:ser>
        <c:dLbls>
          <c:showLegendKey val="0"/>
          <c:showVal val="1"/>
          <c:showCatName val="0"/>
          <c:showSerName val="0"/>
          <c:showPercent val="0"/>
          <c:showBubbleSize val="0"/>
        </c:dLbls>
        <c:gapWidth val="75"/>
        <c:axId val="480595944"/>
        <c:axId val="480599000"/>
      </c:barChart>
      <c:catAx>
        <c:axId val="480595944"/>
        <c:scaling>
          <c:orientation val="minMax"/>
        </c:scaling>
        <c:delete val="0"/>
        <c:axPos val="b"/>
        <c:majorTickMark val="none"/>
        <c:minorTickMark val="none"/>
        <c:tickLblPos val="nextTo"/>
        <c:txPr>
          <a:bodyPr/>
          <a:lstStyle/>
          <a:p>
            <a:pPr>
              <a:defRPr sz="1600"/>
            </a:pPr>
            <a:endParaRPr lang="en-US"/>
          </a:p>
        </c:txPr>
        <c:crossAx val="480599000"/>
        <c:crosses val="autoZero"/>
        <c:auto val="1"/>
        <c:lblAlgn val="ctr"/>
        <c:lblOffset val="100"/>
        <c:noMultiLvlLbl val="0"/>
      </c:catAx>
      <c:valAx>
        <c:axId val="480599000"/>
        <c:scaling>
          <c:orientation val="minMax"/>
        </c:scaling>
        <c:delete val="0"/>
        <c:axPos val="l"/>
        <c:numFmt formatCode="0%" sourceLinked="0"/>
        <c:majorTickMark val="none"/>
        <c:minorTickMark val="none"/>
        <c:tickLblPos val="nextTo"/>
        <c:txPr>
          <a:bodyPr/>
          <a:lstStyle/>
          <a:p>
            <a:pPr>
              <a:defRPr sz="1600"/>
            </a:pPr>
            <a:endParaRPr lang="en-US"/>
          </a:p>
        </c:txPr>
        <c:crossAx val="480595944"/>
        <c:crosses val="autoZero"/>
        <c:crossBetween val="between"/>
      </c:valAx>
    </c:plotArea>
    <c:legend>
      <c:legendPos val="b"/>
      <c:layout>
        <c:manualLayout>
          <c:xMode val="edge"/>
          <c:yMode val="edge"/>
          <c:x val="0.0554792442729361"/>
          <c:y val="0.779401064450278"/>
          <c:w val="0.908871539782739"/>
          <c:h val="0.18124708369787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44105899806004"/>
          <c:y val="0.025731843798713"/>
          <c:w val="0.912401004222298"/>
          <c:h val="0.551160585560607"/>
        </c:manualLayout>
      </c:layout>
      <c:barChart>
        <c:barDir val="col"/>
        <c:grouping val="clustered"/>
        <c:varyColors val="0"/>
        <c:ser>
          <c:idx val="0"/>
          <c:order val="0"/>
          <c:tx>
            <c:strRef>
              <c:f>Sheet1!$B$1</c:f>
              <c:strCache>
                <c:ptCount val="1"/>
                <c:pt idx="0">
                  <c:v>Among CAM users</c:v>
                </c:pt>
              </c:strCache>
            </c:strRef>
          </c:tx>
          <c:spPr>
            <a:solidFill>
              <a:srgbClr val="008AF2"/>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Sheet1!$A$2:$A$7</c:f>
              <c:strCache>
                <c:ptCount val="6"/>
                <c:pt idx="0">
                  <c:v>All children in NHIS (n=9,417)</c:v>
                </c:pt>
                <c:pt idx="1">
                  <c:v>Among CSHCN in NHIS (n=1,976)</c:v>
                </c:pt>
                <c:pt idx="2">
                  <c:v>Among any condition (59 conditions) (n=6,947)</c:v>
                </c:pt>
                <c:pt idx="3">
                  <c:v>Among at leat 1 chronic condition  (n=4,902)</c:v>
                </c:pt>
                <c:pt idx="4">
                  <c:v>Among EBM condition (n=1,307)</c:v>
                </c:pt>
                <c:pt idx="5">
                  <c:v>Among pain-related condition (n=1,084)</c:v>
                </c:pt>
              </c:strCache>
            </c:strRef>
          </c:cat>
          <c:val>
            <c:numRef>
              <c:f>Sheet1!$B$2:$B$7</c:f>
              <c:numCache>
                <c:formatCode>0.0%</c:formatCode>
                <c:ptCount val="6"/>
                <c:pt idx="0">
                  <c:v>0.176</c:v>
                </c:pt>
                <c:pt idx="1">
                  <c:v>0.365</c:v>
                </c:pt>
                <c:pt idx="2">
                  <c:v>0.187</c:v>
                </c:pt>
                <c:pt idx="3">
                  <c:v>0.212</c:v>
                </c:pt>
                <c:pt idx="4">
                  <c:v>0.353</c:v>
                </c:pt>
                <c:pt idx="5">
                  <c:v>0.306</c:v>
                </c:pt>
              </c:numCache>
            </c:numRef>
          </c:val>
        </c:ser>
        <c:ser>
          <c:idx val="1"/>
          <c:order val="1"/>
          <c:tx>
            <c:strRef>
              <c:f>Sheet1!$C$1</c:f>
              <c:strCache>
                <c:ptCount val="1"/>
                <c:pt idx="0">
                  <c:v>Among non-CAM users</c:v>
                </c:pt>
              </c:strCache>
            </c:strRef>
          </c:tx>
          <c:spPr>
            <a:solidFill>
              <a:srgbClr val="FF9900"/>
            </a:solidFill>
          </c:spPr>
          <c:invertIfNegative val="0"/>
          <c:dLbls>
            <c:dLbl>
              <c:idx val="0"/>
              <c:layout>
                <c:manualLayout>
                  <c:x val="0.00717391304347827"/>
                  <c:y val="0.0130890052356021"/>
                </c:manualLayout>
              </c:layout>
              <c:showLegendKey val="0"/>
              <c:showVal val="1"/>
              <c:showCatName val="0"/>
              <c:showSerName val="0"/>
              <c:showPercent val="0"/>
              <c:showBubbleSize val="0"/>
            </c:dLbl>
            <c:dLbl>
              <c:idx val="1"/>
              <c:layout>
                <c:manualLayout>
                  <c:x val="0.01"/>
                  <c:y val="0.0"/>
                </c:manualLayout>
              </c:layout>
              <c:showLegendKey val="0"/>
              <c:showVal val="1"/>
              <c:showCatName val="0"/>
              <c:showSerName val="0"/>
              <c:showPercent val="0"/>
              <c:showBubbleSize val="0"/>
            </c:dLbl>
            <c:dLbl>
              <c:idx val="2"/>
              <c:layout>
                <c:manualLayout>
                  <c:x val="0.015"/>
                  <c:y val="4.79924647841595E-17"/>
                </c:manualLayout>
              </c:layout>
              <c:showLegendKey val="0"/>
              <c:showVal val="1"/>
              <c:showCatName val="0"/>
              <c:showSerName val="0"/>
              <c:showPercent val="0"/>
              <c:showBubbleSize val="0"/>
            </c:dLbl>
            <c:dLbl>
              <c:idx val="3"/>
              <c:layout>
                <c:manualLayout>
                  <c:x val="0.0116666666666667"/>
                  <c:y val="0.00261780104712043"/>
                </c:manualLayout>
              </c:layout>
              <c:showLegendKey val="0"/>
              <c:showVal val="1"/>
              <c:showCatName val="0"/>
              <c:showSerName val="0"/>
              <c:showPercent val="0"/>
              <c:showBubbleSize val="0"/>
            </c:dLbl>
            <c:dLbl>
              <c:idx val="4"/>
              <c:layout>
                <c:manualLayout>
                  <c:x val="0.0166666666666667"/>
                  <c:y val="0.0"/>
                </c:manualLayout>
              </c:layout>
              <c:showLegendKey val="0"/>
              <c:showVal val="1"/>
              <c:showCatName val="0"/>
              <c:showSerName val="0"/>
              <c:showPercent val="0"/>
              <c:showBubbleSize val="0"/>
            </c:dLbl>
            <c:dLbl>
              <c:idx val="5"/>
              <c:layout>
                <c:manualLayout>
                  <c:x val="0.0166666666666667"/>
                  <c:y val="-0.0104712041884817"/>
                </c:manualLayout>
              </c:layout>
              <c:showLegendKey val="0"/>
              <c:showVal val="1"/>
              <c:showCatName val="0"/>
              <c:showSerName val="0"/>
              <c:showPercent val="0"/>
              <c:showBubbleSize val="0"/>
            </c:dLbl>
            <c:dLbl>
              <c:idx val="6"/>
              <c:layout>
                <c:manualLayout>
                  <c:x val="0.0130434782608695"/>
                  <c:y val="-0.00523560209424086"/>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Sheet1!$A$2:$A$7</c:f>
              <c:strCache>
                <c:ptCount val="6"/>
                <c:pt idx="0">
                  <c:v>All children in NHIS (n=9,417)</c:v>
                </c:pt>
                <c:pt idx="1">
                  <c:v>Among CSHCN in NHIS (n=1,976)</c:v>
                </c:pt>
                <c:pt idx="2">
                  <c:v>Among any condition (59 conditions) (n=6,947)</c:v>
                </c:pt>
                <c:pt idx="3">
                  <c:v>Among at leat 1 chronic condition  (n=4,902)</c:v>
                </c:pt>
                <c:pt idx="4">
                  <c:v>Among EBM condition (n=1,307)</c:v>
                </c:pt>
                <c:pt idx="5">
                  <c:v>Among pain-related condition (n=1,084)</c:v>
                </c:pt>
              </c:strCache>
            </c:strRef>
          </c:cat>
          <c:val>
            <c:numRef>
              <c:f>Sheet1!$C$2:$C$7</c:f>
              <c:numCache>
                <c:formatCode>0.0%</c:formatCode>
                <c:ptCount val="6"/>
                <c:pt idx="0">
                  <c:v>0.074</c:v>
                </c:pt>
                <c:pt idx="1">
                  <c:v>0.251</c:v>
                </c:pt>
                <c:pt idx="2">
                  <c:v>0.095</c:v>
                </c:pt>
                <c:pt idx="3">
                  <c:v>0.118</c:v>
                </c:pt>
                <c:pt idx="4">
                  <c:v>0.16</c:v>
                </c:pt>
                <c:pt idx="5">
                  <c:v>0.162</c:v>
                </c:pt>
              </c:numCache>
            </c:numRef>
          </c:val>
        </c:ser>
        <c:dLbls>
          <c:showLegendKey val="0"/>
          <c:showVal val="1"/>
          <c:showCatName val="0"/>
          <c:showSerName val="0"/>
          <c:showPercent val="0"/>
          <c:showBubbleSize val="0"/>
        </c:dLbls>
        <c:gapWidth val="75"/>
        <c:axId val="480642536"/>
        <c:axId val="480645544"/>
      </c:barChart>
      <c:catAx>
        <c:axId val="480642536"/>
        <c:scaling>
          <c:orientation val="minMax"/>
        </c:scaling>
        <c:delete val="0"/>
        <c:axPos val="b"/>
        <c:majorTickMark val="none"/>
        <c:minorTickMark val="none"/>
        <c:tickLblPos val="nextTo"/>
        <c:txPr>
          <a:bodyPr/>
          <a:lstStyle/>
          <a:p>
            <a:pPr>
              <a:defRPr sz="1600"/>
            </a:pPr>
            <a:endParaRPr lang="en-US"/>
          </a:p>
        </c:txPr>
        <c:crossAx val="480645544"/>
        <c:crosses val="autoZero"/>
        <c:auto val="1"/>
        <c:lblAlgn val="ctr"/>
        <c:lblOffset val="100"/>
        <c:noMultiLvlLbl val="0"/>
      </c:catAx>
      <c:valAx>
        <c:axId val="480645544"/>
        <c:scaling>
          <c:orientation val="minMax"/>
        </c:scaling>
        <c:delete val="0"/>
        <c:axPos val="l"/>
        <c:numFmt formatCode="0%" sourceLinked="0"/>
        <c:majorTickMark val="none"/>
        <c:minorTickMark val="none"/>
        <c:tickLblPos val="nextTo"/>
        <c:txPr>
          <a:bodyPr/>
          <a:lstStyle/>
          <a:p>
            <a:pPr>
              <a:defRPr sz="1600"/>
            </a:pPr>
            <a:endParaRPr lang="en-US"/>
          </a:p>
        </c:txPr>
        <c:crossAx val="480642536"/>
        <c:crosses val="autoZero"/>
        <c:crossBetween val="between"/>
      </c:valAx>
    </c:plotArea>
    <c:legend>
      <c:legendPos val="b"/>
      <c:layout>
        <c:manualLayout>
          <c:xMode val="edge"/>
          <c:yMode val="edge"/>
          <c:x val="0.114908707063791"/>
          <c:y val="0.846499944549187"/>
          <c:w val="0.800110104986876"/>
          <c:h val="0.0673706558931443"/>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300405631114"/>
          <c:y val="0.0699030713266106"/>
          <c:w val="0.766395251729899"/>
          <c:h val="0.630617016622923"/>
        </c:manualLayout>
      </c:layout>
      <c:barChart>
        <c:barDir val="col"/>
        <c:grouping val="clustered"/>
        <c:varyColors val="0"/>
        <c:ser>
          <c:idx val="0"/>
          <c:order val="0"/>
          <c:tx>
            <c:strRef>
              <c:f>Sheet1!$B$1</c:f>
              <c:strCache>
                <c:ptCount val="1"/>
                <c:pt idx="0">
                  <c:v>Among CAM users</c:v>
                </c:pt>
              </c:strCache>
            </c:strRef>
          </c:tx>
          <c:spPr>
            <a:solidFill>
              <a:srgbClr val="008AF2"/>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Sheet1!$A$2:$A$3</c:f>
              <c:strCache>
                <c:ptCount val="2"/>
                <c:pt idx="0">
                  <c:v>All children (n=2,411)</c:v>
                </c:pt>
                <c:pt idx="1">
                  <c:v>Among CSHCN in MEPS (n=414)</c:v>
                </c:pt>
              </c:strCache>
            </c:strRef>
          </c:cat>
          <c:val>
            <c:numRef>
              <c:f>Sheet1!$B$2:$B$3</c:f>
              <c:numCache>
                <c:formatCode>0.0%</c:formatCode>
                <c:ptCount val="2"/>
                <c:pt idx="0">
                  <c:v>0.172</c:v>
                </c:pt>
                <c:pt idx="1">
                  <c:v>0.384</c:v>
                </c:pt>
              </c:numCache>
            </c:numRef>
          </c:val>
        </c:ser>
        <c:ser>
          <c:idx val="1"/>
          <c:order val="1"/>
          <c:tx>
            <c:strRef>
              <c:f>Sheet1!$C$1</c:f>
              <c:strCache>
                <c:ptCount val="1"/>
                <c:pt idx="0">
                  <c:v>Among non-CAM users</c:v>
                </c:pt>
              </c:strCache>
            </c:strRef>
          </c:tx>
          <c:spPr>
            <a:solidFill>
              <a:srgbClr val="FF9900"/>
            </a:solidFill>
          </c:spPr>
          <c:invertIfNegative val="0"/>
          <c:dLbls>
            <c:dLbl>
              <c:idx val="0"/>
              <c:layout>
                <c:manualLayout>
                  <c:x val="0.0303030303030303"/>
                  <c:y val="-0.0130208333333334"/>
                </c:manualLayout>
              </c:layout>
              <c:showLegendKey val="0"/>
              <c:showVal val="1"/>
              <c:showCatName val="0"/>
              <c:showSerName val="0"/>
              <c:showPercent val="0"/>
              <c:showBubbleSize val="0"/>
            </c:dLbl>
            <c:dLbl>
              <c:idx val="1"/>
              <c:layout>
                <c:manualLayout>
                  <c:x val="0.0454545454545455"/>
                  <c:y val="0.0"/>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Sheet1!$A$2:$A$3</c:f>
              <c:strCache>
                <c:ptCount val="2"/>
                <c:pt idx="0">
                  <c:v>All children (n=2,411)</c:v>
                </c:pt>
                <c:pt idx="1">
                  <c:v>Among CSHCN in MEPS (n=414)</c:v>
                </c:pt>
              </c:strCache>
            </c:strRef>
          </c:cat>
          <c:val>
            <c:numRef>
              <c:f>Sheet1!$C$2:$C$3</c:f>
              <c:numCache>
                <c:formatCode>0.0%</c:formatCode>
                <c:ptCount val="2"/>
                <c:pt idx="0">
                  <c:v>0.065</c:v>
                </c:pt>
                <c:pt idx="1">
                  <c:v>0.191</c:v>
                </c:pt>
              </c:numCache>
            </c:numRef>
          </c:val>
        </c:ser>
        <c:dLbls>
          <c:showLegendKey val="0"/>
          <c:showVal val="1"/>
          <c:showCatName val="0"/>
          <c:showSerName val="0"/>
          <c:showPercent val="0"/>
          <c:showBubbleSize val="0"/>
        </c:dLbls>
        <c:gapWidth val="90"/>
        <c:axId val="453808680"/>
        <c:axId val="453811688"/>
      </c:barChart>
      <c:catAx>
        <c:axId val="453808680"/>
        <c:scaling>
          <c:orientation val="minMax"/>
        </c:scaling>
        <c:delete val="0"/>
        <c:axPos val="b"/>
        <c:majorTickMark val="none"/>
        <c:minorTickMark val="none"/>
        <c:tickLblPos val="nextTo"/>
        <c:txPr>
          <a:bodyPr/>
          <a:lstStyle/>
          <a:p>
            <a:pPr>
              <a:defRPr sz="1600"/>
            </a:pPr>
            <a:endParaRPr lang="en-US"/>
          </a:p>
        </c:txPr>
        <c:crossAx val="453811688"/>
        <c:crosses val="autoZero"/>
        <c:auto val="1"/>
        <c:lblAlgn val="ctr"/>
        <c:lblOffset val="100"/>
        <c:noMultiLvlLbl val="0"/>
      </c:catAx>
      <c:valAx>
        <c:axId val="453811688"/>
        <c:scaling>
          <c:orientation val="minMax"/>
          <c:max val="0.4"/>
        </c:scaling>
        <c:delete val="0"/>
        <c:axPos val="l"/>
        <c:majorGridlines>
          <c:spPr>
            <a:ln>
              <a:noFill/>
            </a:ln>
          </c:spPr>
        </c:majorGridlines>
        <c:numFmt formatCode="0%" sourceLinked="0"/>
        <c:majorTickMark val="none"/>
        <c:minorTickMark val="none"/>
        <c:tickLblPos val="nextTo"/>
        <c:txPr>
          <a:bodyPr/>
          <a:lstStyle/>
          <a:p>
            <a:pPr>
              <a:defRPr sz="1600"/>
            </a:pPr>
            <a:endParaRPr lang="en-US"/>
          </a:p>
        </c:txPr>
        <c:crossAx val="45380868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58002947"/>
          <c:y val="0.0154583802024747"/>
          <c:w val="0.461208039784501"/>
          <c:h val="0.869692163479566"/>
        </c:manualLayout>
      </c:layout>
      <c:barChart>
        <c:barDir val="bar"/>
        <c:grouping val="clustered"/>
        <c:varyColors val="0"/>
        <c:ser>
          <c:idx val="0"/>
          <c:order val="0"/>
          <c:tx>
            <c:strRef>
              <c:f>Sheet1!$B$1</c:f>
              <c:strCache>
                <c:ptCount val="1"/>
                <c:pt idx="0">
                  <c:v>Series 1</c:v>
                </c:pt>
              </c:strCache>
            </c:strRef>
          </c:tx>
          <c:spPr>
            <a:solidFill>
              <a:srgbClr val="29A3FF"/>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Sheet1!$A$2:$A$11</c:f>
              <c:strCache>
                <c:ptCount val="10"/>
                <c:pt idx="0">
                  <c:v>Common acute conditions (n=5,577)</c:v>
                </c:pt>
                <c:pt idx="1">
                  <c:v>Sensory problems (n=527)</c:v>
                </c:pt>
                <c:pt idx="2">
                  <c:v>Respiratory/pulmonary conditions (n=2,450)</c:v>
                </c:pt>
                <c:pt idx="3">
                  <c:v>Gastroenterology problems (n=2,444)</c:v>
                </c:pt>
                <c:pt idx="4">
                  <c:v>Dermatological problems (n=1.439)</c:v>
                </c:pt>
                <c:pt idx="5">
                  <c:v>Developmental problems (n=771)</c:v>
                </c:pt>
                <c:pt idx="6">
                  <c:v>Neurological problems (n=670)</c:v>
                </c:pt>
                <c:pt idx="7">
                  <c:v>Other conditions (n=1,228)</c:v>
                </c:pt>
                <c:pt idx="8">
                  <c:v>Emotional/mental/behavioral conditions (n=1,307)</c:v>
                </c:pt>
                <c:pt idx="9">
                  <c:v>Pain-related conditions (n=1,084)</c:v>
                </c:pt>
              </c:strCache>
            </c:strRef>
          </c:cat>
          <c:val>
            <c:numRef>
              <c:f>Sheet1!$B$2:$B$11</c:f>
              <c:numCache>
                <c:formatCode>0.0%</c:formatCode>
                <c:ptCount val="10"/>
                <c:pt idx="0">
                  <c:v>0.149</c:v>
                </c:pt>
                <c:pt idx="1">
                  <c:v>0.161</c:v>
                </c:pt>
                <c:pt idx="2">
                  <c:v>0.18</c:v>
                </c:pt>
                <c:pt idx="3">
                  <c:v>0.184</c:v>
                </c:pt>
                <c:pt idx="4">
                  <c:v>0.198</c:v>
                </c:pt>
                <c:pt idx="5">
                  <c:v>0.218</c:v>
                </c:pt>
                <c:pt idx="6">
                  <c:v>0.22</c:v>
                </c:pt>
                <c:pt idx="7">
                  <c:v>0.238</c:v>
                </c:pt>
                <c:pt idx="8">
                  <c:v>0.242</c:v>
                </c:pt>
                <c:pt idx="9">
                  <c:v>0.249</c:v>
                </c:pt>
              </c:numCache>
            </c:numRef>
          </c:val>
        </c:ser>
        <c:dLbls>
          <c:showLegendKey val="0"/>
          <c:showVal val="1"/>
          <c:showCatName val="0"/>
          <c:showSerName val="0"/>
          <c:showPercent val="0"/>
          <c:showBubbleSize val="0"/>
        </c:dLbls>
        <c:gapWidth val="45"/>
        <c:axId val="473866008"/>
        <c:axId val="473869016"/>
      </c:barChart>
      <c:catAx>
        <c:axId val="473866008"/>
        <c:scaling>
          <c:orientation val="minMax"/>
        </c:scaling>
        <c:delete val="0"/>
        <c:axPos val="l"/>
        <c:majorTickMark val="none"/>
        <c:minorTickMark val="none"/>
        <c:tickLblPos val="nextTo"/>
        <c:txPr>
          <a:bodyPr/>
          <a:lstStyle/>
          <a:p>
            <a:pPr>
              <a:defRPr sz="1600"/>
            </a:pPr>
            <a:endParaRPr lang="en-US"/>
          </a:p>
        </c:txPr>
        <c:crossAx val="473869016"/>
        <c:crosses val="autoZero"/>
        <c:auto val="1"/>
        <c:lblAlgn val="ctr"/>
        <c:lblOffset val="100"/>
        <c:noMultiLvlLbl val="0"/>
      </c:catAx>
      <c:valAx>
        <c:axId val="473869016"/>
        <c:scaling>
          <c:orientation val="minMax"/>
        </c:scaling>
        <c:delete val="0"/>
        <c:axPos val="b"/>
        <c:numFmt formatCode="0%" sourceLinked="0"/>
        <c:majorTickMark val="none"/>
        <c:minorTickMark val="none"/>
        <c:tickLblPos val="nextTo"/>
        <c:txPr>
          <a:bodyPr/>
          <a:lstStyle/>
          <a:p>
            <a:pPr>
              <a:defRPr sz="1600"/>
            </a:pPr>
            <a:endParaRPr lang="en-US"/>
          </a:p>
        </c:txPr>
        <c:crossAx val="473866008"/>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342519685039"/>
          <c:y val="0.140260416666667"/>
          <c:w val="0.832101924759405"/>
          <c:h val="0.574808070866142"/>
        </c:manualLayout>
      </c:layout>
      <c:barChart>
        <c:barDir val="col"/>
        <c:grouping val="clustered"/>
        <c:varyColors val="0"/>
        <c:ser>
          <c:idx val="0"/>
          <c:order val="0"/>
          <c:tx>
            <c:strRef>
              <c:f>Sheet1!$A$2</c:f>
              <c:strCache>
                <c:ptCount val="1"/>
                <c:pt idx="0">
                  <c:v>No delayd care reported</c:v>
                </c:pt>
              </c:strCache>
            </c:strRef>
          </c:tx>
          <c:spPr>
            <a:solidFill>
              <a:srgbClr val="008AF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Sheet1!$B$1:$D$1</c:f>
              <c:strCache>
                <c:ptCount val="3"/>
                <c:pt idx="0">
                  <c:v>All children</c:v>
                </c:pt>
                <c:pt idx="1">
                  <c:v>Among CSHCN</c:v>
                </c:pt>
                <c:pt idx="2">
                  <c:v>Among non-CSHCN</c:v>
                </c:pt>
              </c:strCache>
            </c:strRef>
          </c:cat>
          <c:val>
            <c:numRef>
              <c:f>Sheet1!$B$2:$D$2</c:f>
              <c:numCache>
                <c:formatCode>0.0%</c:formatCode>
                <c:ptCount val="3"/>
                <c:pt idx="0">
                  <c:v>0.119</c:v>
                </c:pt>
                <c:pt idx="1">
                  <c:v>0.212</c:v>
                </c:pt>
                <c:pt idx="2">
                  <c:v>0.095</c:v>
                </c:pt>
              </c:numCache>
            </c:numRef>
          </c:val>
        </c:ser>
        <c:ser>
          <c:idx val="1"/>
          <c:order val="1"/>
          <c:tx>
            <c:strRef>
              <c:f>Sheet1!$A$3</c:f>
              <c:strCache>
                <c:ptCount val="1"/>
                <c:pt idx="0">
                  <c:v>Yes, delayd care was reported</c:v>
                </c:pt>
              </c:strCache>
            </c:strRef>
          </c:tx>
          <c:spPr>
            <a:solidFill>
              <a:srgbClr val="FF9900"/>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Sheet1!$B$1:$D$1</c:f>
              <c:strCache>
                <c:ptCount val="3"/>
                <c:pt idx="0">
                  <c:v>All children</c:v>
                </c:pt>
                <c:pt idx="1">
                  <c:v>Among CSHCN</c:v>
                </c:pt>
                <c:pt idx="2">
                  <c:v>Among non-CSHCN</c:v>
                </c:pt>
              </c:strCache>
            </c:strRef>
          </c:cat>
          <c:val>
            <c:numRef>
              <c:f>Sheet1!$B$3:$D$3</c:f>
              <c:numCache>
                <c:formatCode>0.0%</c:formatCode>
                <c:ptCount val="3"/>
                <c:pt idx="0">
                  <c:v>0.221</c:v>
                </c:pt>
                <c:pt idx="1">
                  <c:v>0.286</c:v>
                </c:pt>
                <c:pt idx="2">
                  <c:v>0.177</c:v>
                </c:pt>
              </c:numCache>
            </c:numRef>
          </c:val>
        </c:ser>
        <c:dLbls>
          <c:showLegendKey val="0"/>
          <c:showVal val="1"/>
          <c:showCatName val="0"/>
          <c:showSerName val="0"/>
          <c:showPercent val="0"/>
          <c:showBubbleSize val="0"/>
        </c:dLbls>
        <c:gapWidth val="75"/>
        <c:axId val="489515512"/>
        <c:axId val="489518488"/>
      </c:barChart>
      <c:catAx>
        <c:axId val="489515512"/>
        <c:scaling>
          <c:orientation val="minMax"/>
        </c:scaling>
        <c:delete val="0"/>
        <c:axPos val="b"/>
        <c:majorTickMark val="none"/>
        <c:minorTickMark val="none"/>
        <c:tickLblPos val="nextTo"/>
        <c:crossAx val="489518488"/>
        <c:crosses val="autoZero"/>
        <c:auto val="1"/>
        <c:lblAlgn val="ctr"/>
        <c:lblOffset val="100"/>
        <c:noMultiLvlLbl val="0"/>
      </c:catAx>
      <c:valAx>
        <c:axId val="489518488"/>
        <c:scaling>
          <c:orientation val="minMax"/>
          <c:max val="0.3"/>
        </c:scaling>
        <c:delete val="0"/>
        <c:axPos val="l"/>
        <c:numFmt formatCode="0%" sourceLinked="0"/>
        <c:majorTickMark val="none"/>
        <c:minorTickMark val="none"/>
        <c:tickLblPos val="nextTo"/>
        <c:txPr>
          <a:bodyPr/>
          <a:lstStyle/>
          <a:p>
            <a:pPr>
              <a:defRPr sz="1600"/>
            </a:pPr>
            <a:endParaRPr lang="en-US"/>
          </a:p>
        </c:txPr>
        <c:crossAx val="489515512"/>
        <c:crosses val="autoZero"/>
        <c:crossBetween val="between"/>
      </c:valAx>
    </c:plotArea>
    <c:legend>
      <c:legendPos val="b"/>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679193509902"/>
          <c:y val="0.108232323232323"/>
          <c:w val="0.657411715581008"/>
          <c:h val="0.574112746776217"/>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8AF2"/>
              </a:solidFill>
            </c:spPr>
          </c:dPt>
          <c:dPt>
            <c:idx val="1"/>
            <c:invertIfNegative val="0"/>
            <c:bubble3D val="0"/>
            <c:spPr>
              <a:solidFill>
                <a:srgbClr val="FF9900"/>
              </a:solidFill>
            </c:spPr>
          </c:dPt>
          <c:dLbls>
            <c:dLbl>
              <c:idx val="1"/>
              <c:spPr/>
              <c:txPr>
                <a:bodyPr/>
                <a:lstStyle/>
                <a:p>
                  <a:pPr>
                    <a:defRPr sz="1400" b="1"/>
                  </a:pPr>
                  <a:endParaRPr lang="en-US"/>
                </a:p>
              </c:txPr>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Sheet1!$A$2:$A$3</c:f>
              <c:strCache>
                <c:ptCount val="2"/>
                <c:pt idx="0">
                  <c:v>No difficulties or delays getting services</c:v>
                </c:pt>
                <c:pt idx="1">
                  <c:v>Had difficulties or delays getting services</c:v>
                </c:pt>
              </c:strCache>
            </c:strRef>
          </c:cat>
          <c:val>
            <c:numRef>
              <c:f>Sheet1!$B$2:$B$3</c:f>
              <c:numCache>
                <c:formatCode>0.0%</c:formatCode>
                <c:ptCount val="2"/>
                <c:pt idx="0">
                  <c:v>0.083</c:v>
                </c:pt>
                <c:pt idx="1">
                  <c:v>0.154</c:v>
                </c:pt>
              </c:numCache>
            </c:numRef>
          </c:val>
        </c:ser>
        <c:dLbls>
          <c:showLegendKey val="0"/>
          <c:showVal val="1"/>
          <c:showCatName val="0"/>
          <c:showSerName val="0"/>
          <c:showPercent val="0"/>
          <c:showBubbleSize val="0"/>
        </c:dLbls>
        <c:gapWidth val="75"/>
        <c:axId val="489567304"/>
        <c:axId val="489570280"/>
      </c:barChart>
      <c:catAx>
        <c:axId val="489567304"/>
        <c:scaling>
          <c:orientation val="minMax"/>
        </c:scaling>
        <c:delete val="1"/>
        <c:axPos val="b"/>
        <c:majorTickMark val="none"/>
        <c:minorTickMark val="none"/>
        <c:tickLblPos val="none"/>
        <c:crossAx val="489570280"/>
        <c:crosses val="autoZero"/>
        <c:auto val="1"/>
        <c:lblAlgn val="ctr"/>
        <c:lblOffset val="100"/>
        <c:noMultiLvlLbl val="0"/>
      </c:catAx>
      <c:valAx>
        <c:axId val="489570280"/>
        <c:scaling>
          <c:orientation val="minMax"/>
          <c:max val="0.18"/>
        </c:scaling>
        <c:delete val="0"/>
        <c:axPos val="l"/>
        <c:numFmt formatCode="0%" sourceLinked="0"/>
        <c:majorTickMark val="none"/>
        <c:minorTickMark val="none"/>
        <c:tickLblPos val="nextTo"/>
        <c:txPr>
          <a:bodyPr/>
          <a:lstStyle/>
          <a:p>
            <a:pPr>
              <a:defRPr sz="1600"/>
            </a:pPr>
            <a:endParaRPr lang="en-US"/>
          </a:p>
        </c:txPr>
        <c:crossAx val="489567304"/>
        <c:crosses val="autoZero"/>
        <c:crossBetween val="between"/>
        <c:majorUnit val="0.03"/>
      </c:valAx>
    </c:plotArea>
    <c:legend>
      <c:legendPos val="b"/>
      <c:layout>
        <c:manualLayout>
          <c:xMode val="edge"/>
          <c:yMode val="edge"/>
          <c:x val="0.0216884395132427"/>
          <c:y val="0.811284948077143"/>
          <c:w val="0.978311560486757"/>
          <c:h val="0.17422229829966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05897334049861"/>
          <c:y val="0.0366666666666667"/>
          <c:w val="0.923089791817566"/>
          <c:h val="0.717710840390234"/>
        </c:manualLayout>
      </c:layout>
      <c:barChart>
        <c:barDir val="col"/>
        <c:grouping val="clustered"/>
        <c:varyColors val="0"/>
        <c:ser>
          <c:idx val="0"/>
          <c:order val="0"/>
          <c:tx>
            <c:strRef>
              <c:f>'Access to care Q'!$B$84</c:f>
              <c:strCache>
                <c:ptCount val="1"/>
                <c:pt idx="0">
                  <c:v>Non-CAM users</c:v>
                </c:pt>
              </c:strCache>
            </c:strRef>
          </c:tx>
          <c:spPr>
            <a:solidFill>
              <a:srgbClr val="008AF2"/>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'Access to care Q'!$A$85:$A$87</c:f>
              <c:strCache>
                <c:ptCount val="3"/>
                <c:pt idx="0">
                  <c:v>All children</c:v>
                </c:pt>
                <c:pt idx="1">
                  <c:v>Among CSHCN (MEPS)</c:v>
                </c:pt>
                <c:pt idx="2">
                  <c:v>Among children with            EMB condition</c:v>
                </c:pt>
              </c:strCache>
            </c:strRef>
          </c:cat>
          <c:val>
            <c:numRef>
              <c:f>'Access to care Q'!$B$85:$B$87</c:f>
              <c:numCache>
                <c:formatCode>0.0%</c:formatCode>
                <c:ptCount val="3"/>
                <c:pt idx="0">
                  <c:v>0.0930000000000002</c:v>
                </c:pt>
                <c:pt idx="1">
                  <c:v>0.09</c:v>
                </c:pt>
                <c:pt idx="2">
                  <c:v>0.075</c:v>
                </c:pt>
              </c:numCache>
            </c:numRef>
          </c:val>
        </c:ser>
        <c:ser>
          <c:idx val="1"/>
          <c:order val="1"/>
          <c:tx>
            <c:strRef>
              <c:f>'Access to care Q'!$C$84</c:f>
              <c:strCache>
                <c:ptCount val="1"/>
                <c:pt idx="0">
                  <c:v>CAM users</c:v>
                </c:pt>
              </c:strCache>
            </c:strRef>
          </c:tx>
          <c:spPr>
            <a:solidFill>
              <a:srgbClr val="FF9933"/>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'Access to care Q'!$A$85:$A$87</c:f>
              <c:strCache>
                <c:ptCount val="3"/>
                <c:pt idx="0">
                  <c:v>All children</c:v>
                </c:pt>
                <c:pt idx="1">
                  <c:v>Among CSHCN (MEPS)</c:v>
                </c:pt>
                <c:pt idx="2">
                  <c:v>Among children with            EMB condition</c:v>
                </c:pt>
              </c:strCache>
            </c:strRef>
          </c:cat>
          <c:val>
            <c:numRef>
              <c:f>'Access to care Q'!$C$85:$C$87</c:f>
              <c:numCache>
                <c:formatCode>0.0%</c:formatCode>
                <c:ptCount val="3"/>
                <c:pt idx="0">
                  <c:v>0.187</c:v>
                </c:pt>
                <c:pt idx="1">
                  <c:v>0.227</c:v>
                </c:pt>
                <c:pt idx="2">
                  <c:v>0.149</c:v>
                </c:pt>
              </c:numCache>
            </c:numRef>
          </c:val>
        </c:ser>
        <c:dLbls>
          <c:showLegendKey val="0"/>
          <c:showVal val="0"/>
          <c:showCatName val="0"/>
          <c:showSerName val="0"/>
          <c:showPercent val="0"/>
          <c:showBubbleSize val="0"/>
        </c:dLbls>
        <c:gapWidth val="75"/>
        <c:overlap val="5"/>
        <c:axId val="493503192"/>
        <c:axId val="493506200"/>
      </c:barChart>
      <c:catAx>
        <c:axId val="493503192"/>
        <c:scaling>
          <c:orientation val="minMax"/>
        </c:scaling>
        <c:delete val="0"/>
        <c:axPos val="b"/>
        <c:majorTickMark val="none"/>
        <c:minorTickMark val="none"/>
        <c:tickLblPos val="nextTo"/>
        <c:txPr>
          <a:bodyPr/>
          <a:lstStyle/>
          <a:p>
            <a:pPr>
              <a:defRPr sz="1800"/>
            </a:pPr>
            <a:endParaRPr lang="en-US"/>
          </a:p>
        </c:txPr>
        <c:crossAx val="493506200"/>
        <c:crosses val="autoZero"/>
        <c:auto val="1"/>
        <c:lblAlgn val="ctr"/>
        <c:lblOffset val="100"/>
        <c:noMultiLvlLbl val="0"/>
      </c:catAx>
      <c:valAx>
        <c:axId val="493506200"/>
        <c:scaling>
          <c:orientation val="minMax"/>
        </c:scaling>
        <c:delete val="0"/>
        <c:axPos val="l"/>
        <c:majorGridlines>
          <c:spPr>
            <a:ln>
              <a:noFill/>
            </a:ln>
          </c:spPr>
        </c:majorGridlines>
        <c:numFmt formatCode="0%" sourceLinked="0"/>
        <c:majorTickMark val="none"/>
        <c:minorTickMark val="none"/>
        <c:tickLblPos val="nextTo"/>
        <c:spPr>
          <a:ln w="9525">
            <a:noFill/>
          </a:ln>
        </c:spPr>
        <c:txPr>
          <a:bodyPr/>
          <a:lstStyle/>
          <a:p>
            <a:pPr>
              <a:defRPr sz="1600"/>
            </a:pPr>
            <a:endParaRPr lang="en-US"/>
          </a:p>
        </c:txPr>
        <c:crossAx val="493503192"/>
        <c:crosses val="autoZero"/>
        <c:crossBetween val="between"/>
      </c:valAx>
    </c:plotArea>
    <c:legend>
      <c:legendPos val="b"/>
      <c:layout>
        <c:manualLayout>
          <c:xMode val="edge"/>
          <c:yMode val="edge"/>
          <c:x val="0.168713638169116"/>
          <c:y val="0.923452755905512"/>
          <c:w val="0.569100796747588"/>
          <c:h val="0.0565472440944882"/>
        </c:manualLayout>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05897334049861"/>
          <c:y val="0.0366666666666667"/>
          <c:w val="0.923089791817566"/>
          <c:h val="0.717710840390234"/>
        </c:manualLayout>
      </c:layout>
      <c:barChart>
        <c:barDir val="col"/>
        <c:grouping val="clustered"/>
        <c:varyColors val="0"/>
        <c:ser>
          <c:idx val="0"/>
          <c:order val="0"/>
          <c:tx>
            <c:strRef>
              <c:f>'Access to care Q'!$B$84</c:f>
              <c:strCache>
                <c:ptCount val="1"/>
                <c:pt idx="0">
                  <c:v>Non-CAM users</c:v>
                </c:pt>
              </c:strCache>
            </c:strRef>
          </c:tx>
          <c:spPr>
            <a:solidFill>
              <a:srgbClr val="008AF2"/>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'Access to care Q'!$A$85:$A$87</c:f>
              <c:strCache>
                <c:ptCount val="3"/>
                <c:pt idx="0">
                  <c:v>All children</c:v>
                </c:pt>
                <c:pt idx="1">
                  <c:v>Among CSHCN (MEPS)</c:v>
                </c:pt>
                <c:pt idx="2">
                  <c:v>Among children with            EMB condition</c:v>
                </c:pt>
              </c:strCache>
            </c:strRef>
          </c:cat>
          <c:val>
            <c:numRef>
              <c:f>'Access to care Q'!$B$85:$B$87</c:f>
              <c:numCache>
                <c:formatCode>0.0%</c:formatCode>
                <c:ptCount val="3"/>
                <c:pt idx="0">
                  <c:v>0.272</c:v>
                </c:pt>
                <c:pt idx="1">
                  <c:v>0.161</c:v>
                </c:pt>
                <c:pt idx="2">
                  <c:v>0.151</c:v>
                </c:pt>
              </c:numCache>
            </c:numRef>
          </c:val>
        </c:ser>
        <c:ser>
          <c:idx val="1"/>
          <c:order val="1"/>
          <c:tx>
            <c:strRef>
              <c:f>'Access to care Q'!$C$84</c:f>
              <c:strCache>
                <c:ptCount val="1"/>
                <c:pt idx="0">
                  <c:v>CAM users</c:v>
                </c:pt>
              </c:strCache>
            </c:strRef>
          </c:tx>
          <c:spPr>
            <a:solidFill>
              <a:srgbClr val="FF9933"/>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'Access to care Q'!$A$85:$A$87</c:f>
              <c:strCache>
                <c:ptCount val="3"/>
                <c:pt idx="0">
                  <c:v>All children</c:v>
                </c:pt>
                <c:pt idx="1">
                  <c:v>Among CSHCN (MEPS)</c:v>
                </c:pt>
                <c:pt idx="2">
                  <c:v>Among children with            EMB condition</c:v>
                </c:pt>
              </c:strCache>
            </c:strRef>
          </c:cat>
          <c:val>
            <c:numRef>
              <c:f>'Access to care Q'!$C$85:$C$87</c:f>
              <c:numCache>
                <c:formatCode>0.0%</c:formatCode>
                <c:ptCount val="3"/>
                <c:pt idx="0">
                  <c:v>0.152</c:v>
                </c:pt>
                <c:pt idx="1">
                  <c:v>0.268</c:v>
                </c:pt>
                <c:pt idx="2">
                  <c:v>0.386</c:v>
                </c:pt>
              </c:numCache>
            </c:numRef>
          </c:val>
        </c:ser>
        <c:dLbls>
          <c:showLegendKey val="0"/>
          <c:showVal val="0"/>
          <c:showCatName val="0"/>
          <c:showSerName val="0"/>
          <c:showPercent val="0"/>
          <c:showBubbleSize val="0"/>
        </c:dLbls>
        <c:gapWidth val="75"/>
        <c:overlap val="5"/>
        <c:axId val="489751416"/>
        <c:axId val="489754424"/>
      </c:barChart>
      <c:catAx>
        <c:axId val="489751416"/>
        <c:scaling>
          <c:orientation val="minMax"/>
        </c:scaling>
        <c:delete val="0"/>
        <c:axPos val="b"/>
        <c:majorTickMark val="none"/>
        <c:minorTickMark val="none"/>
        <c:tickLblPos val="nextTo"/>
        <c:txPr>
          <a:bodyPr/>
          <a:lstStyle/>
          <a:p>
            <a:pPr>
              <a:defRPr sz="1800"/>
            </a:pPr>
            <a:endParaRPr lang="en-US"/>
          </a:p>
        </c:txPr>
        <c:crossAx val="489754424"/>
        <c:crosses val="autoZero"/>
        <c:auto val="1"/>
        <c:lblAlgn val="ctr"/>
        <c:lblOffset val="100"/>
        <c:noMultiLvlLbl val="0"/>
      </c:catAx>
      <c:valAx>
        <c:axId val="489754424"/>
        <c:scaling>
          <c:orientation val="minMax"/>
        </c:scaling>
        <c:delete val="0"/>
        <c:axPos val="l"/>
        <c:majorGridlines>
          <c:spPr>
            <a:ln>
              <a:noFill/>
            </a:ln>
          </c:spPr>
        </c:majorGridlines>
        <c:numFmt formatCode="0%" sourceLinked="0"/>
        <c:majorTickMark val="none"/>
        <c:minorTickMark val="none"/>
        <c:tickLblPos val="nextTo"/>
        <c:spPr>
          <a:ln w="9525">
            <a:noFill/>
          </a:ln>
        </c:spPr>
        <c:txPr>
          <a:bodyPr/>
          <a:lstStyle/>
          <a:p>
            <a:pPr>
              <a:defRPr sz="1600"/>
            </a:pPr>
            <a:endParaRPr lang="en-US"/>
          </a:p>
        </c:txPr>
        <c:crossAx val="489751416"/>
        <c:crosses val="autoZero"/>
        <c:crossBetween val="between"/>
      </c:valAx>
    </c:plotArea>
    <c:legend>
      <c:legendPos val="b"/>
      <c:layout>
        <c:manualLayout>
          <c:xMode val="edge"/>
          <c:yMode val="edge"/>
          <c:x val="0.168713638169116"/>
          <c:y val="0.923452755905512"/>
          <c:w val="0.569100796747588"/>
          <c:h val="0.0565472440944882"/>
        </c:manualLayout>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610123088062"/>
          <c:y val="0.0914541052086802"/>
          <c:w val="0.857148497601597"/>
          <c:h val="0.636462482630848"/>
        </c:manualLayout>
      </c:layout>
      <c:barChart>
        <c:barDir val="col"/>
        <c:grouping val="percentStacked"/>
        <c:varyColors val="0"/>
        <c:ser>
          <c:idx val="0"/>
          <c:order val="0"/>
          <c:tx>
            <c:strRef>
              <c:f>Sheet1!$B$1</c:f>
              <c:strCache>
                <c:ptCount val="1"/>
                <c:pt idx="0">
                  <c:v>1 type of CAM </c:v>
                </c:pt>
              </c:strCache>
            </c:strRef>
          </c:tx>
          <c:spPr>
            <a:solidFill>
              <a:srgbClr val="008AF2"/>
            </a:solidFill>
          </c:spPr>
          <c:invertIfNegative val="0"/>
          <c:dLbls>
            <c:dLbl>
              <c:idx val="0"/>
              <c:layout>
                <c:manualLayout>
                  <c:x val="-0.00925925925925931"/>
                  <c:y val="0.0101010101010101"/>
                </c:manualLayout>
              </c:layout>
              <c:showLegendKey val="0"/>
              <c:showVal val="1"/>
              <c:showCatName val="0"/>
              <c:showSerName val="0"/>
              <c:showPercent val="0"/>
              <c:showBubbleSize val="0"/>
            </c:dLbl>
            <c:dLbl>
              <c:idx val="3"/>
              <c:layout>
                <c:manualLayout>
                  <c:x val="-0.00617283950617284"/>
                  <c:y val="0.00245098039215686"/>
                </c:manualLayout>
              </c:layout>
              <c:showLegendKey val="0"/>
              <c:showVal val="1"/>
              <c:showCatName val="0"/>
              <c:showSerName val="0"/>
              <c:showPercent val="0"/>
              <c:showBubbleSize val="0"/>
            </c:dLbl>
            <c:txPr>
              <a:bodyPr/>
              <a:lstStyle/>
              <a:p>
                <a:pPr>
                  <a:defRPr sz="1800" b="1"/>
                </a:pPr>
                <a:endParaRPr lang="en-US"/>
              </a:p>
            </c:txPr>
            <c:showLegendKey val="0"/>
            <c:showVal val="1"/>
            <c:showCatName val="0"/>
            <c:showSerName val="0"/>
            <c:showPercent val="0"/>
            <c:showBubbleSize val="0"/>
            <c:showLeaderLines val="0"/>
          </c:dLbls>
          <c:cat>
            <c:strRef>
              <c:f>Sheet1!$A$2:$A$3</c:f>
              <c:strCache>
                <c:ptCount val="2"/>
                <c:pt idx="0">
                  <c:v>CSHCN in NHIS - Algorithm (NHIS) n=440 </c:v>
                </c:pt>
                <c:pt idx="1">
                  <c:v>CSHCN in MEPS - Screener (NHIS/MEPS) n=76</c:v>
                </c:pt>
              </c:strCache>
            </c:strRef>
          </c:cat>
          <c:val>
            <c:numRef>
              <c:f>Sheet1!$B$2:$B$3</c:f>
              <c:numCache>
                <c:formatCode>0.0%</c:formatCode>
                <c:ptCount val="2"/>
                <c:pt idx="0">
                  <c:v>0.556</c:v>
                </c:pt>
                <c:pt idx="1">
                  <c:v>0.641000000000002</c:v>
                </c:pt>
              </c:numCache>
            </c:numRef>
          </c:val>
        </c:ser>
        <c:ser>
          <c:idx val="1"/>
          <c:order val="1"/>
          <c:tx>
            <c:strRef>
              <c:f>Sheet1!$C$1</c:f>
              <c:strCache>
                <c:ptCount val="1"/>
                <c:pt idx="0">
                  <c:v>2 types of CAM</c:v>
                </c:pt>
              </c:strCache>
            </c:strRef>
          </c:tx>
          <c:spPr>
            <a:solidFill>
              <a:srgbClr val="FF9933"/>
            </a:solidFill>
          </c:spPr>
          <c:invertIfNegative val="0"/>
          <c:dLbls>
            <c:txPr>
              <a:bodyPr/>
              <a:lstStyle/>
              <a:p>
                <a:pPr>
                  <a:defRPr sz="1800" b="1"/>
                </a:pPr>
                <a:endParaRPr lang="en-US"/>
              </a:p>
            </c:txPr>
            <c:showLegendKey val="0"/>
            <c:showVal val="1"/>
            <c:showCatName val="0"/>
            <c:showSerName val="0"/>
            <c:showPercent val="0"/>
            <c:showBubbleSize val="0"/>
            <c:showLeaderLines val="0"/>
          </c:dLbls>
          <c:cat>
            <c:strRef>
              <c:f>Sheet1!$A$2:$A$3</c:f>
              <c:strCache>
                <c:ptCount val="2"/>
                <c:pt idx="0">
                  <c:v>CSHCN in NHIS - Algorithm (NHIS) n=440 </c:v>
                </c:pt>
                <c:pt idx="1">
                  <c:v>CSHCN in MEPS - Screener (NHIS/MEPS) n=76</c:v>
                </c:pt>
              </c:strCache>
            </c:strRef>
          </c:cat>
          <c:val>
            <c:numRef>
              <c:f>Sheet1!$C$2:$C$3</c:f>
              <c:numCache>
                <c:formatCode>0.0%</c:formatCode>
                <c:ptCount val="2"/>
                <c:pt idx="0">
                  <c:v>0.223</c:v>
                </c:pt>
                <c:pt idx="1">
                  <c:v>0.231</c:v>
                </c:pt>
              </c:numCache>
            </c:numRef>
          </c:val>
        </c:ser>
        <c:ser>
          <c:idx val="2"/>
          <c:order val="2"/>
          <c:tx>
            <c:strRef>
              <c:f>Sheet1!$D$1</c:f>
              <c:strCache>
                <c:ptCount val="1"/>
                <c:pt idx="0">
                  <c:v>3 or more types of CAM</c:v>
                </c:pt>
              </c:strCache>
            </c:strRef>
          </c:tx>
          <c:spPr>
            <a:solidFill>
              <a:srgbClr val="92D050"/>
            </a:solidFill>
          </c:spPr>
          <c:invertIfNegative val="0"/>
          <c:dLbls>
            <c:dLbl>
              <c:idx val="1"/>
              <c:spPr>
                <a:solidFill>
                  <a:schemeClr val="bg2">
                    <a:lumMod val="40000"/>
                    <a:lumOff val="60000"/>
                  </a:schemeClr>
                </a:solidFill>
              </c:spPr>
              <c:txPr>
                <a:bodyPr/>
                <a:lstStyle/>
                <a:p>
                  <a:pPr>
                    <a:defRPr sz="2400" b="1">
                      <a:solidFill>
                        <a:srgbClr val="003399"/>
                      </a:solidFill>
                    </a:defRPr>
                  </a:pPr>
                  <a:endParaRPr lang="en-US"/>
                </a:p>
              </c:txPr>
              <c:showLegendKey val="0"/>
              <c:showVal val="1"/>
              <c:showCatName val="0"/>
              <c:showSerName val="0"/>
              <c:showPercent val="0"/>
              <c:showBubbleSize val="0"/>
            </c:dLbl>
            <c:txPr>
              <a:bodyPr/>
              <a:lstStyle/>
              <a:p>
                <a:pPr>
                  <a:defRPr sz="2400" b="1">
                    <a:solidFill>
                      <a:srgbClr val="003399"/>
                    </a:solidFill>
                  </a:defRPr>
                </a:pPr>
                <a:endParaRPr lang="en-US"/>
              </a:p>
            </c:txPr>
            <c:showLegendKey val="0"/>
            <c:showVal val="1"/>
            <c:showCatName val="0"/>
            <c:showSerName val="0"/>
            <c:showPercent val="0"/>
            <c:showBubbleSize val="0"/>
            <c:showLeaderLines val="0"/>
          </c:dLbls>
          <c:cat>
            <c:strRef>
              <c:f>Sheet1!$A$2:$A$3</c:f>
              <c:strCache>
                <c:ptCount val="2"/>
                <c:pt idx="0">
                  <c:v>CSHCN in NHIS - Algorithm (NHIS) n=440 </c:v>
                </c:pt>
                <c:pt idx="1">
                  <c:v>CSHCN in MEPS - Screener (NHIS/MEPS) n=76</c:v>
                </c:pt>
              </c:strCache>
            </c:strRef>
          </c:cat>
          <c:val>
            <c:numRef>
              <c:f>Sheet1!$D$2:$D$3</c:f>
              <c:numCache>
                <c:formatCode>0.0%</c:formatCode>
                <c:ptCount val="2"/>
                <c:pt idx="0">
                  <c:v>0.221</c:v>
                </c:pt>
                <c:pt idx="1">
                  <c:v>0.128</c:v>
                </c:pt>
              </c:numCache>
            </c:numRef>
          </c:val>
        </c:ser>
        <c:dLbls>
          <c:showLegendKey val="0"/>
          <c:showVal val="0"/>
          <c:showCatName val="0"/>
          <c:showSerName val="0"/>
          <c:showPercent val="0"/>
          <c:showBubbleSize val="0"/>
        </c:dLbls>
        <c:gapWidth val="75"/>
        <c:overlap val="100"/>
        <c:axId val="493590184"/>
        <c:axId val="493593272"/>
      </c:barChart>
      <c:catAx>
        <c:axId val="493590184"/>
        <c:scaling>
          <c:orientation val="minMax"/>
        </c:scaling>
        <c:delete val="0"/>
        <c:axPos val="b"/>
        <c:majorTickMark val="none"/>
        <c:minorTickMark val="none"/>
        <c:tickLblPos val="nextTo"/>
        <c:txPr>
          <a:bodyPr/>
          <a:lstStyle/>
          <a:p>
            <a:pPr>
              <a:defRPr sz="1800"/>
            </a:pPr>
            <a:endParaRPr lang="en-US"/>
          </a:p>
        </c:txPr>
        <c:crossAx val="493593272"/>
        <c:crosses val="autoZero"/>
        <c:auto val="1"/>
        <c:lblAlgn val="ctr"/>
        <c:lblOffset val="100"/>
        <c:noMultiLvlLbl val="0"/>
      </c:catAx>
      <c:valAx>
        <c:axId val="493593272"/>
        <c:scaling>
          <c:orientation val="minMax"/>
        </c:scaling>
        <c:delete val="0"/>
        <c:axPos val="l"/>
        <c:numFmt formatCode="0%" sourceLinked="0"/>
        <c:majorTickMark val="none"/>
        <c:minorTickMark val="none"/>
        <c:tickLblPos val="nextTo"/>
        <c:txPr>
          <a:bodyPr/>
          <a:lstStyle/>
          <a:p>
            <a:pPr>
              <a:defRPr sz="1600" b="1"/>
            </a:pPr>
            <a:endParaRPr lang="en-US"/>
          </a:p>
        </c:txPr>
        <c:crossAx val="493590184"/>
        <c:crosses val="autoZero"/>
        <c:crossBetween val="between"/>
        <c:majorUnit val="0.2"/>
      </c:valAx>
    </c:plotArea>
    <c:legend>
      <c:legendPos val="b"/>
      <c:layout>
        <c:manualLayout>
          <c:xMode val="edge"/>
          <c:yMode val="edge"/>
          <c:x val="0.0596963526110961"/>
          <c:y val="0.894196517688812"/>
          <c:w val="0.827902072585756"/>
          <c:h val="0.0616221211785147"/>
        </c:manualLayout>
      </c:layout>
      <c:overlay val="0"/>
      <c:txPr>
        <a:bodyPr/>
        <a:lstStyle/>
        <a:p>
          <a:pPr>
            <a:defRPr sz="2000" b="0"/>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822470107903"/>
          <c:y val="0.134140998919253"/>
          <c:w val="0.881299394867308"/>
          <c:h val="0.530478423652926"/>
        </c:manualLayout>
      </c:layout>
      <c:barChart>
        <c:barDir val="col"/>
        <c:grouping val="clustered"/>
        <c:varyColors val="0"/>
        <c:ser>
          <c:idx val="0"/>
          <c:order val="0"/>
          <c:tx>
            <c:strRef>
              <c:f>Sheet1!$A$2</c:f>
              <c:strCache>
                <c:ptCount val="1"/>
                <c:pt idx="0">
                  <c:v>No unmet need </c:v>
                </c:pt>
              </c:strCache>
            </c:strRef>
          </c:tx>
          <c:spPr>
            <a:solidFill>
              <a:srgbClr val="008AF2"/>
            </a:solidFill>
          </c:spPr>
          <c:invertIfNegative val="0"/>
          <c:dLbls>
            <c:dLbl>
              <c:idx val="1"/>
              <c:layout>
                <c:manualLayout>
                  <c:x val="-0.0214285714285715"/>
                  <c:y val="0.0"/>
                </c:manualLayout>
              </c:layout>
              <c:showLegendKey val="0"/>
              <c:showVal val="1"/>
              <c:showCatName val="0"/>
              <c:showSerName val="0"/>
              <c:showPercent val="0"/>
              <c:showBubbleSize val="0"/>
            </c:dLbl>
            <c:dLbl>
              <c:idx val="2"/>
              <c:layout>
                <c:manualLayout>
                  <c:x val="-0.00952380952380952"/>
                  <c:y val="0.0"/>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Sheet1!$B$1:$D$1</c:f>
              <c:strCache>
                <c:ptCount val="3"/>
                <c:pt idx="0">
                  <c:v>All children</c:v>
                </c:pt>
                <c:pt idx="1">
                  <c:v>Among CSHCN</c:v>
                </c:pt>
                <c:pt idx="2">
                  <c:v>Among non-CSHCN</c:v>
                </c:pt>
              </c:strCache>
            </c:strRef>
          </c:cat>
          <c:val>
            <c:numRef>
              <c:f>Sheet1!$B$2:$D$2</c:f>
              <c:numCache>
                <c:formatCode>0.0%</c:formatCode>
                <c:ptCount val="3"/>
                <c:pt idx="0">
                  <c:v>0.123</c:v>
                </c:pt>
                <c:pt idx="1">
                  <c:v>0.218</c:v>
                </c:pt>
                <c:pt idx="2">
                  <c:v>0.099</c:v>
                </c:pt>
              </c:numCache>
            </c:numRef>
          </c:val>
        </c:ser>
        <c:ser>
          <c:idx val="1"/>
          <c:order val="1"/>
          <c:tx>
            <c:strRef>
              <c:f>Sheet1!$A$3</c:f>
              <c:strCache>
                <c:ptCount val="1"/>
                <c:pt idx="0">
                  <c:v>1 unmet need</c:v>
                </c:pt>
              </c:strCache>
            </c:strRef>
          </c:tx>
          <c:spPr>
            <a:solidFill>
              <a:srgbClr val="FF9900"/>
            </a:solidFill>
          </c:spPr>
          <c:invertIfNegative val="0"/>
          <c:dLbls>
            <c:dLbl>
              <c:idx val="0"/>
              <c:layout>
                <c:manualLayout>
                  <c:x val="-0.0128205128205128"/>
                  <c:y val="-0.00561797752808989"/>
                </c:manualLayout>
              </c:layout>
              <c:showLegendKey val="0"/>
              <c:showVal val="1"/>
              <c:showCatName val="0"/>
              <c:showSerName val="0"/>
              <c:showPercent val="0"/>
              <c:showBubbleSize val="0"/>
            </c:dLbl>
            <c:dLbl>
              <c:idx val="1"/>
              <c:layout>
                <c:manualLayout>
                  <c:x val="-0.00952380952380952"/>
                  <c:y val="-0.0236069354966993"/>
                </c:manualLayout>
              </c:layout>
              <c:showLegendKey val="0"/>
              <c:showVal val="1"/>
              <c:showCatName val="0"/>
              <c:showSerName val="0"/>
              <c:showPercent val="0"/>
              <c:showBubbleSize val="0"/>
            </c:dLbl>
            <c:dLbl>
              <c:idx val="2"/>
              <c:layout>
                <c:manualLayout>
                  <c:x val="-0.00860798650168723"/>
                  <c:y val="-0.0126546965720193"/>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Sheet1!$B$1:$D$1</c:f>
              <c:strCache>
                <c:ptCount val="3"/>
                <c:pt idx="0">
                  <c:v>All children</c:v>
                </c:pt>
                <c:pt idx="1">
                  <c:v>Among CSHCN</c:v>
                </c:pt>
                <c:pt idx="2">
                  <c:v>Among non-CSHCN</c:v>
                </c:pt>
              </c:strCache>
            </c:strRef>
          </c:cat>
          <c:val>
            <c:numRef>
              <c:f>Sheet1!$B$3:$D$3</c:f>
              <c:numCache>
                <c:formatCode>0.0%</c:formatCode>
                <c:ptCount val="3"/>
                <c:pt idx="0">
                  <c:v>0.163</c:v>
                </c:pt>
                <c:pt idx="1">
                  <c:v>0.229</c:v>
                </c:pt>
                <c:pt idx="2">
                  <c:v>0.119</c:v>
                </c:pt>
              </c:numCache>
            </c:numRef>
          </c:val>
        </c:ser>
        <c:ser>
          <c:idx val="2"/>
          <c:order val="2"/>
          <c:tx>
            <c:strRef>
              <c:f>Sheet1!$A$4</c:f>
              <c:strCache>
                <c:ptCount val="1"/>
                <c:pt idx="0">
                  <c:v>2 or more unmet needs</c:v>
                </c:pt>
              </c:strCache>
            </c:strRef>
          </c:tx>
          <c:spPr>
            <a:solidFill>
              <a:srgbClr val="00B050"/>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Sheet1!$B$1:$D$1</c:f>
              <c:strCache>
                <c:ptCount val="3"/>
                <c:pt idx="0">
                  <c:v>All children</c:v>
                </c:pt>
                <c:pt idx="1">
                  <c:v>Among CSHCN</c:v>
                </c:pt>
                <c:pt idx="2">
                  <c:v>Among non-CSHCN</c:v>
                </c:pt>
              </c:strCache>
            </c:strRef>
          </c:cat>
          <c:val>
            <c:numRef>
              <c:f>Sheet1!$B$4:$D$4</c:f>
              <c:numCache>
                <c:formatCode>0.0%</c:formatCode>
                <c:ptCount val="3"/>
                <c:pt idx="0">
                  <c:v>0.245</c:v>
                </c:pt>
                <c:pt idx="1">
                  <c:v>0.291</c:v>
                </c:pt>
                <c:pt idx="2">
                  <c:v>0.171</c:v>
                </c:pt>
              </c:numCache>
            </c:numRef>
          </c:val>
        </c:ser>
        <c:dLbls>
          <c:showLegendKey val="0"/>
          <c:showVal val="1"/>
          <c:showCatName val="0"/>
          <c:showSerName val="0"/>
          <c:showPercent val="0"/>
          <c:showBubbleSize val="0"/>
        </c:dLbls>
        <c:gapWidth val="75"/>
        <c:axId val="490012520"/>
        <c:axId val="490015608"/>
      </c:barChart>
      <c:catAx>
        <c:axId val="490012520"/>
        <c:scaling>
          <c:orientation val="minMax"/>
        </c:scaling>
        <c:delete val="0"/>
        <c:axPos val="b"/>
        <c:majorTickMark val="none"/>
        <c:minorTickMark val="none"/>
        <c:tickLblPos val="nextTo"/>
        <c:txPr>
          <a:bodyPr/>
          <a:lstStyle/>
          <a:p>
            <a:pPr>
              <a:defRPr sz="1600"/>
            </a:pPr>
            <a:endParaRPr lang="en-US"/>
          </a:p>
        </c:txPr>
        <c:crossAx val="490015608"/>
        <c:crosses val="autoZero"/>
        <c:auto val="1"/>
        <c:lblAlgn val="ctr"/>
        <c:lblOffset val="100"/>
        <c:noMultiLvlLbl val="0"/>
      </c:catAx>
      <c:valAx>
        <c:axId val="490015608"/>
        <c:scaling>
          <c:orientation val="minMax"/>
          <c:max val="0.3"/>
        </c:scaling>
        <c:delete val="0"/>
        <c:axPos val="l"/>
        <c:numFmt formatCode="0%" sourceLinked="0"/>
        <c:majorTickMark val="none"/>
        <c:minorTickMark val="none"/>
        <c:tickLblPos val="nextTo"/>
        <c:txPr>
          <a:bodyPr/>
          <a:lstStyle/>
          <a:p>
            <a:pPr>
              <a:defRPr sz="1600"/>
            </a:pPr>
            <a:endParaRPr lang="en-US"/>
          </a:p>
        </c:txPr>
        <c:crossAx val="490012520"/>
        <c:crosses val="autoZero"/>
        <c:crossBetween val="between"/>
      </c:valAx>
    </c:plotArea>
    <c:legend>
      <c:legendPos val="b"/>
      <c:layout>
        <c:manualLayout>
          <c:xMode val="edge"/>
          <c:yMode val="edge"/>
          <c:x val="0.0"/>
          <c:y val="0.890395341207348"/>
          <c:w val="1.0"/>
          <c:h val="0.0927507791994751"/>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29618413083"/>
          <c:y val="0.144784946236559"/>
          <c:w val="0.741695268860624"/>
          <c:h val="0.572864173228347"/>
        </c:manualLayout>
      </c:layout>
      <c:barChart>
        <c:barDir val="col"/>
        <c:grouping val="clustered"/>
        <c:varyColors val="0"/>
        <c:ser>
          <c:idx val="0"/>
          <c:order val="0"/>
          <c:tx>
            <c:strRef>
              <c:f>Sheet1!$B$1</c:f>
              <c:strCache>
                <c:ptCount val="1"/>
                <c:pt idx="0">
                  <c:v>No unmet need </c:v>
                </c:pt>
              </c:strCache>
            </c:strRef>
          </c:tx>
          <c:spPr>
            <a:solidFill>
              <a:srgbClr val="008AF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c:f>
              <c:strCache>
                <c:ptCount val="1"/>
                <c:pt idx="0">
                  <c:v>CSHCN</c:v>
                </c:pt>
              </c:strCache>
            </c:strRef>
          </c:cat>
          <c:val>
            <c:numRef>
              <c:f>Sheet1!$B$2</c:f>
              <c:numCache>
                <c:formatCode>0.0%</c:formatCode>
                <c:ptCount val="1"/>
                <c:pt idx="0">
                  <c:v>0.103</c:v>
                </c:pt>
              </c:numCache>
            </c:numRef>
          </c:val>
        </c:ser>
        <c:ser>
          <c:idx val="1"/>
          <c:order val="1"/>
          <c:tx>
            <c:strRef>
              <c:f>Sheet1!$C$1</c:f>
              <c:strCache>
                <c:ptCount val="1"/>
                <c:pt idx="0">
                  <c:v>1 unmet</c:v>
                </c:pt>
              </c:strCache>
            </c:strRef>
          </c:tx>
          <c:spPr>
            <a:solidFill>
              <a:srgbClr val="FF9900"/>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c:f>
              <c:strCache>
                <c:ptCount val="1"/>
                <c:pt idx="0">
                  <c:v>CSHCN</c:v>
                </c:pt>
              </c:strCache>
            </c:strRef>
          </c:cat>
          <c:val>
            <c:numRef>
              <c:f>Sheet1!$C$2</c:f>
              <c:numCache>
                <c:formatCode>0.0%</c:formatCode>
                <c:ptCount val="1"/>
                <c:pt idx="0">
                  <c:v>0.125</c:v>
                </c:pt>
              </c:numCache>
            </c:numRef>
          </c:val>
        </c:ser>
        <c:ser>
          <c:idx val="2"/>
          <c:order val="2"/>
          <c:tx>
            <c:strRef>
              <c:f>Sheet1!$D$1</c:f>
              <c:strCache>
                <c:ptCount val="1"/>
                <c:pt idx="0">
                  <c:v>2 or more unmet</c:v>
                </c:pt>
              </c:strCache>
            </c:strRef>
          </c:tx>
          <c:spPr>
            <a:solidFill>
              <a:srgbClr val="00B050"/>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c:f>
              <c:strCache>
                <c:ptCount val="1"/>
                <c:pt idx="0">
                  <c:v>CSHCN</c:v>
                </c:pt>
              </c:strCache>
            </c:strRef>
          </c:cat>
          <c:val>
            <c:numRef>
              <c:f>Sheet1!$D$2</c:f>
              <c:numCache>
                <c:formatCode>0.0%</c:formatCode>
                <c:ptCount val="1"/>
                <c:pt idx="0">
                  <c:v>0.166</c:v>
                </c:pt>
              </c:numCache>
            </c:numRef>
          </c:val>
        </c:ser>
        <c:dLbls>
          <c:showLegendKey val="0"/>
          <c:showVal val="1"/>
          <c:showCatName val="0"/>
          <c:showSerName val="0"/>
          <c:showPercent val="0"/>
          <c:showBubbleSize val="0"/>
        </c:dLbls>
        <c:gapWidth val="175"/>
        <c:axId val="490083048"/>
        <c:axId val="490086136"/>
      </c:barChart>
      <c:catAx>
        <c:axId val="490083048"/>
        <c:scaling>
          <c:orientation val="minMax"/>
        </c:scaling>
        <c:delete val="0"/>
        <c:axPos val="b"/>
        <c:majorTickMark val="none"/>
        <c:minorTickMark val="none"/>
        <c:tickLblPos val="nextTo"/>
        <c:txPr>
          <a:bodyPr/>
          <a:lstStyle/>
          <a:p>
            <a:pPr>
              <a:defRPr sz="1600"/>
            </a:pPr>
            <a:endParaRPr lang="en-US"/>
          </a:p>
        </c:txPr>
        <c:crossAx val="490086136"/>
        <c:crosses val="autoZero"/>
        <c:auto val="1"/>
        <c:lblAlgn val="ctr"/>
        <c:lblOffset val="100"/>
        <c:noMultiLvlLbl val="0"/>
      </c:catAx>
      <c:valAx>
        <c:axId val="490086136"/>
        <c:scaling>
          <c:orientation val="minMax"/>
          <c:max val="0.18"/>
        </c:scaling>
        <c:delete val="0"/>
        <c:axPos val="l"/>
        <c:numFmt formatCode="0%" sourceLinked="0"/>
        <c:majorTickMark val="none"/>
        <c:minorTickMark val="none"/>
        <c:tickLblPos val="nextTo"/>
        <c:txPr>
          <a:bodyPr/>
          <a:lstStyle/>
          <a:p>
            <a:pPr>
              <a:defRPr sz="1600"/>
            </a:pPr>
            <a:endParaRPr lang="en-US"/>
          </a:p>
        </c:txPr>
        <c:crossAx val="490083048"/>
        <c:crosses val="autoZero"/>
        <c:crossBetween val="between"/>
        <c:majorUnit val="0.03"/>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51524215897594"/>
          <c:y val="0.0895095702214602"/>
          <c:w val="0.923733339198523"/>
          <c:h val="0.59770532999644"/>
        </c:manualLayout>
      </c:layout>
      <c:barChart>
        <c:barDir val="col"/>
        <c:grouping val="clustered"/>
        <c:varyColors val="0"/>
        <c:ser>
          <c:idx val="0"/>
          <c:order val="0"/>
          <c:tx>
            <c:strRef>
              <c:f>Sheet1!$B$1</c:f>
              <c:strCache>
                <c:ptCount val="1"/>
                <c:pt idx="0">
                  <c:v>CAM users</c:v>
                </c:pt>
              </c:strCache>
            </c:strRef>
          </c:tx>
          <c:spPr>
            <a:solidFill>
              <a:srgbClr val="008AF2"/>
            </a:solidFill>
          </c:spPr>
          <c:invertIfNegative val="0"/>
          <c:dPt>
            <c:idx val="5"/>
            <c:invertIfNegative val="0"/>
            <c:bubble3D val="0"/>
            <c:spPr>
              <a:solidFill>
                <a:srgbClr val="FF9933"/>
              </a:solidFill>
            </c:spPr>
          </c:dPt>
          <c:dPt>
            <c:idx val="6"/>
            <c:invertIfNegative val="0"/>
            <c:bubble3D val="0"/>
            <c:spPr>
              <a:solidFill>
                <a:srgbClr val="FF9933"/>
              </a:solidFill>
            </c:spPr>
          </c:dPt>
          <c:dPt>
            <c:idx val="7"/>
            <c:invertIfNegative val="0"/>
            <c:bubble3D val="0"/>
            <c:spPr>
              <a:solidFill>
                <a:srgbClr val="FF9933"/>
              </a:solidFill>
            </c:spPr>
          </c:dPt>
          <c:dPt>
            <c:idx val="8"/>
            <c:invertIfNegative val="0"/>
            <c:bubble3D val="0"/>
            <c:spPr>
              <a:solidFill>
                <a:srgbClr val="FF9933"/>
              </a:solidFill>
            </c:spPr>
          </c:dPt>
          <c:dLbls>
            <c:txPr>
              <a:bodyPr/>
              <a:lstStyle/>
              <a:p>
                <a:pPr>
                  <a:defRPr sz="1600" b="1"/>
                </a:pPr>
                <a:endParaRPr lang="en-US"/>
              </a:p>
            </c:txPr>
            <c:showLegendKey val="0"/>
            <c:showVal val="1"/>
            <c:showCatName val="0"/>
            <c:showSerName val="0"/>
            <c:showPercent val="0"/>
            <c:showBubbleSize val="0"/>
            <c:showLeaderLines val="0"/>
          </c:dLbls>
          <c:cat>
            <c:numRef>
              <c:f>Sheet1!$A$2:$A$10</c:f>
              <c:numCache>
                <c:formatCode>General</c:formatCode>
                <c:ptCount val="9"/>
                <c:pt idx="0">
                  <c:v>1.0</c:v>
                </c:pt>
                <c:pt idx="1">
                  <c:v>2.0</c:v>
                </c:pt>
                <c:pt idx="2">
                  <c:v>3.0</c:v>
                </c:pt>
                <c:pt idx="3">
                  <c:v>4.0</c:v>
                </c:pt>
                <c:pt idx="5">
                  <c:v>1.0</c:v>
                </c:pt>
                <c:pt idx="6">
                  <c:v>2.0</c:v>
                </c:pt>
                <c:pt idx="7">
                  <c:v>3.0</c:v>
                </c:pt>
                <c:pt idx="8">
                  <c:v>4.0</c:v>
                </c:pt>
              </c:numCache>
            </c:numRef>
          </c:cat>
          <c:val>
            <c:numRef>
              <c:f>Sheet1!$B$2:$B$10</c:f>
              <c:numCache>
                <c:formatCode>0.0%</c:formatCode>
                <c:ptCount val="9"/>
                <c:pt idx="0">
                  <c:v>0.368</c:v>
                </c:pt>
                <c:pt idx="1">
                  <c:v>0.211</c:v>
                </c:pt>
                <c:pt idx="2">
                  <c:v>0.35</c:v>
                </c:pt>
                <c:pt idx="3">
                  <c:v>0.096</c:v>
                </c:pt>
                <c:pt idx="5">
                  <c:v>0.265</c:v>
                </c:pt>
                <c:pt idx="6">
                  <c:v>0.225</c:v>
                </c:pt>
                <c:pt idx="7">
                  <c:v>0.111</c:v>
                </c:pt>
                <c:pt idx="8">
                  <c:v>0.105</c:v>
                </c:pt>
              </c:numCache>
            </c:numRef>
          </c:val>
        </c:ser>
        <c:ser>
          <c:idx val="1"/>
          <c:order val="1"/>
          <c:tx>
            <c:strRef>
              <c:f>Sheet1!$C$1</c:f>
              <c:strCache>
                <c:ptCount val="1"/>
                <c:pt idx="0">
                  <c:v>Column1</c:v>
                </c:pt>
              </c:strCache>
            </c:strRef>
          </c:tx>
          <c:invertIfNegative val="0"/>
          <c:cat>
            <c:numRef>
              <c:f>Sheet1!$A$2:$A$10</c:f>
              <c:numCache>
                <c:formatCode>General</c:formatCode>
                <c:ptCount val="9"/>
                <c:pt idx="0">
                  <c:v>1.0</c:v>
                </c:pt>
                <c:pt idx="1">
                  <c:v>2.0</c:v>
                </c:pt>
                <c:pt idx="2">
                  <c:v>3.0</c:v>
                </c:pt>
                <c:pt idx="3">
                  <c:v>4.0</c:v>
                </c:pt>
                <c:pt idx="5">
                  <c:v>1.0</c:v>
                </c:pt>
                <c:pt idx="6">
                  <c:v>2.0</c:v>
                </c:pt>
                <c:pt idx="7">
                  <c:v>3.0</c:v>
                </c:pt>
                <c:pt idx="8">
                  <c:v>4.0</c:v>
                </c:pt>
              </c:numCache>
            </c:numRef>
          </c:cat>
          <c:val>
            <c:numRef>
              <c:f>Sheet1!$C$2:$C$10</c:f>
              <c:numCache>
                <c:formatCode>General</c:formatCode>
                <c:ptCount val="9"/>
                <c:pt idx="0">
                  <c:v>0.0</c:v>
                </c:pt>
                <c:pt idx="1">
                  <c:v>0.0</c:v>
                </c:pt>
                <c:pt idx="2">
                  <c:v>0.0</c:v>
                </c:pt>
                <c:pt idx="3">
                  <c:v>0.0</c:v>
                </c:pt>
                <c:pt idx="5">
                  <c:v>0.0</c:v>
                </c:pt>
                <c:pt idx="6">
                  <c:v>0.0</c:v>
                </c:pt>
                <c:pt idx="7">
                  <c:v>0.0</c:v>
                </c:pt>
                <c:pt idx="8">
                  <c:v>0.0</c:v>
                </c:pt>
              </c:numCache>
            </c:numRef>
          </c:val>
        </c:ser>
        <c:dLbls>
          <c:showLegendKey val="0"/>
          <c:showVal val="0"/>
          <c:showCatName val="0"/>
          <c:showSerName val="0"/>
          <c:showPercent val="0"/>
          <c:showBubbleSize val="0"/>
        </c:dLbls>
        <c:gapWidth val="0"/>
        <c:overlap val="76"/>
        <c:axId val="3317448"/>
        <c:axId val="3320536"/>
      </c:barChart>
      <c:catAx>
        <c:axId val="3317448"/>
        <c:scaling>
          <c:orientation val="minMax"/>
        </c:scaling>
        <c:delete val="0"/>
        <c:axPos val="b"/>
        <c:numFmt formatCode="General" sourceLinked="1"/>
        <c:majorTickMark val="none"/>
        <c:minorTickMark val="none"/>
        <c:tickLblPos val="nextTo"/>
        <c:txPr>
          <a:bodyPr/>
          <a:lstStyle/>
          <a:p>
            <a:pPr>
              <a:defRPr sz="1600"/>
            </a:pPr>
            <a:endParaRPr lang="en-US"/>
          </a:p>
        </c:txPr>
        <c:crossAx val="3320536"/>
        <c:crosses val="autoZero"/>
        <c:auto val="1"/>
        <c:lblAlgn val="ctr"/>
        <c:lblOffset val="100"/>
        <c:noMultiLvlLbl val="0"/>
      </c:catAx>
      <c:valAx>
        <c:axId val="3320536"/>
        <c:scaling>
          <c:orientation val="minMax"/>
        </c:scaling>
        <c:delete val="0"/>
        <c:axPos val="l"/>
        <c:majorGridlines>
          <c:spPr>
            <a:ln>
              <a:noFill/>
              <a:prstDash val="dash"/>
            </a:ln>
          </c:spPr>
        </c:majorGridlines>
        <c:numFmt formatCode="0%" sourceLinked="0"/>
        <c:majorTickMark val="none"/>
        <c:minorTickMark val="none"/>
        <c:tickLblPos val="nextTo"/>
        <c:spPr>
          <a:ln w="9525">
            <a:noFill/>
          </a:ln>
        </c:spPr>
        <c:crossAx val="331744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76333340768665"/>
          <c:y val="0.0346469451735201"/>
          <c:w val="0.906785929379224"/>
          <c:h val="0.577111038203559"/>
        </c:manualLayout>
      </c:layout>
      <c:barChart>
        <c:barDir val="col"/>
        <c:grouping val="clustered"/>
        <c:varyColors val="0"/>
        <c:ser>
          <c:idx val="0"/>
          <c:order val="0"/>
          <c:tx>
            <c:strRef>
              <c:f>Sheet1!$A$2</c:f>
              <c:strCache>
                <c:ptCount val="1"/>
                <c:pt idx="0">
                  <c:v>Pain-related conditions (12.1%)</c:v>
                </c:pt>
              </c:strCache>
            </c:strRef>
          </c:tx>
          <c:spPr>
            <a:solidFill>
              <a:srgbClr val="008AF2"/>
            </a:solidFill>
          </c:spPr>
          <c:invertIfNegative val="0"/>
          <c:dLbls>
            <c:dLbl>
              <c:idx val="0"/>
              <c:layout/>
              <c:tx>
                <c:rich>
                  <a:bodyPr/>
                  <a:lstStyle/>
                  <a:p>
                    <a:r>
                      <a:rPr lang="en-US" dirty="0" smtClean="0"/>
                      <a:t>AOR: 1.66*</a:t>
                    </a:r>
                    <a:endParaRPr lang="en-US" dirty="0"/>
                  </a:p>
                </c:rich>
              </c:tx>
              <c:showLegendKey val="0"/>
              <c:showVal val="1"/>
              <c:showCatName val="0"/>
              <c:showSerName val="0"/>
              <c:showPercent val="0"/>
              <c:showBubbleSize val="0"/>
            </c:dLbl>
            <c:dLbl>
              <c:idx val="1"/>
              <c:layout/>
              <c:tx>
                <c:rich>
                  <a:bodyPr/>
                  <a:lstStyle/>
                  <a:p>
                    <a:r>
                      <a:rPr lang="en-US" smtClean="0"/>
                      <a:t>AOR: 2.21*</a:t>
                    </a:r>
                    <a:endParaRPr lang="en-US" dirty="0"/>
                  </a:p>
                </c:rich>
              </c:tx>
              <c:showLegendKey val="0"/>
              <c:showVal val="1"/>
              <c:showCatName val="0"/>
              <c:showSerName val="0"/>
              <c:showPercent val="0"/>
              <c:showBubbleSize val="0"/>
            </c:dLbl>
            <c:dLbl>
              <c:idx val="2"/>
              <c:layout/>
              <c:tx>
                <c:rich>
                  <a:bodyPr/>
                  <a:lstStyle/>
                  <a:p>
                    <a:r>
                      <a:rPr lang="en-US" smtClean="0"/>
                      <a:t>AOR:</a:t>
                    </a:r>
                    <a:r>
                      <a:rPr lang="en-US" baseline="0" smtClean="0"/>
                      <a:t> 3.31*</a:t>
                    </a:r>
                    <a:endParaRPr lang="en-US" dirty="0"/>
                  </a:p>
                </c:rich>
              </c:tx>
              <c:showLegendKey val="0"/>
              <c:showVal val="1"/>
              <c:showCatName val="0"/>
              <c:showSerName val="0"/>
              <c:showPercent val="0"/>
              <c:showBubbleSize val="0"/>
            </c:dLbl>
            <c:dLbl>
              <c:idx val="3"/>
              <c:layout/>
              <c:tx>
                <c:rich>
                  <a:bodyPr/>
                  <a:lstStyle/>
                  <a:p>
                    <a:r>
                      <a:rPr lang="en-US" smtClean="0"/>
                      <a:t>AOR: 2.41*</a:t>
                    </a:r>
                    <a:endParaRPr lang="en-US" dirty="0"/>
                  </a:p>
                </c:rich>
              </c:tx>
              <c:showLegendKey val="0"/>
              <c:showVal val="1"/>
              <c:showCatName val="0"/>
              <c:showSerName val="0"/>
              <c:showPercent val="0"/>
              <c:showBubbleSize val="0"/>
            </c:dLbl>
            <c:txPr>
              <a:bodyPr rot="-5400000" vert="horz"/>
              <a:lstStyle/>
              <a:p>
                <a:pPr>
                  <a:defRPr sz="14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Sheet1!$B$2:$E$2</c:f>
              <c:numCache>
                <c:formatCode>0.0%</c:formatCode>
                <c:ptCount val="4"/>
                <c:pt idx="0">
                  <c:v>0.04</c:v>
                </c:pt>
                <c:pt idx="1">
                  <c:v>0.117</c:v>
                </c:pt>
                <c:pt idx="2">
                  <c:v>0.102</c:v>
                </c:pt>
                <c:pt idx="3">
                  <c:v>0.104</c:v>
                </c:pt>
              </c:numCache>
            </c:numRef>
          </c:val>
        </c:ser>
        <c:ser>
          <c:idx val="1"/>
          <c:order val="1"/>
          <c:tx>
            <c:strRef>
              <c:f>Sheet1!$A$3</c:f>
              <c:strCache>
                <c:ptCount val="1"/>
                <c:pt idx="0">
                  <c:v>EMB Conditions (16.5%)</c:v>
                </c:pt>
              </c:strCache>
            </c:strRef>
          </c:tx>
          <c:spPr>
            <a:solidFill>
              <a:srgbClr val="FF9900"/>
            </a:solidFill>
          </c:spPr>
          <c:invertIfNegative val="0"/>
          <c:dLbls>
            <c:dLbl>
              <c:idx val="0"/>
              <c:layout/>
              <c:tx>
                <c:rich>
                  <a:bodyPr rot="-5400000" vert="horz"/>
                  <a:lstStyle/>
                  <a:p>
                    <a:pPr>
                      <a:defRPr sz="1400" b="1"/>
                    </a:pPr>
                    <a:r>
                      <a:rPr lang="en-US" dirty="0" smtClean="0"/>
                      <a:t>AOR:1.80*</a:t>
                    </a:r>
                    <a:endParaRPr lang="en-US" dirty="0"/>
                  </a:p>
                </c:rich>
              </c:tx>
              <c:spPr/>
              <c:showLegendKey val="0"/>
              <c:showVal val="1"/>
              <c:showCatName val="0"/>
              <c:showSerName val="0"/>
              <c:showPercent val="0"/>
              <c:showBubbleSize val="0"/>
            </c:dLbl>
            <c:dLbl>
              <c:idx val="1"/>
              <c:layout/>
              <c:tx>
                <c:rich>
                  <a:bodyPr rot="-5400000" vert="horz"/>
                  <a:lstStyle/>
                  <a:p>
                    <a:pPr>
                      <a:defRPr sz="1400" b="1"/>
                    </a:pPr>
                    <a:r>
                      <a:rPr lang="en-US" dirty="0" smtClean="0"/>
                      <a:t>AOR: 2.42*</a:t>
                    </a:r>
                    <a:endParaRPr lang="en-US" dirty="0"/>
                  </a:p>
                </c:rich>
              </c:tx>
              <c:spPr/>
              <c:showLegendKey val="0"/>
              <c:showVal val="1"/>
              <c:showCatName val="0"/>
              <c:showSerName val="0"/>
              <c:showPercent val="0"/>
              <c:showBubbleSize val="0"/>
            </c:dLbl>
            <c:dLbl>
              <c:idx val="2"/>
              <c:layout/>
              <c:tx>
                <c:rich>
                  <a:bodyPr rot="-5400000" vert="horz"/>
                  <a:lstStyle/>
                  <a:p>
                    <a:pPr>
                      <a:defRPr sz="1400" b="1"/>
                    </a:pPr>
                    <a:r>
                      <a:rPr lang="en-US" dirty="0" smtClean="0"/>
                      <a:t>AOR: 1.68*</a:t>
                    </a:r>
                    <a:endParaRPr lang="en-US" dirty="0"/>
                  </a:p>
                </c:rich>
              </c:tx>
              <c:spPr/>
              <c:showLegendKey val="0"/>
              <c:showVal val="1"/>
              <c:showCatName val="0"/>
              <c:showSerName val="0"/>
              <c:showPercent val="0"/>
              <c:showBubbleSize val="0"/>
            </c:dLbl>
            <c:dLbl>
              <c:idx val="3"/>
              <c:layout/>
              <c:tx>
                <c:rich>
                  <a:bodyPr rot="-5400000" vert="horz"/>
                  <a:lstStyle/>
                  <a:p>
                    <a:pPr>
                      <a:defRPr sz="1400" b="1"/>
                    </a:pPr>
                    <a:r>
                      <a:rPr lang="en-US" dirty="0" smtClean="0"/>
                      <a:t>AOR: 4.76*</a:t>
                    </a:r>
                    <a:endParaRPr lang="en-US" dirty="0"/>
                  </a:p>
                </c:rich>
              </c:tx>
              <c:spPr/>
              <c:showLegendKey val="0"/>
              <c:showVal val="1"/>
              <c:showCatName val="0"/>
              <c:showSerName val="0"/>
              <c:showPercent val="0"/>
              <c:showBubbleSize val="0"/>
            </c:dLbl>
            <c:txPr>
              <a:bodyPr rot="-5400000" vert="horz"/>
              <a:lstStyle/>
              <a:p>
                <a:pPr>
                  <a:defRPr/>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Sheet1!$B$3:$E$3</c:f>
              <c:numCache>
                <c:formatCode>0.0%</c:formatCode>
                <c:ptCount val="4"/>
                <c:pt idx="0">
                  <c:v>0.04</c:v>
                </c:pt>
                <c:pt idx="1">
                  <c:v>0.119</c:v>
                </c:pt>
                <c:pt idx="2">
                  <c:v>0.0640000000000001</c:v>
                </c:pt>
                <c:pt idx="3">
                  <c:v>0.14</c:v>
                </c:pt>
              </c:numCache>
            </c:numRef>
          </c:val>
        </c:ser>
        <c:ser>
          <c:idx val="2"/>
          <c:order val="2"/>
          <c:tx>
            <c:strRef>
              <c:f>Sheet1!$A$4</c:f>
              <c:strCache>
                <c:ptCount val="1"/>
                <c:pt idx="0">
                  <c:v>Gastroenterology problems (27.9%)</c:v>
                </c:pt>
              </c:strCache>
            </c:strRef>
          </c:tx>
          <c:spPr>
            <a:solidFill>
              <a:srgbClr val="00B050"/>
            </a:solidFill>
          </c:spPr>
          <c:invertIfNegative val="0"/>
          <c:dLbls>
            <c:dLbl>
              <c:idx val="0"/>
              <c:layout/>
              <c:tx>
                <c:rich>
                  <a:bodyPr/>
                  <a:lstStyle/>
                  <a:p>
                    <a:r>
                      <a:rPr lang="en-US" smtClean="0"/>
                      <a:t>AOR: 1.37*</a:t>
                    </a:r>
                    <a:endParaRPr lang="en-US" dirty="0"/>
                  </a:p>
                </c:rich>
              </c:tx>
              <c:showLegendKey val="0"/>
              <c:showVal val="1"/>
              <c:showCatName val="0"/>
              <c:showSerName val="0"/>
              <c:showPercent val="0"/>
              <c:showBubbleSize val="0"/>
            </c:dLbl>
            <c:dLbl>
              <c:idx val="1"/>
              <c:layout/>
              <c:tx>
                <c:rich>
                  <a:bodyPr/>
                  <a:lstStyle/>
                  <a:p>
                    <a:r>
                      <a:rPr lang="en-US" smtClean="0"/>
                      <a:t>AOR: 2.29*</a:t>
                    </a:r>
                    <a:endParaRPr lang="en-US" dirty="0"/>
                  </a:p>
                </c:rich>
              </c:tx>
              <c:showLegendKey val="0"/>
              <c:showVal val="1"/>
              <c:showCatName val="0"/>
              <c:showSerName val="0"/>
              <c:showPercent val="0"/>
              <c:showBubbleSize val="0"/>
            </c:dLbl>
            <c:dLbl>
              <c:idx val="2"/>
              <c:layout/>
              <c:tx>
                <c:rich>
                  <a:bodyPr/>
                  <a:lstStyle/>
                  <a:p>
                    <a:r>
                      <a:rPr lang="en-US" smtClean="0"/>
                      <a:t>AOR: 2.33*</a:t>
                    </a:r>
                    <a:endParaRPr lang="en-US" dirty="0"/>
                  </a:p>
                </c:rich>
              </c:tx>
              <c:showLegendKey val="0"/>
              <c:showVal val="1"/>
              <c:showCatName val="0"/>
              <c:showSerName val="0"/>
              <c:showPercent val="0"/>
              <c:showBubbleSize val="0"/>
            </c:dLbl>
            <c:dLbl>
              <c:idx val="3"/>
              <c:layout/>
              <c:tx>
                <c:rich>
                  <a:bodyPr/>
                  <a:lstStyle/>
                  <a:p>
                    <a:r>
                      <a:rPr lang="en-US" smtClean="0"/>
                      <a:t>AOR: 2.56*</a:t>
                    </a:r>
                    <a:endParaRPr lang="en-US" dirty="0"/>
                  </a:p>
                </c:rich>
              </c:tx>
              <c:showLegendKey val="0"/>
              <c:showVal val="1"/>
              <c:showCatName val="0"/>
              <c:showSerName val="0"/>
              <c:showPercent val="0"/>
              <c:showBubbleSize val="0"/>
            </c:dLbl>
            <c:txPr>
              <a:bodyPr rot="-5400000" vert="horz"/>
              <a:lstStyle/>
              <a:p>
                <a:pPr>
                  <a:defRPr sz="14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Sheet1!$B$4:$E$4</c:f>
              <c:numCache>
                <c:formatCode>0.0%</c:formatCode>
                <c:ptCount val="4"/>
                <c:pt idx="0">
                  <c:v>0.034</c:v>
                </c:pt>
                <c:pt idx="1">
                  <c:v>0.095</c:v>
                </c:pt>
                <c:pt idx="2">
                  <c:v>0.063</c:v>
                </c:pt>
                <c:pt idx="3">
                  <c:v>0.078</c:v>
                </c:pt>
              </c:numCache>
            </c:numRef>
          </c:val>
        </c:ser>
        <c:ser>
          <c:idx val="3"/>
          <c:order val="3"/>
          <c:tx>
            <c:strRef>
              <c:f>Sheet1!$A$5</c:f>
              <c:strCache>
                <c:ptCount val="1"/>
                <c:pt idx="0">
                  <c:v>Respiratory and pulmonary conditions (26.4%)</c:v>
                </c:pt>
              </c:strCache>
            </c:strRef>
          </c:tx>
          <c:spPr>
            <a:solidFill>
              <a:srgbClr val="D844C6"/>
            </a:solidFill>
          </c:spPr>
          <c:invertIfNegative val="0"/>
          <c:dLbls>
            <c:dLbl>
              <c:idx val="0"/>
              <c:layout/>
              <c:tx>
                <c:rich>
                  <a:bodyPr/>
                  <a:lstStyle/>
                  <a:p>
                    <a:r>
                      <a:rPr lang="en-US" smtClean="0"/>
                      <a:t>AOR: 1.97*</a:t>
                    </a:r>
                    <a:endParaRPr lang="en-US" dirty="0"/>
                  </a:p>
                </c:rich>
              </c:tx>
              <c:showLegendKey val="0"/>
              <c:showVal val="1"/>
              <c:showCatName val="0"/>
              <c:showSerName val="0"/>
              <c:showPercent val="0"/>
              <c:showBubbleSize val="0"/>
            </c:dLbl>
            <c:dLbl>
              <c:idx val="1"/>
              <c:layout/>
              <c:tx>
                <c:rich>
                  <a:bodyPr/>
                  <a:lstStyle/>
                  <a:p>
                    <a:r>
                      <a:rPr lang="en-US" smtClean="0"/>
                      <a:t>AOR: 2.29*</a:t>
                    </a:r>
                    <a:endParaRPr lang="en-US" dirty="0"/>
                  </a:p>
                </c:rich>
              </c:tx>
              <c:showLegendKey val="0"/>
              <c:showVal val="1"/>
              <c:showCatName val="0"/>
              <c:showSerName val="0"/>
              <c:showPercent val="0"/>
              <c:showBubbleSize val="0"/>
            </c:dLbl>
            <c:dLbl>
              <c:idx val="2"/>
              <c:layout/>
              <c:tx>
                <c:rich>
                  <a:bodyPr/>
                  <a:lstStyle/>
                  <a:p>
                    <a:r>
                      <a:rPr lang="en-US" smtClean="0"/>
                      <a:t>AOR: 1.71*</a:t>
                    </a:r>
                    <a:endParaRPr lang="en-US" dirty="0"/>
                  </a:p>
                </c:rich>
              </c:tx>
              <c:showLegendKey val="0"/>
              <c:showVal val="1"/>
              <c:showCatName val="0"/>
              <c:showSerName val="0"/>
              <c:showPercent val="0"/>
              <c:showBubbleSize val="0"/>
            </c:dLbl>
            <c:dLbl>
              <c:idx val="3"/>
              <c:layout/>
              <c:tx>
                <c:rich>
                  <a:bodyPr/>
                  <a:lstStyle/>
                  <a:p>
                    <a:r>
                      <a:rPr lang="en-US" smtClean="0"/>
                      <a:t>AOR: 2.21*</a:t>
                    </a:r>
                    <a:endParaRPr lang="en-US" dirty="0"/>
                  </a:p>
                </c:rich>
              </c:tx>
              <c:showLegendKey val="0"/>
              <c:showVal val="1"/>
              <c:showCatName val="0"/>
              <c:showSerName val="0"/>
              <c:showPercent val="0"/>
              <c:showBubbleSize val="0"/>
            </c:dLbl>
            <c:txPr>
              <a:bodyPr rot="-5400000" vert="horz"/>
              <a:lstStyle/>
              <a:p>
                <a:pPr>
                  <a:defRPr sz="14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Sheet1!$B$5:$E$5</c:f>
              <c:numCache>
                <c:formatCode>0.0%</c:formatCode>
                <c:ptCount val="4"/>
                <c:pt idx="0">
                  <c:v>0.041</c:v>
                </c:pt>
                <c:pt idx="1">
                  <c:v>0.095</c:v>
                </c:pt>
                <c:pt idx="2">
                  <c:v>0.056</c:v>
                </c:pt>
                <c:pt idx="3">
                  <c:v>0.08</c:v>
                </c:pt>
              </c:numCache>
            </c:numRef>
          </c:val>
        </c:ser>
        <c:ser>
          <c:idx val="4"/>
          <c:order val="4"/>
          <c:tx>
            <c:strRef>
              <c:f>Sheet1!$A$6</c:f>
              <c:strCache>
                <c:ptCount val="1"/>
                <c:pt idx="0">
                  <c:v>Common acute conditions (61.7%)</c:v>
                </c:pt>
              </c:strCache>
            </c:strRef>
          </c:tx>
          <c:spPr>
            <a:solidFill>
              <a:srgbClr val="7DB4D9"/>
            </a:solidFill>
          </c:spPr>
          <c:invertIfNegative val="0"/>
          <c:dLbls>
            <c:dLbl>
              <c:idx val="0"/>
              <c:delete val="1"/>
            </c:dLbl>
            <c:dLbl>
              <c:idx val="1"/>
              <c:layout/>
              <c:tx>
                <c:rich>
                  <a:bodyPr/>
                  <a:lstStyle/>
                  <a:p>
                    <a:r>
                      <a:rPr lang="en-US" smtClean="0"/>
                      <a:t>AOR: 2.41*</a:t>
                    </a:r>
                    <a:endParaRPr lang="en-US" dirty="0"/>
                  </a:p>
                </c:rich>
              </c:tx>
              <c:showLegendKey val="0"/>
              <c:showVal val="1"/>
              <c:showCatName val="0"/>
              <c:showSerName val="0"/>
              <c:showPercent val="0"/>
              <c:showBubbleSize val="0"/>
            </c:dLbl>
            <c:dLbl>
              <c:idx val="2"/>
              <c:layout/>
              <c:tx>
                <c:rich>
                  <a:bodyPr/>
                  <a:lstStyle/>
                  <a:p>
                    <a:r>
                      <a:rPr lang="en-US" smtClean="0"/>
                      <a:t>AOR: 1.88*</a:t>
                    </a:r>
                    <a:endParaRPr lang="en-US" dirty="0"/>
                  </a:p>
                </c:rich>
              </c:tx>
              <c:showLegendKey val="0"/>
              <c:showVal val="1"/>
              <c:showCatName val="0"/>
              <c:showSerName val="0"/>
              <c:showPercent val="0"/>
              <c:showBubbleSize val="0"/>
            </c:dLbl>
            <c:dLbl>
              <c:idx val="3"/>
              <c:layout/>
              <c:tx>
                <c:rich>
                  <a:bodyPr/>
                  <a:lstStyle/>
                  <a:p>
                    <a:r>
                      <a:rPr lang="en-US" smtClean="0"/>
                      <a:t>AOR: 2.49*</a:t>
                    </a:r>
                    <a:endParaRPr lang="en-US" dirty="0"/>
                  </a:p>
                </c:rich>
              </c:tx>
              <c:showLegendKey val="0"/>
              <c:showVal val="1"/>
              <c:showCatName val="0"/>
              <c:showSerName val="0"/>
              <c:showPercent val="0"/>
              <c:showBubbleSize val="0"/>
            </c:dLbl>
            <c:txPr>
              <a:bodyPr rot="-5400000" vert="horz"/>
              <a:lstStyle/>
              <a:p>
                <a:pPr>
                  <a:defRPr sz="14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Sheet1!$B$6:$E$6</c:f>
              <c:numCache>
                <c:formatCode>0.0%</c:formatCode>
                <c:ptCount val="4"/>
                <c:pt idx="0">
                  <c:v>0.031</c:v>
                </c:pt>
                <c:pt idx="1">
                  <c:v>0.075</c:v>
                </c:pt>
                <c:pt idx="2">
                  <c:v>0.046</c:v>
                </c:pt>
                <c:pt idx="3">
                  <c:v>0.06</c:v>
                </c:pt>
              </c:numCache>
            </c:numRef>
          </c:val>
        </c:ser>
        <c:ser>
          <c:idx val="5"/>
          <c:order val="5"/>
          <c:tx>
            <c:strRef>
              <c:f>Sheet1!$A$7</c:f>
              <c:strCache>
                <c:ptCount val="1"/>
                <c:pt idx="0">
                  <c:v>Developmental problems (8.7%)</c:v>
                </c:pt>
              </c:strCache>
            </c:strRef>
          </c:tx>
          <c:spPr>
            <a:solidFill>
              <a:srgbClr val="7030A0"/>
            </a:solidFill>
          </c:spPr>
          <c:invertIfNegative val="0"/>
          <c:dLbls>
            <c:dLbl>
              <c:idx val="0"/>
              <c:delete val="1"/>
            </c:dLbl>
            <c:dLbl>
              <c:idx val="1"/>
              <c:layout/>
              <c:tx>
                <c:rich>
                  <a:bodyPr/>
                  <a:lstStyle/>
                  <a:p>
                    <a:r>
                      <a:rPr lang="en-US" smtClean="0"/>
                      <a:t>AOR: 2.64*</a:t>
                    </a:r>
                    <a:endParaRPr lang="en-US" dirty="0"/>
                  </a:p>
                </c:rich>
              </c:tx>
              <c:showLegendKey val="0"/>
              <c:showVal val="1"/>
              <c:showCatName val="0"/>
              <c:showSerName val="0"/>
              <c:showPercent val="0"/>
              <c:showBubbleSize val="0"/>
            </c:dLbl>
            <c:dLbl>
              <c:idx val="2"/>
              <c:delete val="1"/>
            </c:dLbl>
            <c:dLbl>
              <c:idx val="3"/>
              <c:layout/>
              <c:tx>
                <c:rich>
                  <a:bodyPr/>
                  <a:lstStyle/>
                  <a:p>
                    <a:r>
                      <a:rPr lang="en-US" smtClean="0"/>
                      <a:t>AOR: 3.02*</a:t>
                    </a:r>
                    <a:endParaRPr lang="en-US" dirty="0"/>
                  </a:p>
                </c:rich>
              </c:tx>
              <c:showLegendKey val="0"/>
              <c:showVal val="1"/>
              <c:showCatName val="0"/>
              <c:showSerName val="0"/>
              <c:showPercent val="0"/>
              <c:showBubbleSize val="0"/>
            </c:dLbl>
            <c:txPr>
              <a:bodyPr rot="-5400000" vert="horz"/>
              <a:lstStyle/>
              <a:p>
                <a:pPr>
                  <a:defRPr sz="14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Sheet1!$B$7:$E$7</c:f>
              <c:numCache>
                <c:formatCode>0.0%</c:formatCode>
                <c:ptCount val="4"/>
                <c:pt idx="0">
                  <c:v>0.037</c:v>
                </c:pt>
                <c:pt idx="1">
                  <c:v>0.129</c:v>
                </c:pt>
                <c:pt idx="2">
                  <c:v>0.057</c:v>
                </c:pt>
                <c:pt idx="3">
                  <c:v>0.113</c:v>
                </c:pt>
              </c:numCache>
            </c:numRef>
          </c:val>
        </c:ser>
        <c:ser>
          <c:idx val="6"/>
          <c:order val="6"/>
          <c:tx>
            <c:strRef>
              <c:f>Sheet1!$A$8</c:f>
              <c:strCache>
                <c:ptCount val="1"/>
                <c:pt idx="0">
                  <c:v>Neurological problems (7.7%)</c:v>
                </c:pt>
              </c:strCache>
            </c:strRef>
          </c:tx>
          <c:spPr>
            <a:solidFill>
              <a:srgbClr val="FFC000"/>
            </a:solidFill>
          </c:spPr>
          <c:invertIfNegative val="0"/>
          <c:dLbls>
            <c:dLbl>
              <c:idx val="0"/>
              <c:layout/>
              <c:tx>
                <c:rich>
                  <a:bodyPr/>
                  <a:lstStyle/>
                  <a:p>
                    <a:r>
                      <a:rPr lang="en-US" smtClean="0"/>
                      <a:t>AOR: 2.10*</a:t>
                    </a:r>
                    <a:endParaRPr lang="en-US" dirty="0"/>
                  </a:p>
                </c:rich>
              </c:tx>
              <c:showLegendKey val="0"/>
              <c:showVal val="1"/>
              <c:showCatName val="0"/>
              <c:showSerName val="0"/>
              <c:showPercent val="0"/>
              <c:showBubbleSize val="0"/>
            </c:dLbl>
            <c:dLbl>
              <c:idx val="1"/>
              <c:layout/>
              <c:tx>
                <c:rich>
                  <a:bodyPr/>
                  <a:lstStyle/>
                  <a:p>
                    <a:r>
                      <a:rPr lang="en-US" smtClean="0"/>
                      <a:t>AOR: 2.13*</a:t>
                    </a:r>
                    <a:endParaRPr lang="en-US" dirty="0"/>
                  </a:p>
                </c:rich>
              </c:tx>
              <c:showLegendKey val="0"/>
              <c:showVal val="1"/>
              <c:showCatName val="0"/>
              <c:showSerName val="0"/>
              <c:showPercent val="0"/>
              <c:showBubbleSize val="0"/>
            </c:dLbl>
            <c:dLbl>
              <c:idx val="2"/>
              <c:delete val="1"/>
            </c:dLbl>
            <c:dLbl>
              <c:idx val="3"/>
              <c:layout/>
              <c:tx>
                <c:rich>
                  <a:bodyPr/>
                  <a:lstStyle/>
                  <a:p>
                    <a:r>
                      <a:rPr lang="en-US" smtClean="0"/>
                      <a:t>AOR: 2.40*</a:t>
                    </a:r>
                    <a:endParaRPr lang="en-US" dirty="0"/>
                  </a:p>
                </c:rich>
              </c:tx>
              <c:showLegendKey val="0"/>
              <c:showVal val="1"/>
              <c:showCatName val="0"/>
              <c:showSerName val="0"/>
              <c:showPercent val="0"/>
              <c:showBubbleSize val="0"/>
            </c:dLbl>
            <c:txPr>
              <a:bodyPr rot="-5400000" vert="horz"/>
              <a:lstStyle/>
              <a:p>
                <a:pPr>
                  <a:defRPr sz="1400" b="1"/>
                </a:pPr>
                <a:endParaRPr lang="en-US"/>
              </a:p>
            </c:txPr>
            <c:showLegendKey val="0"/>
            <c:showVal val="1"/>
            <c:showCatName val="0"/>
            <c:showSerName val="0"/>
            <c:showPercent val="0"/>
            <c:showBubbleSize val="0"/>
            <c:showLeaderLines val="0"/>
          </c:dLbls>
          <c:cat>
            <c:strRef>
              <c:f>Sheet1!$B$1:$E$1</c:f>
              <c:strCache>
                <c:ptCount val="4"/>
                <c:pt idx="0">
                  <c:v>Alternative Medical System/Energy Healing (2.7% n=231)</c:v>
                </c:pt>
                <c:pt idx="1">
                  <c:v>Biologically-based therapies                        (5.8% n=492)</c:v>
                </c:pt>
                <c:pt idx="2">
                  <c:v>Manipulative and body-based therapies                  (3.7% n=301)</c:v>
                </c:pt>
                <c:pt idx="3">
                  <c:v>Mind-body therapies                          (4.7% n=403)</c:v>
                </c:pt>
              </c:strCache>
            </c:strRef>
          </c:cat>
          <c:val>
            <c:numRef>
              <c:f>Sheet1!$B$8:$E$8</c:f>
              <c:numCache>
                <c:formatCode>0.0%</c:formatCode>
                <c:ptCount val="4"/>
                <c:pt idx="0">
                  <c:v>0.048</c:v>
                </c:pt>
                <c:pt idx="1">
                  <c:v>0.116</c:v>
                </c:pt>
                <c:pt idx="2">
                  <c:v>0.058</c:v>
                </c:pt>
                <c:pt idx="3">
                  <c:v>0.106</c:v>
                </c:pt>
              </c:numCache>
            </c:numRef>
          </c:val>
        </c:ser>
        <c:dLbls>
          <c:showLegendKey val="0"/>
          <c:showVal val="1"/>
          <c:showCatName val="0"/>
          <c:showSerName val="0"/>
          <c:showPercent val="0"/>
          <c:showBubbleSize val="0"/>
        </c:dLbls>
        <c:gapWidth val="75"/>
        <c:axId val="474137016"/>
        <c:axId val="474140040"/>
      </c:barChart>
      <c:catAx>
        <c:axId val="474137016"/>
        <c:scaling>
          <c:orientation val="minMax"/>
        </c:scaling>
        <c:delete val="0"/>
        <c:axPos val="b"/>
        <c:majorTickMark val="none"/>
        <c:minorTickMark val="none"/>
        <c:tickLblPos val="nextTo"/>
        <c:txPr>
          <a:bodyPr/>
          <a:lstStyle/>
          <a:p>
            <a:pPr>
              <a:defRPr sz="1600"/>
            </a:pPr>
            <a:endParaRPr lang="en-US"/>
          </a:p>
        </c:txPr>
        <c:crossAx val="474140040"/>
        <c:crosses val="autoZero"/>
        <c:auto val="1"/>
        <c:lblAlgn val="ctr"/>
        <c:lblOffset val="100"/>
        <c:noMultiLvlLbl val="0"/>
      </c:catAx>
      <c:valAx>
        <c:axId val="474140040"/>
        <c:scaling>
          <c:orientation val="minMax"/>
          <c:max val="0.18"/>
        </c:scaling>
        <c:delete val="0"/>
        <c:axPos val="l"/>
        <c:numFmt formatCode="0%" sourceLinked="0"/>
        <c:majorTickMark val="none"/>
        <c:minorTickMark val="none"/>
        <c:tickLblPos val="nextTo"/>
        <c:txPr>
          <a:bodyPr/>
          <a:lstStyle/>
          <a:p>
            <a:pPr>
              <a:defRPr sz="1600"/>
            </a:pPr>
            <a:endParaRPr lang="en-US"/>
          </a:p>
        </c:txPr>
        <c:crossAx val="474137016"/>
        <c:crosses val="autoZero"/>
        <c:crossBetween val="between"/>
      </c:valAx>
    </c:plotArea>
    <c:legend>
      <c:legendPos val="b"/>
      <c:layout>
        <c:manualLayout>
          <c:xMode val="edge"/>
          <c:yMode val="edge"/>
          <c:x val="0.0554792442729361"/>
          <c:y val="0.779401064450278"/>
          <c:w val="0.908871539782739"/>
          <c:h val="0.18124708369787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29955794999309"/>
          <c:y val="0.0167629719362003"/>
          <c:w val="0.840754440139915"/>
          <c:h val="0.582154653745205"/>
        </c:manualLayout>
      </c:layout>
      <c:barChart>
        <c:barDir val="bar"/>
        <c:grouping val="clustered"/>
        <c:varyColors val="0"/>
        <c:ser>
          <c:idx val="0"/>
          <c:order val="0"/>
          <c:tx>
            <c:strRef>
              <c:f>Sheet1!$A$2</c:f>
              <c:strCache>
                <c:ptCount val="1"/>
                <c:pt idx="0">
                  <c:v>Non-chronic condition ONLY (n=2,045)</c:v>
                </c:pt>
              </c:strCache>
            </c:strRef>
          </c:tx>
          <c:spPr>
            <a:solidFill>
              <a:srgbClr val="92D050"/>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Sheet1!$B$1</c:f>
              <c:strCache>
                <c:ptCount val="1"/>
                <c:pt idx="0">
                  <c:v>Children who used CAM</c:v>
                </c:pt>
              </c:strCache>
            </c:strRef>
          </c:cat>
          <c:val>
            <c:numRef>
              <c:f>Sheet1!$B$2</c:f>
              <c:numCache>
                <c:formatCode>0.0%</c:formatCode>
                <c:ptCount val="1"/>
                <c:pt idx="0">
                  <c:v>0.096</c:v>
                </c:pt>
              </c:numCache>
            </c:numRef>
          </c:val>
        </c:ser>
        <c:ser>
          <c:idx val="1"/>
          <c:order val="1"/>
          <c:tx>
            <c:strRef>
              <c:f>Sheet1!$A$3</c:f>
              <c:strCache>
                <c:ptCount val="1"/>
                <c:pt idx="0">
                  <c:v>Any condition from all 59 conditions (n=6,947)</c:v>
                </c:pt>
              </c:strCache>
            </c:strRef>
          </c:tx>
          <c:spPr>
            <a:solidFill>
              <a:srgbClr val="D844C6"/>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Sheet1!$B$1</c:f>
              <c:strCache>
                <c:ptCount val="1"/>
                <c:pt idx="0">
                  <c:v>Children who used CAM</c:v>
                </c:pt>
              </c:strCache>
            </c:strRef>
          </c:cat>
          <c:val>
            <c:numRef>
              <c:f>Sheet1!$B$3</c:f>
              <c:numCache>
                <c:formatCode>0.0%</c:formatCode>
                <c:ptCount val="1"/>
                <c:pt idx="0">
                  <c:v>0.156</c:v>
                </c:pt>
              </c:numCache>
            </c:numRef>
          </c:val>
        </c:ser>
        <c:ser>
          <c:idx val="2"/>
          <c:order val="2"/>
          <c:tx>
            <c:strRef>
              <c:f>Sheet1!$A$4</c:f>
              <c:strCache>
                <c:ptCount val="1"/>
                <c:pt idx="0">
                  <c:v>At least 1 chronic condition (n=4,902)</c:v>
                </c:pt>
              </c:strCache>
            </c:strRef>
          </c:tx>
          <c:spPr>
            <a:solidFill>
              <a:srgbClr val="00B050"/>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Sheet1!$B$1</c:f>
              <c:strCache>
                <c:ptCount val="1"/>
                <c:pt idx="0">
                  <c:v>Children who used CAM</c:v>
                </c:pt>
              </c:strCache>
            </c:strRef>
          </c:cat>
          <c:val>
            <c:numRef>
              <c:f>Sheet1!$B$4</c:f>
              <c:numCache>
                <c:formatCode>0.0%</c:formatCode>
                <c:ptCount val="1"/>
                <c:pt idx="0">
                  <c:v>0.182</c:v>
                </c:pt>
              </c:numCache>
            </c:numRef>
          </c:val>
        </c:ser>
        <c:ser>
          <c:idx val="3"/>
          <c:order val="3"/>
          <c:tx>
            <c:strRef>
              <c:f>Sheet1!$A$5</c:f>
              <c:strCache>
                <c:ptCount val="1"/>
                <c:pt idx="0">
                  <c:v>CSHCN (n=1,981)</c:v>
                </c:pt>
              </c:strCache>
            </c:strRef>
          </c:tx>
          <c:spPr>
            <a:solidFill>
              <a:srgbClr val="FF9900"/>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Sheet1!$B$1</c:f>
              <c:strCache>
                <c:ptCount val="1"/>
                <c:pt idx="0">
                  <c:v>Children who used CAM</c:v>
                </c:pt>
              </c:strCache>
            </c:strRef>
          </c:cat>
          <c:val>
            <c:numRef>
              <c:f>Sheet1!$B$5</c:f>
              <c:numCache>
                <c:formatCode>0.0%</c:formatCode>
                <c:ptCount val="1"/>
                <c:pt idx="0">
                  <c:v>0.225</c:v>
                </c:pt>
              </c:numCache>
            </c:numRef>
          </c:val>
        </c:ser>
        <c:ser>
          <c:idx val="4"/>
          <c:order val="4"/>
          <c:tx>
            <c:strRef>
              <c:f>Sheet1!$A$6</c:f>
              <c:strCache>
                <c:ptCount val="1"/>
                <c:pt idx="0">
                  <c:v>Activity limitations caused by chronic condition (n=643)</c:v>
                </c:pt>
              </c:strCache>
            </c:strRef>
          </c:tx>
          <c:spPr>
            <a:solidFill>
              <a:srgbClr val="00B0F0"/>
            </a:solidFill>
          </c:spPr>
          <c:invertIfNegative val="0"/>
          <c:dLbls>
            <c:dLbl>
              <c:idx val="0"/>
              <c:layout>
                <c:manualLayout>
                  <c:x val="0.0"/>
                  <c:y val="-0.00546476882697355"/>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Sheet1!$B$1</c:f>
              <c:strCache>
                <c:ptCount val="1"/>
                <c:pt idx="0">
                  <c:v>Children who used CAM</c:v>
                </c:pt>
              </c:strCache>
            </c:strRef>
          </c:cat>
          <c:val>
            <c:numRef>
              <c:f>Sheet1!$B$6</c:f>
              <c:numCache>
                <c:formatCode>0.0%</c:formatCode>
                <c:ptCount val="1"/>
                <c:pt idx="0">
                  <c:v>0.236</c:v>
                </c:pt>
              </c:numCache>
            </c:numRef>
          </c:val>
        </c:ser>
        <c:dLbls>
          <c:showLegendKey val="0"/>
          <c:showVal val="1"/>
          <c:showCatName val="0"/>
          <c:showSerName val="0"/>
          <c:showPercent val="0"/>
          <c:showBubbleSize val="0"/>
        </c:dLbls>
        <c:gapWidth val="75"/>
        <c:overlap val="-10"/>
        <c:axId val="473968088"/>
        <c:axId val="473963656"/>
      </c:barChart>
      <c:catAx>
        <c:axId val="473968088"/>
        <c:scaling>
          <c:orientation val="minMax"/>
        </c:scaling>
        <c:delete val="1"/>
        <c:axPos val="l"/>
        <c:numFmt formatCode="General" sourceLinked="1"/>
        <c:majorTickMark val="none"/>
        <c:minorTickMark val="none"/>
        <c:tickLblPos val="none"/>
        <c:crossAx val="473963656"/>
        <c:crosses val="autoZero"/>
        <c:auto val="1"/>
        <c:lblAlgn val="ctr"/>
        <c:lblOffset val="100"/>
        <c:noMultiLvlLbl val="0"/>
      </c:catAx>
      <c:valAx>
        <c:axId val="473963656"/>
        <c:scaling>
          <c:orientation val="minMax"/>
        </c:scaling>
        <c:delete val="0"/>
        <c:axPos val="b"/>
        <c:numFmt formatCode="0%" sourceLinked="0"/>
        <c:majorTickMark val="none"/>
        <c:minorTickMark val="none"/>
        <c:tickLblPos val="nextTo"/>
        <c:txPr>
          <a:bodyPr/>
          <a:lstStyle/>
          <a:p>
            <a:pPr>
              <a:defRPr sz="1400"/>
            </a:pPr>
            <a:endParaRPr lang="en-US"/>
          </a:p>
        </c:txPr>
        <c:crossAx val="473968088"/>
        <c:crosses val="autoZero"/>
        <c:crossBetween val="between"/>
      </c:valAx>
      <c:spPr>
        <a:ln>
          <a:noFill/>
        </a:ln>
      </c:spPr>
    </c:plotArea>
    <c:legend>
      <c:legendPos val="b"/>
      <c:layout>
        <c:manualLayout>
          <c:xMode val="edge"/>
          <c:yMode val="edge"/>
          <c:x val="0.0"/>
          <c:y val="0.71883718428639"/>
          <c:w val="1.0"/>
          <c:h val="0.236331815944882"/>
        </c:manualLayout>
      </c:layout>
      <c:overlay val="0"/>
      <c:txPr>
        <a:bodyPr/>
        <a:lstStyle/>
        <a:p>
          <a:pPr>
            <a:defRPr sz="1400" baseline="0"/>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04981412639405"/>
          <c:y val="0.0158253583686655"/>
          <c:w val="0.7989160702909"/>
          <c:h val="0.584305471431456"/>
        </c:manualLayout>
      </c:layout>
      <c:barChart>
        <c:barDir val="bar"/>
        <c:grouping val="clustered"/>
        <c:varyColors val="0"/>
        <c:ser>
          <c:idx val="0"/>
          <c:order val="0"/>
          <c:tx>
            <c:strRef>
              <c:f>Sheet1!$A$2</c:f>
              <c:strCache>
                <c:ptCount val="1"/>
                <c:pt idx="0">
                  <c:v>   No conditions asked in the survey (n=2,470)</c:v>
                </c:pt>
              </c:strCache>
            </c:strRef>
          </c:tx>
          <c:spPr>
            <a:solidFill>
              <a:srgbClr val="7030A0"/>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Sheet1!$B$1</c:f>
              <c:strCache>
                <c:ptCount val="1"/>
                <c:pt idx="0">
                  <c:v>Series 1</c:v>
                </c:pt>
              </c:strCache>
            </c:strRef>
          </c:cat>
          <c:val>
            <c:numRef>
              <c:f>Sheet1!$B$2</c:f>
              <c:numCache>
                <c:formatCode>0.0%</c:formatCode>
                <c:ptCount val="1"/>
                <c:pt idx="0">
                  <c:v>0.044</c:v>
                </c:pt>
              </c:numCache>
            </c:numRef>
          </c:val>
        </c:ser>
        <c:ser>
          <c:idx val="1"/>
          <c:order val="1"/>
          <c:tx>
            <c:strRef>
              <c:f>Sheet1!$A$3</c:f>
              <c:strCache>
                <c:ptCount val="1"/>
                <c:pt idx="0">
                  <c:v>   1 condition (n=1,441)</c:v>
                </c:pt>
              </c:strCache>
            </c:strRef>
          </c:tx>
          <c:spPr>
            <a:solidFill>
              <a:srgbClr val="92D050"/>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Sheet1!$B$1</c:f>
              <c:strCache>
                <c:ptCount val="1"/>
                <c:pt idx="0">
                  <c:v>Series 1</c:v>
                </c:pt>
              </c:strCache>
            </c:strRef>
          </c:cat>
          <c:val>
            <c:numRef>
              <c:f>Sheet1!$B$3</c:f>
              <c:numCache>
                <c:formatCode>0.0%</c:formatCode>
                <c:ptCount val="1"/>
                <c:pt idx="0">
                  <c:v>0.073</c:v>
                </c:pt>
              </c:numCache>
            </c:numRef>
          </c:val>
        </c:ser>
        <c:ser>
          <c:idx val="2"/>
          <c:order val="2"/>
          <c:tx>
            <c:strRef>
              <c:f>Sheet1!$A$4</c:f>
              <c:strCache>
                <c:ptCount val="1"/>
                <c:pt idx="0">
                  <c:v>   2 conditions (n=1,261)</c:v>
                </c:pt>
              </c:strCache>
            </c:strRef>
          </c:tx>
          <c:spPr>
            <a:solidFill>
              <a:srgbClr val="D844C6"/>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Sheet1!$B$1</c:f>
              <c:strCache>
                <c:ptCount val="1"/>
                <c:pt idx="0">
                  <c:v>Series 1</c:v>
                </c:pt>
              </c:strCache>
            </c:strRef>
          </c:cat>
          <c:val>
            <c:numRef>
              <c:f>Sheet1!$B$4</c:f>
              <c:numCache>
                <c:formatCode>0.0%</c:formatCode>
                <c:ptCount val="1"/>
                <c:pt idx="0">
                  <c:v>0.122</c:v>
                </c:pt>
              </c:numCache>
            </c:numRef>
          </c:val>
        </c:ser>
        <c:ser>
          <c:idx val="3"/>
          <c:order val="3"/>
          <c:tx>
            <c:strRef>
              <c:f>Sheet1!$A$5</c:f>
              <c:strCache>
                <c:ptCount val="1"/>
                <c:pt idx="0">
                  <c:v>   3 conditions (n=1,132)</c:v>
                </c:pt>
              </c:strCache>
            </c:strRef>
          </c:tx>
          <c:spPr>
            <a:solidFill>
              <a:srgbClr val="00B050"/>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Sheet1!$B$1</c:f>
              <c:strCache>
                <c:ptCount val="1"/>
                <c:pt idx="0">
                  <c:v>Series 1</c:v>
                </c:pt>
              </c:strCache>
            </c:strRef>
          </c:cat>
          <c:val>
            <c:numRef>
              <c:f>Sheet1!$B$5</c:f>
              <c:numCache>
                <c:formatCode>0.0%</c:formatCode>
                <c:ptCount val="1"/>
                <c:pt idx="0">
                  <c:v>0.117</c:v>
                </c:pt>
              </c:numCache>
            </c:numRef>
          </c:val>
        </c:ser>
        <c:ser>
          <c:idx val="4"/>
          <c:order val="4"/>
          <c:tx>
            <c:strRef>
              <c:f>Sheet1!$A$6</c:f>
              <c:strCache>
                <c:ptCount val="1"/>
                <c:pt idx="0">
                  <c:v>   4-5 conditions (n=1,571)</c:v>
                </c:pt>
              </c:strCache>
            </c:strRef>
          </c:tx>
          <c:spPr>
            <a:solidFill>
              <a:srgbClr val="FF9900"/>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Sheet1!$B$1</c:f>
              <c:strCache>
                <c:ptCount val="1"/>
                <c:pt idx="0">
                  <c:v>Series 1</c:v>
                </c:pt>
              </c:strCache>
            </c:strRef>
          </c:cat>
          <c:val>
            <c:numRef>
              <c:f>Sheet1!$B$6</c:f>
              <c:numCache>
                <c:formatCode>0.0%</c:formatCode>
                <c:ptCount val="1"/>
                <c:pt idx="0">
                  <c:v>0.167</c:v>
                </c:pt>
              </c:numCache>
            </c:numRef>
          </c:val>
        </c:ser>
        <c:ser>
          <c:idx val="5"/>
          <c:order val="5"/>
          <c:tx>
            <c:strRef>
              <c:f>Sheet1!$A$7</c:f>
              <c:strCache>
                <c:ptCount val="1"/>
                <c:pt idx="0">
                  <c:v>   6 or more conditions (n=1,542)</c:v>
                </c:pt>
              </c:strCache>
            </c:strRef>
          </c:tx>
          <c:spPr>
            <a:solidFill>
              <a:srgbClr val="00B0F0"/>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Sheet1!$B$1</c:f>
              <c:strCache>
                <c:ptCount val="1"/>
                <c:pt idx="0">
                  <c:v>Series 1</c:v>
                </c:pt>
              </c:strCache>
            </c:strRef>
          </c:cat>
          <c:val>
            <c:numRef>
              <c:f>Sheet1!$B$7</c:f>
              <c:numCache>
                <c:formatCode>0.0%</c:formatCode>
                <c:ptCount val="1"/>
                <c:pt idx="0">
                  <c:v>0.264</c:v>
                </c:pt>
              </c:numCache>
            </c:numRef>
          </c:val>
        </c:ser>
        <c:dLbls>
          <c:showLegendKey val="0"/>
          <c:showVal val="1"/>
          <c:showCatName val="0"/>
          <c:showSerName val="0"/>
          <c:showPercent val="0"/>
          <c:showBubbleSize val="0"/>
        </c:dLbls>
        <c:gapWidth val="75"/>
        <c:overlap val="-10"/>
        <c:axId val="3353928"/>
        <c:axId val="3356904"/>
      </c:barChart>
      <c:catAx>
        <c:axId val="3353928"/>
        <c:scaling>
          <c:orientation val="minMax"/>
        </c:scaling>
        <c:delete val="1"/>
        <c:axPos val="l"/>
        <c:majorTickMark val="none"/>
        <c:minorTickMark val="none"/>
        <c:tickLblPos val="none"/>
        <c:crossAx val="3356904"/>
        <c:crosses val="autoZero"/>
        <c:auto val="1"/>
        <c:lblAlgn val="ctr"/>
        <c:lblOffset val="100"/>
        <c:noMultiLvlLbl val="0"/>
      </c:catAx>
      <c:valAx>
        <c:axId val="3356904"/>
        <c:scaling>
          <c:orientation val="minMax"/>
        </c:scaling>
        <c:delete val="0"/>
        <c:axPos val="b"/>
        <c:numFmt formatCode="0%" sourceLinked="0"/>
        <c:majorTickMark val="none"/>
        <c:minorTickMark val="none"/>
        <c:tickLblPos val="nextTo"/>
        <c:txPr>
          <a:bodyPr/>
          <a:lstStyle/>
          <a:p>
            <a:pPr>
              <a:defRPr sz="1400"/>
            </a:pPr>
            <a:endParaRPr lang="en-US"/>
          </a:p>
        </c:txPr>
        <c:crossAx val="3353928"/>
        <c:crosses val="autoZero"/>
        <c:crossBetween val="between"/>
        <c:majorUnit val="0.05"/>
      </c:valAx>
    </c:plotArea>
    <c:legend>
      <c:legendPos val="b"/>
      <c:layout>
        <c:manualLayout>
          <c:xMode val="edge"/>
          <c:yMode val="edge"/>
          <c:x val="0.0490020197289467"/>
          <c:y val="0.705529882535177"/>
          <c:w val="0.910761231544378"/>
          <c:h val="0.280831011508177"/>
        </c:manualLayout>
      </c:layout>
      <c:overlay val="0"/>
      <c:txPr>
        <a:bodyPr/>
        <a:lstStyle/>
        <a:p>
          <a:pPr>
            <a:defRPr sz="1400"/>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868994636541"/>
          <c:y val="0.0322580645161291"/>
          <c:w val="0.583773935866712"/>
          <c:h val="0.879767166200999"/>
        </c:manualLayout>
      </c:layout>
      <c:barChart>
        <c:barDir val="bar"/>
        <c:grouping val="clustered"/>
        <c:varyColors val="0"/>
        <c:ser>
          <c:idx val="0"/>
          <c:order val="0"/>
          <c:tx>
            <c:strRef>
              <c:f>Sheet1!$B$1</c:f>
              <c:strCache>
                <c:ptCount val="1"/>
                <c:pt idx="0">
                  <c:v>Series 1</c:v>
                </c:pt>
              </c:strCache>
            </c:strRef>
          </c:tx>
          <c:spPr>
            <a:solidFill>
              <a:srgbClr val="008AF2"/>
            </a:solidFill>
          </c:spPr>
          <c:invertIfNegative val="0"/>
          <c:dPt>
            <c:idx val="0"/>
            <c:invertIfNegative val="0"/>
            <c:bubble3D val="0"/>
            <c:spPr>
              <a:solidFill>
                <a:srgbClr val="FF9900"/>
              </a:solidFill>
            </c:spPr>
          </c:dPt>
          <c:dPt>
            <c:idx val="1"/>
            <c:invertIfNegative val="0"/>
            <c:bubble3D val="0"/>
            <c:spPr>
              <a:solidFill>
                <a:srgbClr val="FF9900"/>
              </a:solidFill>
            </c:spPr>
          </c:dPt>
          <c:dPt>
            <c:idx val="2"/>
            <c:invertIfNegative val="0"/>
            <c:bubble3D val="0"/>
            <c:spPr>
              <a:solidFill>
                <a:srgbClr val="FF9900"/>
              </a:solidFill>
            </c:spPr>
          </c:dPt>
          <c:dPt>
            <c:idx val="3"/>
            <c:invertIfNegative val="0"/>
            <c:bubble3D val="0"/>
            <c:spPr>
              <a:solidFill>
                <a:srgbClr val="FF9900"/>
              </a:solidFill>
            </c:spPr>
          </c:dPt>
          <c:dPt>
            <c:idx val="4"/>
            <c:invertIfNegative val="0"/>
            <c:bubble3D val="0"/>
            <c:spPr>
              <a:solidFill>
                <a:srgbClr val="FF9900"/>
              </a:solidFill>
            </c:spPr>
          </c:dPt>
          <c:dLbls>
            <c:txPr>
              <a:bodyPr/>
              <a:lstStyle/>
              <a:p>
                <a:pPr>
                  <a:defRPr sz="1600" b="1"/>
                </a:pPr>
                <a:endParaRPr lang="en-US"/>
              </a:p>
            </c:txPr>
            <c:showLegendKey val="0"/>
            <c:showVal val="1"/>
            <c:showCatName val="0"/>
            <c:showSerName val="0"/>
            <c:showPercent val="0"/>
            <c:showBubbleSize val="0"/>
            <c:showLeaderLines val="0"/>
          </c:dLbls>
          <c:cat>
            <c:strRef>
              <c:f>Sheet1!$A$2:$A$12</c:f>
              <c:strCache>
                <c:ptCount val="11"/>
                <c:pt idx="0">
                  <c:v>4 or more conditions </c:v>
                </c:pt>
                <c:pt idx="1">
                  <c:v>3 conditions </c:v>
                </c:pt>
                <c:pt idx="2">
                  <c:v>2 conditions </c:v>
                </c:pt>
                <c:pt idx="3">
                  <c:v>1 condition </c:v>
                </c:pt>
                <c:pt idx="4">
                  <c:v>No condition</c:v>
                </c:pt>
                <c:pt idx="6">
                  <c:v>4 or more difficulties </c:v>
                </c:pt>
                <c:pt idx="7">
                  <c:v>3 difficulties</c:v>
                </c:pt>
                <c:pt idx="8">
                  <c:v>2 difficulties </c:v>
                </c:pt>
                <c:pt idx="9">
                  <c:v>1 difficulty </c:v>
                </c:pt>
                <c:pt idx="10">
                  <c:v>No difficulties </c:v>
                </c:pt>
              </c:strCache>
            </c:strRef>
          </c:cat>
          <c:val>
            <c:numRef>
              <c:f>Sheet1!$B$2:$B$12</c:f>
              <c:numCache>
                <c:formatCode>0.0%</c:formatCode>
                <c:ptCount val="11"/>
                <c:pt idx="0">
                  <c:v>0.171</c:v>
                </c:pt>
                <c:pt idx="1">
                  <c:v>0.12</c:v>
                </c:pt>
                <c:pt idx="2">
                  <c:v>0.102</c:v>
                </c:pt>
                <c:pt idx="3">
                  <c:v>0.083</c:v>
                </c:pt>
                <c:pt idx="4">
                  <c:v>0.082</c:v>
                </c:pt>
                <c:pt idx="6">
                  <c:v>0.138</c:v>
                </c:pt>
                <c:pt idx="7">
                  <c:v>0.097</c:v>
                </c:pt>
                <c:pt idx="8">
                  <c:v>0.095</c:v>
                </c:pt>
                <c:pt idx="9">
                  <c:v>0.075</c:v>
                </c:pt>
                <c:pt idx="10">
                  <c:v>0.0590000000000001</c:v>
                </c:pt>
              </c:numCache>
            </c:numRef>
          </c:val>
        </c:ser>
        <c:dLbls>
          <c:showLegendKey val="0"/>
          <c:showVal val="0"/>
          <c:showCatName val="0"/>
          <c:showSerName val="0"/>
          <c:showPercent val="0"/>
          <c:showBubbleSize val="0"/>
        </c:dLbls>
        <c:gapWidth val="22"/>
        <c:overlap val="-39"/>
        <c:axId val="474177384"/>
        <c:axId val="474180504"/>
      </c:barChart>
      <c:catAx>
        <c:axId val="474177384"/>
        <c:scaling>
          <c:orientation val="minMax"/>
        </c:scaling>
        <c:delete val="0"/>
        <c:axPos val="l"/>
        <c:majorTickMark val="out"/>
        <c:minorTickMark val="none"/>
        <c:tickLblPos val="nextTo"/>
        <c:crossAx val="474180504"/>
        <c:crosses val="autoZero"/>
        <c:auto val="1"/>
        <c:lblAlgn val="ctr"/>
        <c:lblOffset val="100"/>
        <c:noMultiLvlLbl val="0"/>
      </c:catAx>
      <c:valAx>
        <c:axId val="474180504"/>
        <c:scaling>
          <c:orientation val="minMax"/>
        </c:scaling>
        <c:delete val="0"/>
        <c:axPos val="b"/>
        <c:majorGridlines>
          <c:spPr>
            <a:ln>
              <a:noFill/>
              <a:prstDash val="dash"/>
            </a:ln>
          </c:spPr>
        </c:majorGridlines>
        <c:numFmt formatCode="0%" sourceLinked="0"/>
        <c:majorTickMark val="out"/>
        <c:minorTickMark val="none"/>
        <c:tickLblPos val="nextTo"/>
        <c:txPr>
          <a:bodyPr/>
          <a:lstStyle/>
          <a:p>
            <a:pPr>
              <a:defRPr sz="1600" b="1"/>
            </a:pPr>
            <a:endParaRPr lang="en-US"/>
          </a:p>
        </c:txPr>
        <c:crossAx val="47417738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03959440967315"/>
          <c:y val="0.0381768625075712"/>
          <c:w val="0.881164950535029"/>
          <c:h val="0.758932746164462"/>
        </c:manualLayout>
      </c:layout>
      <c:barChart>
        <c:barDir val="col"/>
        <c:grouping val="clustered"/>
        <c:varyColors val="0"/>
        <c:ser>
          <c:idx val="0"/>
          <c:order val="0"/>
          <c:tx>
            <c:strRef>
              <c:f>Sheet1!$B$1</c:f>
              <c:strCache>
                <c:ptCount val="1"/>
                <c:pt idx="0">
                  <c:v>Series 1</c:v>
                </c:pt>
              </c:strCache>
            </c:strRef>
          </c:tx>
          <c:spPr>
            <a:solidFill>
              <a:srgbClr val="008AF2"/>
            </a:solidFill>
          </c:spPr>
          <c:invertIfNegative val="0"/>
          <c:dPt>
            <c:idx val="4"/>
            <c:invertIfNegative val="0"/>
            <c:bubble3D val="0"/>
            <c:spPr>
              <a:solidFill>
                <a:srgbClr val="FF9900"/>
              </a:solidFill>
            </c:spPr>
          </c:dPt>
          <c:dPt>
            <c:idx val="5"/>
            <c:invertIfNegative val="0"/>
            <c:bubble3D val="0"/>
            <c:spPr>
              <a:solidFill>
                <a:srgbClr val="FF9900"/>
              </a:solidFill>
            </c:spPr>
          </c:dPt>
          <c:dPt>
            <c:idx val="6"/>
            <c:invertIfNegative val="0"/>
            <c:bubble3D val="0"/>
            <c:spPr>
              <a:solidFill>
                <a:srgbClr val="FF9900"/>
              </a:solidFill>
            </c:spPr>
          </c:dPt>
          <c:dPt>
            <c:idx val="7"/>
            <c:invertIfNegative val="0"/>
            <c:bubble3D val="0"/>
            <c:spPr>
              <a:solidFill>
                <a:srgbClr val="FF9900"/>
              </a:solidFill>
            </c:spPr>
          </c:dPt>
          <c:dLbls>
            <c:showLegendKey val="0"/>
            <c:showVal val="1"/>
            <c:showCatName val="0"/>
            <c:showSerName val="0"/>
            <c:showPercent val="0"/>
            <c:showBubbleSize val="0"/>
            <c:showLeaderLines val="0"/>
          </c:dLbls>
          <c:cat>
            <c:strRef>
              <c:f>Sheet1!$A$2:$A$9</c:f>
              <c:strCache>
                <c:ptCount val="8"/>
                <c:pt idx="0">
                  <c:v>CSHCN qualifying Rx medications only </c:v>
                </c:pt>
                <c:pt idx="1">
                  <c:v>CSHCN qualifying service use only</c:v>
                </c:pt>
                <c:pt idx="2">
                  <c:v>CSHCN with functional limitations </c:v>
                </c:pt>
                <c:pt idx="4">
                  <c:v>Qualified on 1 screener criteria</c:v>
                </c:pt>
                <c:pt idx="5">
                  <c:v>Qualified on 2 screener criteria </c:v>
                </c:pt>
                <c:pt idx="6">
                  <c:v>Qualified on 3 screener criteria </c:v>
                </c:pt>
                <c:pt idx="7">
                  <c:v>Qualified on 4 or all 5 screener criteria </c:v>
                </c:pt>
              </c:strCache>
            </c:strRef>
          </c:cat>
          <c:val>
            <c:numRef>
              <c:f>Sheet1!$B$2:$B$9</c:f>
              <c:numCache>
                <c:formatCode>0.0%</c:formatCode>
                <c:ptCount val="8"/>
                <c:pt idx="0">
                  <c:v>0.082</c:v>
                </c:pt>
                <c:pt idx="1">
                  <c:v>0.14</c:v>
                </c:pt>
                <c:pt idx="2">
                  <c:v>0.154</c:v>
                </c:pt>
                <c:pt idx="4">
                  <c:v>0.085</c:v>
                </c:pt>
                <c:pt idx="5">
                  <c:v>0.097</c:v>
                </c:pt>
                <c:pt idx="6">
                  <c:v>0.129</c:v>
                </c:pt>
                <c:pt idx="7">
                  <c:v>0.185</c:v>
                </c:pt>
              </c:numCache>
            </c:numRef>
          </c:val>
        </c:ser>
        <c:ser>
          <c:idx val="1"/>
          <c:order val="1"/>
          <c:tx>
            <c:strRef>
              <c:f>Sheet1!$C$1</c:f>
              <c:strCache>
                <c:ptCount val="1"/>
                <c:pt idx="0">
                  <c:v>Series 2</c:v>
                </c:pt>
              </c:strCache>
            </c:strRef>
          </c:tx>
          <c:invertIfNegative val="0"/>
          <c:cat>
            <c:strRef>
              <c:f>Sheet1!$A$2:$A$9</c:f>
              <c:strCache>
                <c:ptCount val="8"/>
                <c:pt idx="0">
                  <c:v>CSHCN qualifying Rx medications only </c:v>
                </c:pt>
                <c:pt idx="1">
                  <c:v>CSHCN qualifying service use only</c:v>
                </c:pt>
                <c:pt idx="2">
                  <c:v>CSHCN with functional limitations </c:v>
                </c:pt>
                <c:pt idx="4">
                  <c:v>Qualified on 1 screener criteria</c:v>
                </c:pt>
                <c:pt idx="5">
                  <c:v>Qualified on 2 screener criteria </c:v>
                </c:pt>
                <c:pt idx="6">
                  <c:v>Qualified on 3 screener criteria </c:v>
                </c:pt>
                <c:pt idx="7">
                  <c:v>Qualified on 4 or all 5 screener criteria </c:v>
                </c:pt>
              </c:strCache>
            </c:strRef>
          </c:cat>
          <c:val>
            <c:numRef>
              <c:f>Sheet1!$C$2:$C$9</c:f>
            </c:numRef>
          </c:val>
        </c:ser>
        <c:ser>
          <c:idx val="2"/>
          <c:order val="2"/>
          <c:tx>
            <c:strRef>
              <c:f>Sheet1!$D$1</c:f>
              <c:strCache>
                <c:ptCount val="1"/>
                <c:pt idx="0">
                  <c:v>Series 3</c:v>
                </c:pt>
              </c:strCache>
            </c:strRef>
          </c:tx>
          <c:invertIfNegative val="0"/>
          <c:cat>
            <c:strRef>
              <c:f>Sheet1!$A$2:$A$9</c:f>
              <c:strCache>
                <c:ptCount val="8"/>
                <c:pt idx="0">
                  <c:v>CSHCN qualifying Rx medications only </c:v>
                </c:pt>
                <c:pt idx="1">
                  <c:v>CSHCN qualifying service use only</c:v>
                </c:pt>
                <c:pt idx="2">
                  <c:v>CSHCN with functional limitations </c:v>
                </c:pt>
                <c:pt idx="4">
                  <c:v>Qualified on 1 screener criteria</c:v>
                </c:pt>
                <c:pt idx="5">
                  <c:v>Qualified on 2 screener criteria </c:v>
                </c:pt>
                <c:pt idx="6">
                  <c:v>Qualified on 3 screener criteria </c:v>
                </c:pt>
                <c:pt idx="7">
                  <c:v>Qualified on 4 or all 5 screener criteria </c:v>
                </c:pt>
              </c:strCache>
            </c:strRef>
          </c:cat>
          <c:val>
            <c:numRef>
              <c:f>Sheet1!$D$2:$D$9</c:f>
            </c:numRef>
          </c:val>
        </c:ser>
        <c:dLbls>
          <c:showLegendKey val="0"/>
          <c:showVal val="0"/>
          <c:showCatName val="0"/>
          <c:showSerName val="0"/>
          <c:showPercent val="0"/>
          <c:showBubbleSize val="0"/>
        </c:dLbls>
        <c:gapWidth val="30"/>
        <c:axId val="474295400"/>
        <c:axId val="474298408"/>
      </c:barChart>
      <c:catAx>
        <c:axId val="474295400"/>
        <c:scaling>
          <c:orientation val="minMax"/>
        </c:scaling>
        <c:delete val="0"/>
        <c:axPos val="b"/>
        <c:majorTickMark val="out"/>
        <c:minorTickMark val="none"/>
        <c:tickLblPos val="nextTo"/>
        <c:txPr>
          <a:bodyPr/>
          <a:lstStyle/>
          <a:p>
            <a:pPr>
              <a:defRPr sz="1300"/>
            </a:pPr>
            <a:endParaRPr lang="en-US"/>
          </a:p>
        </c:txPr>
        <c:crossAx val="474298408"/>
        <c:crosses val="autoZero"/>
        <c:auto val="1"/>
        <c:lblAlgn val="ctr"/>
        <c:lblOffset val="100"/>
        <c:noMultiLvlLbl val="0"/>
      </c:catAx>
      <c:valAx>
        <c:axId val="474298408"/>
        <c:scaling>
          <c:orientation val="minMax"/>
        </c:scaling>
        <c:delete val="0"/>
        <c:axPos val="l"/>
        <c:majorGridlines>
          <c:spPr>
            <a:ln>
              <a:noFill/>
              <a:prstDash val="dash"/>
            </a:ln>
          </c:spPr>
        </c:majorGridlines>
        <c:numFmt formatCode="0%" sourceLinked="0"/>
        <c:majorTickMark val="out"/>
        <c:minorTickMark val="none"/>
        <c:tickLblPos val="nextTo"/>
        <c:crossAx val="474295400"/>
        <c:crosses val="autoZero"/>
        <c:crossBetween val="between"/>
        <c:majorUnit val="0.04"/>
      </c:valAx>
    </c:plotArea>
    <c:plotVisOnly val="1"/>
    <c:dispBlanksAs val="gap"/>
    <c:showDLblsOverMax val="0"/>
  </c:chart>
  <c:txPr>
    <a:bodyPr/>
    <a:lstStyle/>
    <a:p>
      <a:pPr>
        <a:defRPr sz="1200" b="1" baseline="0"/>
      </a:pPr>
      <a:endParaRPr lang="en-US"/>
    </a:p>
  </c:txPr>
  <c:externalData r:id="rId1">
    <c:autoUpdate val="0"/>
  </c:externalData>
  <c:userShapes r:id="rId2"/>
</c:chartSpace>
</file>

<file path=ppt/drawings/_rels/drawing16.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0.12644</cdr:x>
      <cdr:y>0.56823</cdr:y>
    </cdr:from>
    <cdr:to>
      <cdr:x>0.25288</cdr:x>
      <cdr:y>0.75005</cdr:y>
    </cdr:to>
    <cdr:sp macro="" textlink="">
      <cdr:nvSpPr>
        <cdr:cNvPr id="2" name="TextBox 1"/>
        <cdr:cNvSpPr txBox="1"/>
      </cdr:nvSpPr>
      <cdr:spPr>
        <a:xfrm xmlns:a="http://schemas.openxmlformats.org/drawingml/2006/main">
          <a:off x="1117600" y="2381465"/>
          <a:ext cx="1117628" cy="7620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chemeClr val="bg1"/>
              </a:solidFill>
              <a:latin typeface="Arial" pitchFamily="34" charset="0"/>
              <a:cs typeface="Arial" pitchFamily="34" charset="0"/>
            </a:rPr>
            <a:t>n=4140 34.6 M</a:t>
          </a:r>
          <a:endParaRPr lang="en-US" sz="1600" b="1" dirty="0">
            <a:solidFill>
              <a:schemeClr val="bg1"/>
            </a:solidFill>
            <a:latin typeface="Arial" pitchFamily="34" charset="0"/>
            <a:cs typeface="Arial" pitchFamily="34" charset="0"/>
          </a:endParaRPr>
        </a:p>
      </cdr:txBody>
    </cdr:sp>
  </cdr:relSizeAnchor>
  <cdr:relSizeAnchor xmlns:cdr="http://schemas.openxmlformats.org/drawingml/2006/chartDrawing">
    <cdr:from>
      <cdr:x>0.36351</cdr:x>
      <cdr:y>0.56823</cdr:y>
    </cdr:from>
    <cdr:to>
      <cdr:x>0.47558</cdr:x>
      <cdr:y>0.71767</cdr:y>
    </cdr:to>
    <cdr:sp macro="" textlink="">
      <cdr:nvSpPr>
        <cdr:cNvPr id="3" name="TextBox 1"/>
        <cdr:cNvSpPr txBox="1"/>
      </cdr:nvSpPr>
      <cdr:spPr>
        <a:xfrm xmlns:a="http://schemas.openxmlformats.org/drawingml/2006/main">
          <a:off x="3213095" y="2381465"/>
          <a:ext cx="990609" cy="6263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bg1"/>
              </a:solidFill>
              <a:latin typeface="+mn-lt"/>
              <a:cs typeface="Arial" pitchFamily="34" charset="0"/>
            </a:rPr>
            <a:t>n=1133 9.4 M</a:t>
          </a:r>
          <a:endParaRPr lang="en-US" sz="1600" b="1" dirty="0">
            <a:solidFill>
              <a:schemeClr val="bg1"/>
            </a:solidFill>
            <a:latin typeface="+mn-lt"/>
            <a:cs typeface="Arial" pitchFamily="34" charset="0"/>
          </a:endParaRPr>
        </a:p>
      </cdr:txBody>
    </cdr:sp>
  </cdr:relSizeAnchor>
  <cdr:relSizeAnchor xmlns:cdr="http://schemas.openxmlformats.org/drawingml/2006/chartDrawing">
    <cdr:from>
      <cdr:x>0.59608</cdr:x>
      <cdr:y>0.56823</cdr:y>
    </cdr:from>
    <cdr:to>
      <cdr:x>0.70815</cdr:x>
      <cdr:y>0.67733</cdr:y>
    </cdr:to>
    <cdr:sp macro="" textlink="">
      <cdr:nvSpPr>
        <cdr:cNvPr id="4" name="TextBox 1"/>
        <cdr:cNvSpPr txBox="1"/>
      </cdr:nvSpPr>
      <cdr:spPr>
        <a:xfrm xmlns:a="http://schemas.openxmlformats.org/drawingml/2006/main">
          <a:off x="5268907" y="2381465"/>
          <a:ext cx="990610" cy="4572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bg1"/>
              </a:solidFill>
              <a:latin typeface="+mn-lt"/>
              <a:cs typeface="Arial" pitchFamily="34" charset="0"/>
            </a:rPr>
            <a:t>n=1055 8.7 M</a:t>
          </a:r>
          <a:endParaRPr lang="en-US" sz="1600" b="1" dirty="0">
            <a:solidFill>
              <a:schemeClr val="bg1"/>
            </a:solidFill>
            <a:latin typeface="+mn-lt"/>
            <a:cs typeface="Arial" pitchFamily="34" charset="0"/>
          </a:endParaRPr>
        </a:p>
      </cdr:txBody>
    </cdr:sp>
  </cdr:relSizeAnchor>
  <cdr:relSizeAnchor xmlns:cdr="http://schemas.openxmlformats.org/drawingml/2006/chartDrawing">
    <cdr:from>
      <cdr:x>0.8301</cdr:x>
      <cdr:y>0.56823</cdr:y>
    </cdr:from>
    <cdr:to>
      <cdr:x>0.94217</cdr:x>
      <cdr:y>0.66198</cdr:y>
    </cdr:to>
    <cdr:sp macro="" textlink="">
      <cdr:nvSpPr>
        <cdr:cNvPr id="5" name="TextBox 1"/>
        <cdr:cNvSpPr txBox="1"/>
      </cdr:nvSpPr>
      <cdr:spPr>
        <a:xfrm xmlns:a="http://schemas.openxmlformats.org/drawingml/2006/main">
          <a:off x="7337420" y="2381465"/>
          <a:ext cx="990610" cy="3929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bg1"/>
              </a:solidFill>
              <a:latin typeface="+mn-lt"/>
              <a:cs typeface="Arial" pitchFamily="34" charset="0"/>
            </a:rPr>
            <a:t>n=1025 8.5 M</a:t>
          </a:r>
          <a:endParaRPr lang="en-US" sz="1600" b="1" dirty="0">
            <a:solidFill>
              <a:schemeClr val="bg1"/>
            </a:solidFill>
            <a:latin typeface="+mn-lt"/>
            <a:cs typeface="Arial" pitchFamily="34" charset="0"/>
          </a:endParaRPr>
        </a:p>
      </cdr:txBody>
    </cdr:sp>
  </cdr:relSizeAnchor>
  <cdr:relSizeAnchor xmlns:cdr="http://schemas.openxmlformats.org/drawingml/2006/chartDrawing">
    <cdr:from>
      <cdr:x>0.44828</cdr:x>
      <cdr:y>0.1094</cdr:y>
    </cdr:from>
    <cdr:to>
      <cdr:x>0.52586</cdr:x>
      <cdr:y>0.1887</cdr:y>
    </cdr:to>
    <cdr:cxnSp macro="">
      <cdr:nvCxnSpPr>
        <cdr:cNvPr id="10" name="Straight Arrow Connector 9"/>
        <cdr:cNvCxnSpPr/>
      </cdr:nvCxnSpPr>
      <cdr:spPr bwMode="auto">
        <a:xfrm xmlns:a="http://schemas.openxmlformats.org/drawingml/2006/main" flipH="1">
          <a:off x="3962400" y="458495"/>
          <a:ext cx="685784" cy="332361"/>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0.75054</cdr:x>
      <cdr:y>0.09114</cdr:y>
    </cdr:from>
    <cdr:to>
      <cdr:x>0.83621</cdr:x>
      <cdr:y>0.1887</cdr:y>
    </cdr:to>
    <cdr:cxnSp macro="">
      <cdr:nvCxnSpPr>
        <cdr:cNvPr id="14" name="Straight Arrow Connector 13"/>
        <cdr:cNvCxnSpPr/>
      </cdr:nvCxnSpPr>
      <cdr:spPr bwMode="auto">
        <a:xfrm xmlns:a="http://schemas.openxmlformats.org/drawingml/2006/main">
          <a:off x="6634161" y="381970"/>
          <a:ext cx="757239" cy="408886"/>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0.63649</cdr:x>
      <cdr:y>0.09365</cdr:y>
    </cdr:from>
    <cdr:to>
      <cdr:x>0.65373</cdr:x>
      <cdr:y>0.15374</cdr:y>
    </cdr:to>
    <cdr:sp macro="" textlink="">
      <cdr:nvSpPr>
        <cdr:cNvPr id="16" name="Down Arrow 15"/>
        <cdr:cNvSpPr/>
      </cdr:nvSpPr>
      <cdr:spPr bwMode="auto">
        <a:xfrm xmlns:a="http://schemas.openxmlformats.org/drawingml/2006/main">
          <a:off x="5626096" y="392467"/>
          <a:ext cx="152388" cy="251837"/>
        </a:xfrm>
        <a:prstGeom xmlns:a="http://schemas.openxmlformats.org/drawingml/2006/main" prst="downArrow">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0.13043</cdr:x>
      <cdr:y>0.69287</cdr:y>
    </cdr:from>
    <cdr:to>
      <cdr:x>0.2</cdr:x>
      <cdr:y>0.75473</cdr:y>
    </cdr:to>
    <cdr:sp macro="" textlink="">
      <cdr:nvSpPr>
        <cdr:cNvPr id="2" name="TextBox 1"/>
        <cdr:cNvSpPr txBox="1"/>
      </cdr:nvSpPr>
      <cdr:spPr>
        <a:xfrm xmlns:a="http://schemas.openxmlformats.org/drawingml/2006/main">
          <a:off x="1142958" y="3802015"/>
          <a:ext cx="609642" cy="3394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bg1"/>
              </a:solidFill>
            </a:rPr>
            <a:t>n=23</a:t>
          </a:r>
          <a:endParaRPr lang="en-US" sz="1400" b="1" dirty="0">
            <a:solidFill>
              <a:schemeClr val="bg1"/>
            </a:solidFill>
          </a:endParaRPr>
        </a:p>
      </cdr:txBody>
    </cdr:sp>
  </cdr:relSizeAnchor>
  <cdr:relSizeAnchor xmlns:cdr="http://schemas.openxmlformats.org/drawingml/2006/chartDrawing">
    <cdr:from>
      <cdr:x>0.2087</cdr:x>
      <cdr:y>0.59794</cdr:y>
    </cdr:from>
    <cdr:to>
      <cdr:x>0.28696</cdr:x>
      <cdr:y>0.65979</cdr:y>
    </cdr:to>
    <cdr:sp macro="" textlink="">
      <cdr:nvSpPr>
        <cdr:cNvPr id="3" name="TextBox 2"/>
        <cdr:cNvSpPr txBox="1"/>
      </cdr:nvSpPr>
      <cdr:spPr>
        <a:xfrm xmlns:a="http://schemas.openxmlformats.org/drawingml/2006/main">
          <a:off x="1828800" y="29464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0.20145</cdr:x>
      <cdr:y>0.69055</cdr:y>
    </cdr:from>
    <cdr:to>
      <cdr:x>0.27972</cdr:x>
      <cdr:y>0.75241</cdr:y>
    </cdr:to>
    <cdr:sp macro="" textlink="">
      <cdr:nvSpPr>
        <cdr:cNvPr id="4" name="TextBox 3"/>
        <cdr:cNvSpPr txBox="1"/>
      </cdr:nvSpPr>
      <cdr:spPr>
        <a:xfrm xmlns:a="http://schemas.openxmlformats.org/drawingml/2006/main">
          <a:off x="1765300" y="3789315"/>
          <a:ext cx="685880" cy="3394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n</a:t>
          </a:r>
          <a:r>
            <a:rPr lang="en-US" sz="1400" b="1" dirty="0" smtClean="0">
              <a:solidFill>
                <a:schemeClr val="bg1"/>
              </a:solidFill>
            </a:rPr>
            <a:t>=98</a:t>
          </a:r>
          <a:endParaRPr lang="en-US" sz="1400" b="1" dirty="0">
            <a:solidFill>
              <a:schemeClr val="bg1"/>
            </a:solidFill>
          </a:endParaRPr>
        </a:p>
      </cdr:txBody>
    </cdr:sp>
  </cdr:relSizeAnchor>
  <cdr:relSizeAnchor xmlns:cdr="http://schemas.openxmlformats.org/drawingml/2006/chartDrawing">
    <cdr:from>
      <cdr:x>0.36134</cdr:x>
      <cdr:y>0.69019</cdr:y>
    </cdr:from>
    <cdr:to>
      <cdr:x>0.4396</cdr:x>
      <cdr:y>0.76751</cdr:y>
    </cdr:to>
    <cdr:sp macro="" textlink="">
      <cdr:nvSpPr>
        <cdr:cNvPr id="5" name="TextBox 4"/>
        <cdr:cNvSpPr txBox="1"/>
      </cdr:nvSpPr>
      <cdr:spPr>
        <a:xfrm xmlns:a="http://schemas.openxmlformats.org/drawingml/2006/main">
          <a:off x="3276600" y="3787338"/>
          <a:ext cx="709646" cy="424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bg1"/>
              </a:solidFill>
            </a:rPr>
            <a:t>n=13</a:t>
          </a:r>
          <a:endParaRPr lang="en-US" sz="1400" b="1" dirty="0">
            <a:solidFill>
              <a:schemeClr val="bg1"/>
            </a:solidFill>
          </a:endParaRPr>
        </a:p>
      </cdr:txBody>
    </cdr:sp>
  </cdr:relSizeAnchor>
  <cdr:relSizeAnchor xmlns:cdr="http://schemas.openxmlformats.org/drawingml/2006/chartDrawing">
    <cdr:from>
      <cdr:x>0.42857</cdr:x>
      <cdr:y>0.69019</cdr:y>
    </cdr:from>
    <cdr:to>
      <cdr:x>0.49814</cdr:x>
      <cdr:y>0.75736</cdr:y>
    </cdr:to>
    <cdr:sp macro="" textlink="">
      <cdr:nvSpPr>
        <cdr:cNvPr id="6" name="TextBox 5"/>
        <cdr:cNvSpPr txBox="1"/>
      </cdr:nvSpPr>
      <cdr:spPr>
        <a:xfrm xmlns:a="http://schemas.openxmlformats.org/drawingml/2006/main">
          <a:off x="3886200" y="3787338"/>
          <a:ext cx="630847" cy="3685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n</a:t>
          </a:r>
          <a:r>
            <a:rPr lang="en-US" sz="1400" b="1" dirty="0" smtClean="0">
              <a:solidFill>
                <a:schemeClr val="bg1"/>
              </a:solidFill>
            </a:rPr>
            <a:t>=38</a:t>
          </a:r>
          <a:endParaRPr lang="en-US" sz="1400" b="1" dirty="0">
            <a:solidFill>
              <a:schemeClr val="bg1"/>
            </a:solidFill>
          </a:endParaRPr>
        </a:p>
      </cdr:txBody>
    </cdr:sp>
  </cdr:relSizeAnchor>
  <cdr:relSizeAnchor xmlns:cdr="http://schemas.openxmlformats.org/drawingml/2006/chartDrawing">
    <cdr:from>
      <cdr:x>0.57246</cdr:x>
      <cdr:y>0.69287</cdr:y>
    </cdr:from>
    <cdr:to>
      <cdr:x>0.65072</cdr:x>
      <cdr:y>0.75473</cdr:y>
    </cdr:to>
    <cdr:sp macro="" textlink="">
      <cdr:nvSpPr>
        <cdr:cNvPr id="7" name="TextBox 6"/>
        <cdr:cNvSpPr txBox="1"/>
      </cdr:nvSpPr>
      <cdr:spPr>
        <a:xfrm xmlns:a="http://schemas.openxmlformats.org/drawingml/2006/main">
          <a:off x="5016504" y="3802015"/>
          <a:ext cx="685792" cy="3394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bg1"/>
              </a:solidFill>
            </a:rPr>
            <a:t>n=10</a:t>
          </a:r>
          <a:endParaRPr lang="en-US" sz="1400" b="1" dirty="0">
            <a:solidFill>
              <a:schemeClr val="bg1"/>
            </a:solidFill>
          </a:endParaRPr>
        </a:p>
      </cdr:txBody>
    </cdr:sp>
  </cdr:relSizeAnchor>
  <cdr:relSizeAnchor xmlns:cdr="http://schemas.openxmlformats.org/drawingml/2006/chartDrawing">
    <cdr:from>
      <cdr:x>0.65217</cdr:x>
      <cdr:y>0.69287</cdr:y>
    </cdr:from>
    <cdr:to>
      <cdr:x>0.73043</cdr:x>
      <cdr:y>0.75473</cdr:y>
    </cdr:to>
    <cdr:sp macro="" textlink="">
      <cdr:nvSpPr>
        <cdr:cNvPr id="8" name="TextBox 7"/>
        <cdr:cNvSpPr txBox="1"/>
      </cdr:nvSpPr>
      <cdr:spPr>
        <a:xfrm xmlns:a="http://schemas.openxmlformats.org/drawingml/2006/main">
          <a:off x="5715000" y="3802015"/>
          <a:ext cx="685792" cy="3394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bg1"/>
              </a:solidFill>
            </a:rPr>
            <a:t>n=60</a:t>
          </a:r>
          <a:endParaRPr lang="en-US" sz="1400" b="1" dirty="0">
            <a:solidFill>
              <a:schemeClr val="bg1"/>
            </a:solidFill>
          </a:endParaRPr>
        </a:p>
      </cdr:txBody>
    </cdr:sp>
  </cdr:relSizeAnchor>
  <cdr:relSizeAnchor xmlns:cdr="http://schemas.openxmlformats.org/drawingml/2006/chartDrawing">
    <cdr:from>
      <cdr:x>0.8087</cdr:x>
      <cdr:y>0.69287</cdr:y>
    </cdr:from>
    <cdr:to>
      <cdr:x>0.88696</cdr:x>
      <cdr:y>0.75473</cdr:y>
    </cdr:to>
    <cdr:sp macro="" textlink="">
      <cdr:nvSpPr>
        <cdr:cNvPr id="9" name="TextBox 8"/>
        <cdr:cNvSpPr txBox="1"/>
      </cdr:nvSpPr>
      <cdr:spPr>
        <a:xfrm xmlns:a="http://schemas.openxmlformats.org/drawingml/2006/main">
          <a:off x="7086600" y="3802015"/>
          <a:ext cx="685792" cy="3394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n</a:t>
          </a:r>
          <a:r>
            <a:rPr lang="en-US" sz="1400" b="1" dirty="0" smtClean="0">
              <a:solidFill>
                <a:schemeClr val="bg1"/>
              </a:solidFill>
            </a:rPr>
            <a:t>=4</a:t>
          </a:r>
          <a:endParaRPr lang="en-US" sz="1400" b="1" dirty="0">
            <a:solidFill>
              <a:schemeClr val="bg1"/>
            </a:solidFill>
          </a:endParaRPr>
        </a:p>
      </cdr:txBody>
    </cdr:sp>
  </cdr:relSizeAnchor>
  <cdr:relSizeAnchor xmlns:cdr="http://schemas.openxmlformats.org/drawingml/2006/chartDrawing">
    <cdr:from>
      <cdr:x>0.87395</cdr:x>
      <cdr:y>0.69551</cdr:y>
    </cdr:from>
    <cdr:to>
      <cdr:x>0.95798</cdr:x>
      <cdr:y>0.75736</cdr:y>
    </cdr:to>
    <cdr:sp macro="" textlink="">
      <cdr:nvSpPr>
        <cdr:cNvPr id="10" name="TextBox 9"/>
        <cdr:cNvSpPr txBox="1"/>
      </cdr:nvSpPr>
      <cdr:spPr>
        <a:xfrm xmlns:a="http://schemas.openxmlformats.org/drawingml/2006/main">
          <a:off x="7924800" y="3816531"/>
          <a:ext cx="762000" cy="3393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bg1"/>
              </a:solidFill>
            </a:rPr>
            <a:t>n=19</a:t>
          </a:r>
          <a:endParaRPr lang="en-US" sz="1400" b="1" dirty="0">
            <a:solidFill>
              <a:schemeClr val="bg1"/>
            </a:solidFill>
          </a:endParaRPr>
        </a:p>
      </cdr:txBody>
    </cdr:sp>
  </cdr:relSizeAnchor>
  <cdr:relSizeAnchor xmlns:cdr="http://schemas.openxmlformats.org/drawingml/2006/chartDrawing">
    <cdr:from>
      <cdr:x>0.35652</cdr:x>
      <cdr:y>0.77039</cdr:y>
    </cdr:from>
    <cdr:to>
      <cdr:x>0.53913</cdr:x>
      <cdr:y>0.91393</cdr:y>
    </cdr:to>
    <cdr:sp macro="" textlink="">
      <cdr:nvSpPr>
        <cdr:cNvPr id="11" name="TextBox 10"/>
        <cdr:cNvSpPr txBox="1"/>
      </cdr:nvSpPr>
      <cdr:spPr>
        <a:xfrm xmlns:a="http://schemas.openxmlformats.org/drawingml/2006/main">
          <a:off x="3124200" y="4089687"/>
          <a:ext cx="16002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smtClean="0"/>
            <a:t>Among CSHCN, 29.5% n=51</a:t>
          </a:r>
          <a:endParaRPr lang="en-US" sz="1600" dirty="0"/>
        </a:p>
      </cdr:txBody>
    </cdr:sp>
  </cdr:relSizeAnchor>
  <cdr:relSizeAnchor xmlns:cdr="http://schemas.openxmlformats.org/drawingml/2006/chartDrawing">
    <cdr:from>
      <cdr:x>0.55652</cdr:x>
      <cdr:y>0.77297</cdr:y>
    </cdr:from>
    <cdr:to>
      <cdr:x>0.7826</cdr:x>
      <cdr:y>0.94522</cdr:y>
    </cdr:to>
    <cdr:sp macro="" textlink="">
      <cdr:nvSpPr>
        <cdr:cNvPr id="12" name="TextBox 11"/>
        <cdr:cNvSpPr txBox="1"/>
      </cdr:nvSpPr>
      <cdr:spPr>
        <a:xfrm xmlns:a="http://schemas.openxmlformats.org/drawingml/2006/main">
          <a:off x="4876800" y="4103364"/>
          <a:ext cx="1981139" cy="9144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smtClean="0"/>
            <a:t>Among non-CSHCN, 18.3% n=70</a:t>
          </a:r>
          <a:endParaRPr lang="en-US" sz="1600" dirty="0"/>
        </a:p>
      </cdr:txBody>
    </cdr:sp>
  </cdr:relSizeAnchor>
  <cdr:relSizeAnchor xmlns:cdr="http://schemas.openxmlformats.org/drawingml/2006/chartDrawing">
    <cdr:from>
      <cdr:x>0.7913</cdr:x>
      <cdr:y>0.76813</cdr:y>
    </cdr:from>
    <cdr:to>
      <cdr:x>0.9826</cdr:x>
      <cdr:y>0.94015</cdr:y>
    </cdr:to>
    <cdr:sp macro="" textlink="">
      <cdr:nvSpPr>
        <cdr:cNvPr id="13" name="TextBox 12"/>
        <cdr:cNvSpPr txBox="1"/>
      </cdr:nvSpPr>
      <cdr:spPr>
        <a:xfrm xmlns:a="http://schemas.openxmlformats.org/drawingml/2006/main">
          <a:off x="7175350" y="4215019"/>
          <a:ext cx="1734670" cy="9439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smtClean="0"/>
            <a:t>Among CSHCN identified in both surveys, n=237</a:t>
          </a:r>
          <a:endParaRPr lang="en-US" sz="1600" dirty="0"/>
        </a:p>
      </cdr:txBody>
    </cdr:sp>
  </cdr:relSizeAnchor>
  <cdr:relSizeAnchor xmlns:cdr="http://schemas.openxmlformats.org/drawingml/2006/chartDrawing">
    <cdr:from>
      <cdr:x>0.90435</cdr:x>
      <cdr:y>0.95473</cdr:y>
    </cdr:from>
    <cdr:to>
      <cdr:x>0.9913</cdr:x>
      <cdr:y>0.9978</cdr:y>
    </cdr:to>
    <cdr:sp macro="" textlink="">
      <cdr:nvSpPr>
        <cdr:cNvPr id="14" name="TextBox 13"/>
        <cdr:cNvSpPr txBox="1"/>
      </cdr:nvSpPr>
      <cdr:spPr>
        <a:xfrm xmlns:a="http://schemas.openxmlformats.org/drawingml/2006/main">
          <a:off x="7924800" y="5068277"/>
          <a:ext cx="761943" cy="228642"/>
        </a:xfrm>
        <a:prstGeom xmlns:a="http://schemas.openxmlformats.org/drawingml/2006/main" prst="rect">
          <a:avLst/>
        </a:prstGeom>
        <a:solidFill xmlns:a="http://schemas.openxmlformats.org/drawingml/2006/main">
          <a:schemeClr val="bg2">
            <a:lumMod val="40000"/>
            <a:lumOff val="60000"/>
          </a:schemeClr>
        </a:solidFill>
      </cdr:spPr>
      <cdr:txBody>
        <a:bodyPr xmlns:a="http://schemas.openxmlformats.org/drawingml/2006/main" vertOverflow="clip" wrap="square" rtlCol="0"/>
        <a:lstStyle xmlns:a="http://schemas.openxmlformats.org/drawingml/2006/main"/>
        <a:p xmlns:a="http://schemas.openxmlformats.org/drawingml/2006/main">
          <a:r>
            <a:rPr lang="en-US" sz="1100" dirty="0" smtClean="0"/>
            <a:t>RSE&gt;30</a:t>
          </a:r>
          <a:endParaRPr lang="en-US" sz="1100" dirty="0"/>
        </a:p>
      </cdr:txBody>
    </cdr:sp>
  </cdr:relSizeAnchor>
  <cdr:relSizeAnchor xmlns:cdr="http://schemas.openxmlformats.org/drawingml/2006/chartDrawing">
    <cdr:from>
      <cdr:x>0.10084</cdr:x>
      <cdr:y>0</cdr:y>
    </cdr:from>
    <cdr:to>
      <cdr:x>0.92693</cdr:x>
      <cdr:y>0.19028</cdr:y>
    </cdr:to>
    <cdr:sp macro="" textlink="">
      <cdr:nvSpPr>
        <cdr:cNvPr id="15" name="TextBox 14"/>
        <cdr:cNvSpPr txBox="1"/>
      </cdr:nvSpPr>
      <cdr:spPr>
        <a:xfrm xmlns:a="http://schemas.openxmlformats.org/drawingml/2006/main">
          <a:off x="914400" y="0"/>
          <a:ext cx="7490819" cy="1044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Of those who had one or more ER visit (reported in NHIS n=1889), % of children who also reported ER visit in future year (reported in MEPS among children who linked to NHIS n=341) 21.9% n=121</a:t>
          </a:r>
          <a:endParaRPr lang="en-US" sz="1800" b="1" dirty="0"/>
        </a:p>
      </cdr:txBody>
    </cdr:sp>
  </cdr:relSizeAnchor>
  <cdr:relSizeAnchor xmlns:cdr="http://schemas.openxmlformats.org/drawingml/2006/chartDrawing">
    <cdr:from>
      <cdr:x>0.14006</cdr:x>
      <cdr:y>0.28748</cdr:y>
    </cdr:from>
    <cdr:to>
      <cdr:x>0.22689</cdr:x>
      <cdr:y>0.35479</cdr:y>
    </cdr:to>
    <cdr:sp macro="" textlink="">
      <cdr:nvSpPr>
        <cdr:cNvPr id="16" name="TextBox 1"/>
        <cdr:cNvSpPr txBox="1"/>
      </cdr:nvSpPr>
      <cdr:spPr>
        <a:xfrm xmlns:a="http://schemas.openxmlformats.org/drawingml/2006/main">
          <a:off x="1270000" y="1577538"/>
          <a:ext cx="787400" cy="369332"/>
        </a:xfrm>
        <a:prstGeom xmlns:a="http://schemas.openxmlformats.org/drawingml/2006/main" prst="rect">
          <a:avLst/>
        </a:prstGeom>
        <a:noFill xmlns:a="http://schemas.openxmlformats.org/drawingml/2006/main"/>
        <a:ln xmlns:a="http://schemas.openxmlformats.org/drawingml/2006/main">
          <a:solidFill>
            <a:schemeClr val="bg2">
              <a:lumMod val="60000"/>
              <a:lumOff val="40000"/>
            </a:schemeClr>
          </a:solidFill>
        </a:l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pPr algn="ctr"/>
          <a:r>
            <a:rPr lang="en-US" sz="1800" dirty="0"/>
            <a:t>p</a:t>
          </a:r>
          <a:r>
            <a:rPr lang="en-US" sz="1800" dirty="0" smtClean="0"/>
            <a:t>=0.5</a:t>
          </a:r>
          <a:endParaRPr lang="en-US" sz="1800" dirty="0"/>
        </a:p>
      </cdr:txBody>
    </cdr:sp>
  </cdr:relSizeAnchor>
  <cdr:relSizeAnchor xmlns:cdr="http://schemas.openxmlformats.org/drawingml/2006/chartDrawing">
    <cdr:from>
      <cdr:x>0.32493</cdr:x>
      <cdr:y>0.20292</cdr:y>
    </cdr:from>
    <cdr:to>
      <cdr:x>0.41176</cdr:x>
      <cdr:y>0.27022</cdr:y>
    </cdr:to>
    <cdr:sp macro="" textlink="">
      <cdr:nvSpPr>
        <cdr:cNvPr id="17" name="TextBox 1"/>
        <cdr:cNvSpPr txBox="1"/>
      </cdr:nvSpPr>
      <cdr:spPr>
        <a:xfrm xmlns:a="http://schemas.openxmlformats.org/drawingml/2006/main">
          <a:off x="2946400" y="1113472"/>
          <a:ext cx="787400" cy="369332"/>
        </a:xfrm>
        <a:prstGeom xmlns:a="http://schemas.openxmlformats.org/drawingml/2006/main" prst="rect">
          <a:avLst/>
        </a:prstGeom>
        <a:noFill xmlns:a="http://schemas.openxmlformats.org/drawingml/2006/main"/>
        <a:ln xmlns:a="http://schemas.openxmlformats.org/drawingml/2006/main">
          <a:solidFill>
            <a:schemeClr val="bg2">
              <a:lumMod val="60000"/>
              <a:lumOff val="4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t>p=0.3</a:t>
          </a:r>
          <a:endParaRPr lang="en-US" sz="1800" dirty="0"/>
        </a:p>
      </cdr:txBody>
    </cdr:sp>
  </cdr:relSizeAnchor>
  <cdr:relSizeAnchor xmlns:cdr="http://schemas.openxmlformats.org/drawingml/2006/chartDrawing">
    <cdr:from>
      <cdr:x>0.58543</cdr:x>
      <cdr:y>0.33753</cdr:y>
    </cdr:from>
    <cdr:to>
      <cdr:x>0.71148</cdr:x>
      <cdr:y>0.40483</cdr:y>
    </cdr:to>
    <cdr:sp macro="" textlink="">
      <cdr:nvSpPr>
        <cdr:cNvPr id="18" name="TextBox 1"/>
        <cdr:cNvSpPr txBox="1"/>
      </cdr:nvSpPr>
      <cdr:spPr>
        <a:xfrm xmlns:a="http://schemas.openxmlformats.org/drawingml/2006/main">
          <a:off x="5308600" y="1852136"/>
          <a:ext cx="1143000" cy="369332"/>
        </a:xfrm>
        <a:prstGeom xmlns:a="http://schemas.openxmlformats.org/drawingml/2006/main" prst="rect">
          <a:avLst/>
        </a:prstGeom>
        <a:noFill xmlns:a="http://schemas.openxmlformats.org/drawingml/2006/main"/>
        <a:ln xmlns:a="http://schemas.openxmlformats.org/drawingml/2006/main">
          <a:solidFill>
            <a:schemeClr val="bg2">
              <a:lumMod val="60000"/>
              <a:lumOff val="4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t>p=0.6?</a:t>
          </a:r>
          <a:endParaRPr lang="en-US" sz="1800" dirty="0"/>
        </a:p>
      </cdr:txBody>
    </cdr:sp>
  </cdr:relSizeAnchor>
  <cdr:relSizeAnchor xmlns:cdr="http://schemas.openxmlformats.org/drawingml/2006/chartDrawing">
    <cdr:from>
      <cdr:x>0.7451</cdr:x>
      <cdr:y>0.17176</cdr:y>
    </cdr:from>
    <cdr:to>
      <cdr:x>0.87395</cdr:x>
      <cdr:y>0.23907</cdr:y>
    </cdr:to>
    <cdr:sp macro="" textlink="">
      <cdr:nvSpPr>
        <cdr:cNvPr id="19" name="TextBox 1"/>
        <cdr:cNvSpPr txBox="1"/>
      </cdr:nvSpPr>
      <cdr:spPr>
        <a:xfrm xmlns:a="http://schemas.openxmlformats.org/drawingml/2006/main">
          <a:off x="6756400" y="942538"/>
          <a:ext cx="1168400" cy="369332"/>
        </a:xfrm>
        <a:prstGeom xmlns:a="http://schemas.openxmlformats.org/drawingml/2006/main" prst="rect">
          <a:avLst/>
        </a:prstGeom>
        <a:noFill xmlns:a="http://schemas.openxmlformats.org/drawingml/2006/main"/>
        <a:ln xmlns:a="http://schemas.openxmlformats.org/drawingml/2006/main">
          <a:solidFill>
            <a:schemeClr val="bg2">
              <a:lumMod val="60000"/>
              <a:lumOff val="4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t>p=0.02?</a:t>
          </a:r>
          <a:endParaRPr lang="en-US" sz="1800" dirty="0"/>
        </a:p>
      </cdr:txBody>
    </cdr:sp>
  </cdr:relSizeAnchor>
</c:userShapes>
</file>

<file path=ppt/drawings/drawing11.xml><?xml version="1.0" encoding="utf-8"?>
<c:userShapes xmlns:c="http://schemas.openxmlformats.org/drawingml/2006/chart">
  <cdr:relSizeAnchor xmlns:cdr="http://schemas.openxmlformats.org/drawingml/2006/chartDrawing">
    <cdr:from>
      <cdr:x>0.64912</cdr:x>
      <cdr:y>0.5614</cdr:y>
    </cdr:from>
    <cdr:to>
      <cdr:x>0.92982</cdr:x>
      <cdr:y>0.84211</cdr:y>
    </cdr:to>
    <cdr:sp macro="" textlink="">
      <cdr:nvSpPr>
        <cdr:cNvPr id="3" name="Pie 2"/>
        <cdr:cNvSpPr/>
      </cdr:nvSpPr>
      <cdr:spPr bwMode="auto">
        <a:xfrm xmlns:a="http://schemas.openxmlformats.org/drawingml/2006/main">
          <a:off x="2819400" y="2438400"/>
          <a:ext cx="1219200" cy="1219209"/>
        </a:xfrm>
        <a:prstGeom xmlns:a="http://schemas.openxmlformats.org/drawingml/2006/main" prst="pie">
          <a:avLst>
            <a:gd name="adj1" fmla="val 18643383"/>
            <a:gd name="adj2" fmla="val 16041849"/>
          </a:avLst>
        </a:prstGeom>
        <a:solidFill xmlns:a="http://schemas.openxmlformats.org/drawingml/2006/main">
          <a:srgbClr val="00B050"/>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0.57895</cdr:x>
      <cdr:y>0.42105</cdr:y>
    </cdr:from>
    <cdr:to>
      <cdr:x>0.94737</cdr:x>
      <cdr:y>0.50877</cdr:y>
    </cdr:to>
    <cdr:sp macro="" textlink="">
      <cdr:nvSpPr>
        <cdr:cNvPr id="2" name="TextBox 1"/>
        <cdr:cNvSpPr txBox="1"/>
      </cdr:nvSpPr>
      <cdr:spPr>
        <a:xfrm xmlns:a="http://schemas.openxmlformats.org/drawingml/2006/main">
          <a:off x="2514600" y="1828800"/>
          <a:ext cx="1600201" cy="3810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rgbClr val="003399"/>
              </a:solidFill>
            </a:rPr>
            <a:t>91.7% n=1033</a:t>
          </a:r>
          <a:endParaRPr lang="en-US" sz="1800" b="1" dirty="0">
            <a:solidFill>
              <a:srgbClr val="003399"/>
            </a:solidFill>
          </a:endParaRPr>
        </a:p>
      </cdr:txBody>
    </cdr:sp>
  </cdr:relSizeAnchor>
  <cdr:relSizeAnchor xmlns:cdr="http://schemas.openxmlformats.org/drawingml/2006/chartDrawing">
    <cdr:from>
      <cdr:x>0.73684</cdr:x>
      <cdr:y>0.49123</cdr:y>
    </cdr:from>
    <cdr:to>
      <cdr:x>0.74561</cdr:x>
      <cdr:y>0.63158</cdr:y>
    </cdr:to>
    <cdr:cxnSp macro="">
      <cdr:nvCxnSpPr>
        <cdr:cNvPr id="5" name="Straight Arrow Connector 4"/>
        <cdr:cNvCxnSpPr/>
      </cdr:nvCxnSpPr>
      <cdr:spPr bwMode="auto">
        <a:xfrm xmlns:a="http://schemas.openxmlformats.org/drawingml/2006/main">
          <a:off x="3200400" y="2133600"/>
          <a:ext cx="38092" cy="609588"/>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0.33626</cdr:x>
      <cdr:y>0.86257</cdr:y>
    </cdr:from>
    <cdr:to>
      <cdr:x>0.70468</cdr:x>
      <cdr:y>0.98807</cdr:y>
    </cdr:to>
    <cdr:sp macro="" textlink="">
      <cdr:nvSpPr>
        <cdr:cNvPr id="8" name="TextBox 1"/>
        <cdr:cNvSpPr txBox="1"/>
      </cdr:nvSpPr>
      <cdr:spPr>
        <a:xfrm xmlns:a="http://schemas.openxmlformats.org/drawingml/2006/main">
          <a:off x="1460500" y="3746500"/>
          <a:ext cx="1600200" cy="545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n</a:t>
          </a:r>
          <a:r>
            <a:rPr lang="en-US" sz="1800" dirty="0" smtClean="0"/>
            <a:t>=1,133</a:t>
          </a:r>
          <a:endParaRPr lang="en-US" sz="1800" dirty="0"/>
        </a:p>
      </cdr:txBody>
    </cdr:sp>
  </cdr:relSizeAnchor>
</c:userShapes>
</file>

<file path=ppt/drawings/drawing12.xml><?xml version="1.0" encoding="utf-8"?>
<c:userShapes xmlns:c="http://schemas.openxmlformats.org/drawingml/2006/chart">
  <cdr:relSizeAnchor xmlns:cdr="http://schemas.openxmlformats.org/drawingml/2006/chartDrawing">
    <cdr:from>
      <cdr:x>0.66667</cdr:x>
      <cdr:y>0.48138</cdr:y>
    </cdr:from>
    <cdr:to>
      <cdr:x>0.92982</cdr:x>
      <cdr:y>0.71734</cdr:y>
    </cdr:to>
    <cdr:sp macro="" textlink="">
      <cdr:nvSpPr>
        <cdr:cNvPr id="3" name="Pie 2"/>
        <cdr:cNvSpPr/>
      </cdr:nvSpPr>
      <cdr:spPr bwMode="auto">
        <a:xfrm xmlns:a="http://schemas.openxmlformats.org/drawingml/2006/main">
          <a:off x="2895600" y="2347604"/>
          <a:ext cx="1142966" cy="1150730"/>
        </a:xfrm>
        <a:prstGeom xmlns:a="http://schemas.openxmlformats.org/drawingml/2006/main" prst="pie">
          <a:avLst>
            <a:gd name="adj1" fmla="val 5930832"/>
            <a:gd name="adj2" fmla="val 16066278"/>
          </a:avLst>
        </a:prstGeom>
        <a:solidFill xmlns:a="http://schemas.openxmlformats.org/drawingml/2006/main">
          <a:srgbClr val="00B050"/>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0.57895</cdr:x>
      <cdr:y>0.33453</cdr:y>
    </cdr:from>
    <cdr:to>
      <cdr:x>0.98246</cdr:x>
      <cdr:y>0.41265</cdr:y>
    </cdr:to>
    <cdr:sp macro="" textlink="">
      <cdr:nvSpPr>
        <cdr:cNvPr id="2" name="TextBox 1"/>
        <cdr:cNvSpPr txBox="1"/>
      </cdr:nvSpPr>
      <cdr:spPr>
        <a:xfrm xmlns:a="http://schemas.openxmlformats.org/drawingml/2006/main">
          <a:off x="2514600" y="1631434"/>
          <a:ext cx="1752606"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rgbClr val="003399"/>
              </a:solidFill>
            </a:rPr>
            <a:t>49.5%, n=500</a:t>
          </a:r>
          <a:endParaRPr lang="en-US" sz="1800" b="1" dirty="0">
            <a:solidFill>
              <a:srgbClr val="003399"/>
            </a:solidFill>
          </a:endParaRPr>
        </a:p>
      </cdr:txBody>
    </cdr:sp>
  </cdr:relSizeAnchor>
  <cdr:relSizeAnchor xmlns:cdr="http://schemas.openxmlformats.org/drawingml/2006/chartDrawing">
    <cdr:from>
      <cdr:x>0.7193</cdr:x>
      <cdr:y>0.41265</cdr:y>
    </cdr:from>
    <cdr:to>
      <cdr:x>0.7193</cdr:x>
      <cdr:y>0.54464</cdr:y>
    </cdr:to>
    <cdr:cxnSp macro="">
      <cdr:nvCxnSpPr>
        <cdr:cNvPr id="5" name="Straight Arrow Connector 4"/>
        <cdr:cNvCxnSpPr/>
      </cdr:nvCxnSpPr>
      <cdr:spPr bwMode="auto">
        <a:xfrm xmlns:a="http://schemas.openxmlformats.org/drawingml/2006/main">
          <a:off x="3124200" y="2012434"/>
          <a:ext cx="9" cy="643666"/>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0.36842</cdr:x>
      <cdr:y>0.72276</cdr:y>
    </cdr:from>
    <cdr:to>
      <cdr:x>0.73684</cdr:x>
      <cdr:y>0.83453</cdr:y>
    </cdr:to>
    <cdr:sp macro="" textlink="">
      <cdr:nvSpPr>
        <cdr:cNvPr id="4" name="TextBox 3"/>
        <cdr:cNvSpPr txBox="1"/>
      </cdr:nvSpPr>
      <cdr:spPr>
        <a:xfrm xmlns:a="http://schemas.openxmlformats.org/drawingml/2006/main">
          <a:off x="1600200" y="3524766"/>
          <a:ext cx="1600200" cy="5450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n</a:t>
          </a:r>
          <a:r>
            <a:rPr lang="en-US" sz="1800" dirty="0" smtClean="0"/>
            <a:t>=1,133</a:t>
          </a:r>
          <a:endParaRPr lang="en-US" sz="1800" dirty="0"/>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0.14939</cdr:x>
      <cdr:y>0.08456</cdr:y>
    </cdr:to>
    <cdr:sp macro="" textlink="">
      <cdr:nvSpPr>
        <cdr:cNvPr id="4" name="TextBox 2"/>
        <cdr:cNvSpPr txBox="1"/>
      </cdr:nvSpPr>
      <cdr:spPr>
        <a:xfrm xmlns:a="http://schemas.openxmlformats.org/drawingml/2006/main">
          <a:off x="0" y="0"/>
          <a:ext cx="958113" cy="481112"/>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xmlns:a="http://schemas.openxmlformats.org/drawingml/2006/main">
          <a:r>
            <a:rPr lang="en-US" sz="1100" b="1" dirty="0" smtClean="0">
              <a:latin typeface="+mn-lt"/>
              <a:cs typeface="Arial" pitchFamily="34" charset="0"/>
            </a:rPr>
            <a:t>AOR</a:t>
          </a:r>
          <a:r>
            <a:rPr lang="en-US" sz="1100" b="1" dirty="0">
              <a:latin typeface="+mn-lt"/>
              <a:cs typeface="Arial" pitchFamily="34" charset="0"/>
            </a:rPr>
            <a:t>:</a:t>
          </a:r>
          <a:r>
            <a:rPr lang="en-US" sz="1100" b="1" baseline="0" dirty="0">
              <a:latin typeface="+mn-lt"/>
              <a:cs typeface="Arial" pitchFamily="34" charset="0"/>
            </a:rPr>
            <a:t>  </a:t>
          </a:r>
          <a:r>
            <a:rPr lang="en-US" sz="1100" b="1" dirty="0" smtClean="0">
              <a:latin typeface="+mn-lt"/>
              <a:cs typeface="Arial" pitchFamily="34" charset="0"/>
            </a:rPr>
            <a:t>2.52</a:t>
          </a:r>
          <a:r>
            <a:rPr lang="en-US" sz="1100" b="1" baseline="0" dirty="0" smtClean="0">
              <a:latin typeface="+mn-lt"/>
              <a:cs typeface="Arial" pitchFamily="34" charset="0"/>
            </a:rPr>
            <a:t> (2.09-.3.03)</a:t>
          </a:r>
          <a:endParaRPr lang="en-US" sz="1100" b="1" dirty="0">
            <a:latin typeface="+mn-lt"/>
            <a:cs typeface="Arial"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0.12571</cdr:x>
      <cdr:y>0.03459</cdr:y>
    </cdr:from>
    <cdr:to>
      <cdr:x>0.22857</cdr:x>
      <cdr:y>0.22144</cdr:y>
    </cdr:to>
    <cdr:sp macro="" textlink="">
      <cdr:nvSpPr>
        <cdr:cNvPr id="2" name="TextBox 1"/>
        <cdr:cNvSpPr txBox="1"/>
      </cdr:nvSpPr>
      <cdr:spPr>
        <a:xfrm xmlns:a="http://schemas.openxmlformats.org/drawingml/2006/main">
          <a:off x="1117600" y="16927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5.xml><?xml version="1.0" encoding="utf-8"?>
<c:userShapes xmlns:c="http://schemas.openxmlformats.org/drawingml/2006/chart">
  <cdr:relSizeAnchor xmlns:cdr="http://schemas.openxmlformats.org/drawingml/2006/chartDrawing">
    <cdr:from>
      <cdr:x>0.12571</cdr:x>
      <cdr:y>0.03459</cdr:y>
    </cdr:from>
    <cdr:to>
      <cdr:x>0.22857</cdr:x>
      <cdr:y>0.22144</cdr:y>
    </cdr:to>
    <cdr:sp macro="" textlink="">
      <cdr:nvSpPr>
        <cdr:cNvPr id="2" name="TextBox 1"/>
        <cdr:cNvSpPr txBox="1"/>
      </cdr:nvSpPr>
      <cdr:spPr>
        <a:xfrm xmlns:a="http://schemas.openxmlformats.org/drawingml/2006/main">
          <a:off x="1117600" y="16927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6.xml><?xml version="1.0" encoding="utf-8"?>
<c:userShapes xmlns:c="http://schemas.openxmlformats.org/drawingml/2006/chart">
  <cdr:relSizeAnchor xmlns:cdr="http://schemas.openxmlformats.org/drawingml/2006/chartDrawing">
    <cdr:from>
      <cdr:x>0.3913</cdr:x>
      <cdr:y>0.32394</cdr:y>
    </cdr:from>
    <cdr:to>
      <cdr:x>0.43768</cdr:x>
      <cdr:y>0.57746</cdr:y>
    </cdr:to>
    <cdr:sp macro="" textlink="">
      <cdr:nvSpPr>
        <cdr:cNvPr id="3" name="TextBox 2"/>
        <cdr:cNvSpPr txBox="1"/>
      </cdr:nvSpPr>
      <cdr:spPr>
        <a:xfrm xmlns:a="http://schemas.openxmlformats.org/drawingml/2006/main">
          <a:off x="3429000" y="1752600"/>
          <a:ext cx="406400" cy="1371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400" b="1" dirty="0" smtClean="0">
              <a:solidFill>
                <a:srgbClr val="EAFAFA"/>
              </a:solidFill>
            </a:rPr>
            <a:t>AOR: 1.90*</a:t>
          </a:r>
          <a:endParaRPr lang="en-US" sz="1400" b="1" dirty="0">
            <a:solidFill>
              <a:srgbClr val="EAFAFA"/>
            </a:solidFill>
          </a:endParaRPr>
        </a:p>
      </cdr:txBody>
    </cdr:sp>
  </cdr:relSizeAnchor>
  <cdr:relSizeAnchor xmlns:cdr="http://schemas.openxmlformats.org/drawingml/2006/chartDrawing">
    <cdr:from>
      <cdr:x>0.29565</cdr:x>
      <cdr:y>0.42958</cdr:y>
    </cdr:from>
    <cdr:to>
      <cdr:x>0.33913</cdr:x>
      <cdr:y>0.57042</cdr:y>
    </cdr:to>
    <cdr:sp macro="" textlink="">
      <cdr:nvSpPr>
        <cdr:cNvPr id="4" name="TextBox 3"/>
        <cdr:cNvSpPr txBox="1"/>
      </cdr:nvSpPr>
      <cdr:spPr>
        <a:xfrm xmlns:a="http://schemas.openxmlformats.org/drawingml/2006/main">
          <a:off x="2590800" y="2324100"/>
          <a:ext cx="381000" cy="7620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400" b="1" dirty="0" smtClean="0">
              <a:solidFill>
                <a:srgbClr val="EAFAFA"/>
              </a:solidFill>
            </a:rPr>
            <a:t>Ref.</a:t>
          </a:r>
          <a:endParaRPr lang="en-US" sz="1400" b="1" dirty="0">
            <a:solidFill>
              <a:srgbClr val="EAFAFA"/>
            </a:solidFill>
          </a:endParaRPr>
        </a:p>
      </cdr:txBody>
    </cdr:sp>
  </cdr:relSizeAnchor>
  <cdr:relSizeAnchor xmlns:cdr="http://schemas.openxmlformats.org/drawingml/2006/chartDrawing">
    <cdr:from>
      <cdr:x>0.24348</cdr:x>
      <cdr:y>0.37328</cdr:y>
    </cdr:from>
    <cdr:to>
      <cdr:x>0.28696</cdr:x>
      <cdr:y>0.57746</cdr:y>
    </cdr:to>
    <cdr:sp macro="" textlink="">
      <cdr:nvSpPr>
        <cdr:cNvPr id="5" name="TextBox 4"/>
        <cdr:cNvSpPr txBox="1"/>
      </cdr:nvSpPr>
      <cdr:spPr>
        <a:xfrm xmlns:a="http://schemas.openxmlformats.org/drawingml/2006/main">
          <a:off x="2133600" y="2019499"/>
          <a:ext cx="381000" cy="110470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400" b="1" dirty="0" smtClean="0">
              <a:solidFill>
                <a:srgbClr val="EAFAFA"/>
              </a:solidFill>
            </a:rPr>
            <a:t>AOR: 2.44* </a:t>
          </a:r>
          <a:endParaRPr lang="en-US" sz="1400" b="1" dirty="0">
            <a:solidFill>
              <a:srgbClr val="EAFAFA"/>
            </a:solidFill>
          </a:endParaRPr>
        </a:p>
      </cdr:txBody>
    </cdr:sp>
  </cdr:relSizeAnchor>
  <cdr:relSizeAnchor xmlns:cdr="http://schemas.openxmlformats.org/drawingml/2006/chartDrawing">
    <cdr:from>
      <cdr:x>0.46957</cdr:x>
      <cdr:y>0.31414</cdr:y>
    </cdr:from>
    <cdr:to>
      <cdr:x>0.52174</cdr:x>
      <cdr:y>0.56545</cdr:y>
    </cdr:to>
    <cdr:sp macro="" textlink="">
      <cdr:nvSpPr>
        <cdr:cNvPr id="6" name="TextBox 5"/>
        <cdr:cNvSpPr txBox="1"/>
      </cdr:nvSpPr>
      <cdr:spPr>
        <a:xfrm xmlns:a="http://schemas.openxmlformats.org/drawingml/2006/main">
          <a:off x="4114800" y="1524000"/>
          <a:ext cx="4572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0.54783</cdr:x>
      <cdr:y>0.35757</cdr:y>
    </cdr:from>
    <cdr:to>
      <cdr:x>0.6</cdr:x>
      <cdr:y>0.57746</cdr:y>
    </cdr:to>
    <cdr:sp macro="" textlink="">
      <cdr:nvSpPr>
        <cdr:cNvPr id="7" name="TextBox 6"/>
        <cdr:cNvSpPr txBox="1"/>
      </cdr:nvSpPr>
      <cdr:spPr>
        <a:xfrm xmlns:a="http://schemas.openxmlformats.org/drawingml/2006/main">
          <a:off x="4800600" y="1934522"/>
          <a:ext cx="457200" cy="1189678"/>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400" b="1" dirty="0" smtClean="0">
              <a:solidFill>
                <a:srgbClr val="EAFAFA"/>
              </a:solidFill>
            </a:rPr>
            <a:t>AOR: 2.19*</a:t>
          </a:r>
          <a:endParaRPr lang="en-US" sz="1400" b="1" dirty="0">
            <a:solidFill>
              <a:srgbClr val="EAFAFA"/>
            </a:solidFill>
          </a:endParaRPr>
        </a:p>
      </cdr:txBody>
    </cdr:sp>
  </cdr:relSizeAnchor>
  <cdr:relSizeAnchor xmlns:cdr="http://schemas.openxmlformats.org/drawingml/2006/chartDrawing">
    <cdr:from>
      <cdr:x>0.6</cdr:x>
      <cdr:y>0.29843</cdr:y>
    </cdr:from>
    <cdr:to>
      <cdr:x>0.65217</cdr:x>
      <cdr:y>0.56545</cdr:y>
    </cdr:to>
    <cdr:sp macro="" textlink="">
      <cdr:nvSpPr>
        <cdr:cNvPr id="8" name="TextBox 7"/>
        <cdr:cNvSpPr txBox="1"/>
      </cdr:nvSpPr>
      <cdr:spPr>
        <a:xfrm xmlns:a="http://schemas.openxmlformats.org/drawingml/2006/main">
          <a:off x="5257800" y="1447800"/>
          <a:ext cx="457200" cy="1295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0.45217</cdr:x>
      <cdr:y>0.46479</cdr:y>
    </cdr:from>
    <cdr:to>
      <cdr:x>0.50435</cdr:x>
      <cdr:y>0.57746</cdr:y>
    </cdr:to>
    <cdr:sp macro="" textlink="">
      <cdr:nvSpPr>
        <cdr:cNvPr id="10" name="TextBox 9"/>
        <cdr:cNvSpPr txBox="1"/>
      </cdr:nvSpPr>
      <cdr:spPr>
        <a:xfrm xmlns:a="http://schemas.openxmlformats.org/drawingml/2006/main">
          <a:off x="3962400" y="2514600"/>
          <a:ext cx="457200" cy="609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400" b="1" dirty="0" smtClean="0">
              <a:solidFill>
                <a:srgbClr val="EAFAFA"/>
              </a:solidFill>
            </a:rPr>
            <a:t>Ref.</a:t>
          </a:r>
          <a:endParaRPr lang="en-US" sz="1400" b="1" dirty="0">
            <a:solidFill>
              <a:srgbClr val="EAFAFA"/>
            </a:solidFill>
          </a:endParaRPr>
        </a:p>
      </cdr:txBody>
    </cdr:sp>
  </cdr:relSizeAnchor>
  <cdr:relSizeAnchor xmlns:cdr="http://schemas.openxmlformats.org/drawingml/2006/chartDrawing">
    <cdr:from>
      <cdr:x>0.6</cdr:x>
      <cdr:y>0.47068</cdr:y>
    </cdr:from>
    <cdr:to>
      <cdr:x>0.65072</cdr:x>
      <cdr:y>0.57277</cdr:y>
    </cdr:to>
    <cdr:sp macro="" textlink="">
      <cdr:nvSpPr>
        <cdr:cNvPr id="11" name="TextBox 1"/>
        <cdr:cNvSpPr txBox="1"/>
      </cdr:nvSpPr>
      <cdr:spPr>
        <a:xfrm xmlns:a="http://schemas.openxmlformats.org/drawingml/2006/main">
          <a:off x="5257800" y="2546450"/>
          <a:ext cx="444500" cy="55235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rgbClr val="EAFAFA"/>
              </a:solidFill>
            </a:rPr>
            <a:t>Ref.</a:t>
          </a:r>
          <a:endParaRPr lang="en-US" sz="1400" b="1" dirty="0">
            <a:solidFill>
              <a:srgbClr val="EAFAFA"/>
            </a:solidFill>
          </a:endParaRPr>
        </a:p>
      </cdr:txBody>
    </cdr:sp>
  </cdr:relSizeAnchor>
  <cdr:relSizeAnchor xmlns:cdr="http://schemas.openxmlformats.org/drawingml/2006/chartDrawing">
    <cdr:from>
      <cdr:x>0.65217</cdr:x>
      <cdr:y>0.46335</cdr:y>
    </cdr:from>
    <cdr:to>
      <cdr:x>0.69565</cdr:x>
      <cdr:y>0.56545</cdr:y>
    </cdr:to>
    <cdr:sp macro="" textlink="">
      <cdr:nvSpPr>
        <cdr:cNvPr id="12" name="TextBox 1"/>
        <cdr:cNvSpPr txBox="1"/>
      </cdr:nvSpPr>
      <cdr:spPr>
        <a:xfrm xmlns:a="http://schemas.openxmlformats.org/drawingml/2006/main">
          <a:off x="5715000" y="2247900"/>
          <a:ext cx="381000" cy="49530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rgbClr val="EAFAFA"/>
              </a:solidFill>
            </a:rPr>
            <a:t>Ref.</a:t>
          </a:r>
          <a:endParaRPr lang="en-US" sz="1400" b="1" dirty="0">
            <a:solidFill>
              <a:srgbClr val="EAFAFA"/>
            </a:solidFill>
          </a:endParaRPr>
        </a:p>
      </cdr:txBody>
    </cdr:sp>
  </cdr:relSizeAnchor>
  <cdr:relSizeAnchor xmlns:cdr="http://schemas.openxmlformats.org/drawingml/2006/chartDrawing">
    <cdr:from>
      <cdr:x>0.75652</cdr:x>
      <cdr:y>0.47537</cdr:y>
    </cdr:from>
    <cdr:to>
      <cdr:x>0.8</cdr:x>
      <cdr:y>0.57746</cdr:y>
    </cdr:to>
    <cdr:sp macro="" textlink="">
      <cdr:nvSpPr>
        <cdr:cNvPr id="13" name="TextBox 1"/>
        <cdr:cNvSpPr txBox="1"/>
      </cdr:nvSpPr>
      <cdr:spPr>
        <a:xfrm xmlns:a="http://schemas.openxmlformats.org/drawingml/2006/main">
          <a:off x="6629400" y="2571850"/>
          <a:ext cx="381000" cy="55235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rgbClr val="EAFAFA"/>
              </a:solidFill>
            </a:rPr>
            <a:t>Ref.</a:t>
          </a:r>
          <a:endParaRPr lang="en-US" sz="1400" b="1" dirty="0">
            <a:solidFill>
              <a:srgbClr val="EAFAFA"/>
            </a:solidFill>
          </a:endParaRPr>
        </a:p>
      </cdr:txBody>
    </cdr:sp>
  </cdr:relSizeAnchor>
  <cdr:relSizeAnchor xmlns:cdr="http://schemas.openxmlformats.org/drawingml/2006/chartDrawing">
    <cdr:from>
      <cdr:x>0.90435</cdr:x>
      <cdr:y>0.47537</cdr:y>
    </cdr:from>
    <cdr:to>
      <cdr:x>0.94783</cdr:x>
      <cdr:y>0.57746</cdr:y>
    </cdr:to>
    <cdr:sp macro="" textlink="">
      <cdr:nvSpPr>
        <cdr:cNvPr id="14" name="TextBox 1"/>
        <cdr:cNvSpPr txBox="1"/>
      </cdr:nvSpPr>
      <cdr:spPr>
        <a:xfrm xmlns:a="http://schemas.openxmlformats.org/drawingml/2006/main">
          <a:off x="7924800" y="2571850"/>
          <a:ext cx="381000" cy="55235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rgbClr val="EAFAFA"/>
              </a:solidFill>
            </a:rPr>
            <a:t>Ref.</a:t>
          </a:r>
          <a:endParaRPr lang="en-US" sz="1400" b="1" dirty="0">
            <a:solidFill>
              <a:srgbClr val="EAFAFA"/>
            </a:solidFill>
          </a:endParaRPr>
        </a:p>
      </cdr:txBody>
    </cdr:sp>
  </cdr:relSizeAnchor>
  <cdr:relSizeAnchor xmlns:cdr="http://schemas.openxmlformats.org/drawingml/2006/chartDrawing">
    <cdr:from>
      <cdr:x>0.70435</cdr:x>
      <cdr:y>0.37328</cdr:y>
    </cdr:from>
    <cdr:to>
      <cdr:x>0.74783</cdr:x>
      <cdr:y>0.57746</cdr:y>
    </cdr:to>
    <cdr:sp macro="" textlink="">
      <cdr:nvSpPr>
        <cdr:cNvPr id="15" name="TextBox 14"/>
        <cdr:cNvSpPr txBox="1"/>
      </cdr:nvSpPr>
      <cdr:spPr>
        <a:xfrm xmlns:a="http://schemas.openxmlformats.org/drawingml/2006/main">
          <a:off x="6172200" y="2019499"/>
          <a:ext cx="381000" cy="110470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400" b="1" dirty="0" smtClean="0">
              <a:solidFill>
                <a:srgbClr val="EAFAFA"/>
              </a:solidFill>
            </a:rPr>
            <a:t>AOR: 3.27* </a:t>
          </a:r>
          <a:endParaRPr lang="en-US" sz="1400" b="1" dirty="0">
            <a:solidFill>
              <a:srgbClr val="EAFAFA"/>
            </a:solidFill>
          </a:endParaRPr>
        </a:p>
      </cdr:txBody>
    </cdr:sp>
  </cdr:relSizeAnchor>
  <cdr:relSizeAnchor xmlns:cdr="http://schemas.openxmlformats.org/drawingml/2006/chartDrawing">
    <cdr:from>
      <cdr:x>0.85217</cdr:x>
      <cdr:y>0.37093</cdr:y>
    </cdr:from>
    <cdr:to>
      <cdr:x>0.88696</cdr:x>
      <cdr:y>0.57512</cdr:y>
    </cdr:to>
    <cdr:sp macro="" textlink="">
      <cdr:nvSpPr>
        <cdr:cNvPr id="16" name="TextBox 1"/>
        <cdr:cNvSpPr txBox="1"/>
      </cdr:nvSpPr>
      <cdr:spPr>
        <a:xfrm xmlns:a="http://schemas.openxmlformats.org/drawingml/2006/main">
          <a:off x="7467600" y="2006799"/>
          <a:ext cx="304800" cy="1104701"/>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rgbClr val="EAFAFA"/>
              </a:solidFill>
            </a:rPr>
            <a:t>AOR: 2.75* </a:t>
          </a:r>
          <a:endParaRPr lang="en-US" sz="1400" b="1" dirty="0">
            <a:solidFill>
              <a:srgbClr val="EAFAFA"/>
            </a:solidFill>
          </a:endParaRPr>
        </a:p>
      </cdr:txBody>
    </cdr:sp>
  </cdr:relSizeAnchor>
  <cdr:relSizeAnchor xmlns:cdr="http://schemas.openxmlformats.org/drawingml/2006/chartDrawing">
    <cdr:from>
      <cdr:x>0.46522</cdr:x>
      <cdr:y>0.78873</cdr:y>
    </cdr:from>
    <cdr:to>
      <cdr:x>0.64783</cdr:x>
      <cdr:y>0.84843</cdr:y>
    </cdr:to>
    <cdr:sp macro="" textlink="">
      <cdr:nvSpPr>
        <cdr:cNvPr id="22" name="TextBox 21"/>
        <cdr:cNvSpPr txBox="1"/>
      </cdr:nvSpPr>
      <cdr:spPr>
        <a:xfrm xmlns:a="http://schemas.openxmlformats.org/drawingml/2006/main">
          <a:off x="4076700" y="4267200"/>
          <a:ext cx="1600200" cy="3229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2007 NHIS</a:t>
          </a:r>
          <a:endParaRPr lang="en-US" sz="1600" b="1" dirty="0"/>
        </a:p>
      </cdr:txBody>
    </cdr:sp>
  </cdr:relSizeAnchor>
  <cdr:relSizeAnchor xmlns:cdr="http://schemas.openxmlformats.org/drawingml/2006/chartDrawing">
    <cdr:from>
      <cdr:x>0.02174</cdr:x>
      <cdr:y>0.80282</cdr:y>
    </cdr:from>
    <cdr:to>
      <cdr:x>0.44783</cdr:x>
      <cdr:y>0.80282</cdr:y>
    </cdr:to>
    <cdr:cxnSp macro="">
      <cdr:nvCxnSpPr>
        <cdr:cNvPr id="24" name="Straight Connector 23"/>
        <cdr:cNvCxnSpPr/>
      </cdr:nvCxnSpPr>
      <cdr:spPr bwMode="auto">
        <a:xfrm xmlns:a="http://schemas.openxmlformats.org/drawingml/2006/main">
          <a:off x="190500" y="4343400"/>
          <a:ext cx="373380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0.60145</cdr:x>
      <cdr:y>0.8169</cdr:y>
    </cdr:from>
    <cdr:to>
      <cdr:x>0.96087</cdr:x>
      <cdr:y>0.8169</cdr:y>
    </cdr:to>
    <cdr:cxnSp macro="">
      <cdr:nvCxnSpPr>
        <cdr:cNvPr id="26" name="Straight Connector 25"/>
        <cdr:cNvCxnSpPr/>
      </cdr:nvCxnSpPr>
      <cdr:spPr bwMode="auto">
        <a:xfrm xmlns:a="http://schemas.openxmlformats.org/drawingml/2006/main">
          <a:off x="5270500" y="4419600"/>
          <a:ext cx="314960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0.01739</cdr:x>
      <cdr:y>0.91549</cdr:y>
    </cdr:from>
    <cdr:to>
      <cdr:x>0.8087</cdr:x>
      <cdr:y>0.97183</cdr:y>
    </cdr:to>
    <cdr:sp macro="" textlink="">
      <cdr:nvSpPr>
        <cdr:cNvPr id="27" name="TextBox 26"/>
        <cdr:cNvSpPr txBox="1"/>
      </cdr:nvSpPr>
      <cdr:spPr>
        <a:xfrm xmlns:a="http://schemas.openxmlformats.org/drawingml/2006/main">
          <a:off x="152400" y="4953000"/>
          <a:ext cx="6934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AOR: adjusted by age, sex, </a:t>
          </a:r>
          <a:r>
            <a:rPr lang="en-US" dirty="0" smtClean="0"/>
            <a:t>race/ethnicity, income and CSHCN status (for all children ONLY)</a:t>
          </a:r>
          <a:endParaRPr lang="en-US" sz="1100" dirty="0"/>
        </a:p>
      </cdr:txBody>
    </cdr:sp>
  </cdr:relSizeAnchor>
  <cdr:relSizeAnchor xmlns:cdr="http://schemas.openxmlformats.org/drawingml/2006/chartDrawing">
    <cdr:from>
      <cdr:x>0.13376</cdr:x>
      <cdr:y>0.41315</cdr:y>
    </cdr:from>
    <cdr:to>
      <cdr:x>0.17759</cdr:x>
      <cdr:y>0.58216</cdr:y>
    </cdr:to>
    <cdr:pic>
      <cdr:nvPicPr>
        <cdr:cNvPr id="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72121" y="2235200"/>
          <a:ext cx="384081" cy="914400"/>
        </a:xfrm>
        <a:prstGeom xmlns:a="http://schemas.openxmlformats.org/drawingml/2006/main" prst="rect">
          <a:avLst/>
        </a:prstGeom>
      </cdr:spPr>
    </cdr:pic>
  </cdr:relSizeAnchor>
</c:userShapes>
</file>

<file path=ppt/drawings/drawing17.xml><?xml version="1.0" encoding="utf-8"?>
<c:userShapes xmlns:c="http://schemas.openxmlformats.org/drawingml/2006/chart">
  <cdr:relSizeAnchor xmlns:cdr="http://schemas.openxmlformats.org/drawingml/2006/chartDrawing">
    <cdr:from>
      <cdr:x>0.40638</cdr:x>
      <cdr:y>0.60938</cdr:y>
    </cdr:from>
    <cdr:to>
      <cdr:x>0.52543</cdr:x>
      <cdr:y>0.70075</cdr:y>
    </cdr:to>
    <cdr:sp macro="" textlink="">
      <cdr:nvSpPr>
        <cdr:cNvPr id="4" name="TextBox 3"/>
        <cdr:cNvSpPr txBox="1"/>
      </cdr:nvSpPr>
      <cdr:spPr>
        <a:xfrm xmlns:a="http://schemas.openxmlformats.org/drawingml/2006/main">
          <a:off x="1362524" y="2971800"/>
          <a:ext cx="399151" cy="44559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400" b="1" dirty="0" smtClean="0">
              <a:solidFill>
                <a:srgbClr val="EAFAFA"/>
              </a:solidFill>
            </a:rPr>
            <a:t>Ref.</a:t>
          </a:r>
          <a:endParaRPr lang="en-US" sz="1400" b="1" dirty="0">
            <a:solidFill>
              <a:srgbClr val="EAFAFA"/>
            </a:solidFill>
          </a:endParaRPr>
        </a:p>
      </cdr:txBody>
    </cdr:sp>
  </cdr:relSizeAnchor>
  <cdr:relSizeAnchor xmlns:cdr="http://schemas.openxmlformats.org/drawingml/2006/chartDrawing">
    <cdr:from>
      <cdr:x>0.26277</cdr:x>
      <cdr:y>0.48333</cdr:y>
    </cdr:from>
    <cdr:to>
      <cdr:x>0.38664</cdr:x>
      <cdr:y>0.68751</cdr:y>
    </cdr:to>
    <cdr:sp macro="" textlink="">
      <cdr:nvSpPr>
        <cdr:cNvPr id="5" name="TextBox 4"/>
        <cdr:cNvSpPr txBox="1"/>
      </cdr:nvSpPr>
      <cdr:spPr>
        <a:xfrm xmlns:a="http://schemas.openxmlformats.org/drawingml/2006/main">
          <a:off x="914400" y="2209800"/>
          <a:ext cx="431043" cy="93351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400" b="1" dirty="0" smtClean="0">
              <a:solidFill>
                <a:srgbClr val="EAFAFA"/>
              </a:solidFill>
            </a:rPr>
            <a:t>AOR 2.69* </a:t>
          </a:r>
          <a:endParaRPr lang="en-US" sz="1400" b="1" dirty="0">
            <a:solidFill>
              <a:srgbClr val="EAFAFA"/>
            </a:solidFill>
          </a:endParaRPr>
        </a:p>
      </cdr:txBody>
    </cdr:sp>
  </cdr:relSizeAnchor>
  <cdr:relSizeAnchor xmlns:cdr="http://schemas.openxmlformats.org/drawingml/2006/chartDrawing">
    <cdr:from>
      <cdr:x>0.78832</cdr:x>
      <cdr:y>0.58333</cdr:y>
    </cdr:from>
    <cdr:to>
      <cdr:x>0.89036</cdr:x>
      <cdr:y>0.68542</cdr:y>
    </cdr:to>
    <cdr:sp macro="" textlink="">
      <cdr:nvSpPr>
        <cdr:cNvPr id="13" name="TextBox 1"/>
        <cdr:cNvSpPr txBox="1"/>
      </cdr:nvSpPr>
      <cdr:spPr>
        <a:xfrm xmlns:a="http://schemas.openxmlformats.org/drawingml/2006/main">
          <a:off x="2743200" y="2667000"/>
          <a:ext cx="355079" cy="466755"/>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rgbClr val="EAFAFA"/>
              </a:solidFill>
            </a:rPr>
            <a:t>Ref.</a:t>
          </a:r>
          <a:endParaRPr lang="en-US" sz="1400" b="1" dirty="0">
            <a:solidFill>
              <a:srgbClr val="EAFAFA"/>
            </a:solidFill>
          </a:endParaRPr>
        </a:p>
      </cdr:txBody>
    </cdr:sp>
  </cdr:relSizeAnchor>
  <cdr:relSizeAnchor xmlns:cdr="http://schemas.openxmlformats.org/drawingml/2006/chartDrawing">
    <cdr:from>
      <cdr:x>0.65693</cdr:x>
      <cdr:y>0.43333</cdr:y>
    </cdr:from>
    <cdr:to>
      <cdr:x>0.76128</cdr:x>
      <cdr:y>0.69653</cdr:y>
    </cdr:to>
    <cdr:sp macro="" textlink="">
      <cdr:nvSpPr>
        <cdr:cNvPr id="15" name="TextBox 14"/>
        <cdr:cNvSpPr txBox="1"/>
      </cdr:nvSpPr>
      <cdr:spPr>
        <a:xfrm xmlns:a="http://schemas.openxmlformats.org/drawingml/2006/main">
          <a:off x="2286000" y="1981200"/>
          <a:ext cx="363116" cy="120335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400" b="1" dirty="0" smtClean="0">
              <a:solidFill>
                <a:srgbClr val="EAFAFA"/>
              </a:solidFill>
            </a:rPr>
            <a:t>AOR: 2.31* </a:t>
          </a:r>
          <a:endParaRPr lang="en-US" sz="1400" b="1" dirty="0">
            <a:solidFill>
              <a:srgbClr val="EAFAFA"/>
            </a:solidFill>
          </a:endParaRPr>
        </a:p>
      </cdr:txBody>
    </cdr:sp>
  </cdr:relSizeAnchor>
  <cdr:relSizeAnchor xmlns:cdr="http://schemas.openxmlformats.org/drawingml/2006/chartDrawing">
    <cdr:from>
      <cdr:x>0.13265</cdr:x>
      <cdr:y>0.93502</cdr:y>
    </cdr:from>
    <cdr:to>
      <cdr:x>0.86735</cdr:x>
      <cdr:y>1</cdr:y>
    </cdr:to>
    <cdr:sp macro="" textlink="">
      <cdr:nvSpPr>
        <cdr:cNvPr id="2" name="TextBox 1"/>
        <cdr:cNvSpPr txBox="1"/>
      </cdr:nvSpPr>
      <cdr:spPr>
        <a:xfrm xmlns:a="http://schemas.openxmlformats.org/drawingml/2006/main">
          <a:off x="444759" y="4488657"/>
          <a:ext cx="2463282" cy="311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                  2008 MEPS</a:t>
          </a:r>
          <a:endParaRPr lang="en-US" sz="1600" dirty="0"/>
        </a:p>
      </cdr:txBody>
    </cdr:sp>
  </cdr:relSizeAnchor>
  <cdr:relSizeAnchor xmlns:cdr="http://schemas.openxmlformats.org/drawingml/2006/chartDrawing">
    <cdr:from>
      <cdr:x>0.69343</cdr:x>
      <cdr:y>0.96667</cdr:y>
    </cdr:from>
    <cdr:to>
      <cdr:x>0.9781</cdr:x>
      <cdr:y>0.96667</cdr:y>
    </cdr:to>
    <cdr:cxnSp macro="">
      <cdr:nvCxnSpPr>
        <cdr:cNvPr id="22" name="Straight Arrow Connector 21"/>
        <cdr:cNvCxnSpPr/>
      </cdr:nvCxnSpPr>
      <cdr:spPr bwMode="auto">
        <a:xfrm xmlns:a="http://schemas.openxmlformats.org/drawingml/2006/main">
          <a:off x="2413000" y="4419600"/>
          <a:ext cx="990600" cy="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0.02555</cdr:x>
      <cdr:y>0.96667</cdr:y>
    </cdr:from>
    <cdr:to>
      <cdr:x>0.37591</cdr:x>
      <cdr:y>0.96667</cdr:y>
    </cdr:to>
    <cdr:cxnSp macro="">
      <cdr:nvCxnSpPr>
        <cdr:cNvPr id="24" name="Straight Arrow Connector 23"/>
        <cdr:cNvCxnSpPr/>
      </cdr:nvCxnSpPr>
      <cdr:spPr bwMode="auto">
        <a:xfrm xmlns:a="http://schemas.openxmlformats.org/drawingml/2006/main" flipH="1">
          <a:off x="88900" y="4419600"/>
          <a:ext cx="1219200" cy="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0.9635</cdr:x>
      <cdr:y>0.78333</cdr:y>
    </cdr:from>
    <cdr:to>
      <cdr:x>0.9635</cdr:x>
      <cdr:y>0.96667</cdr:y>
    </cdr:to>
    <cdr:cxnSp macro="">
      <cdr:nvCxnSpPr>
        <cdr:cNvPr id="6" name="Straight Connector 5"/>
        <cdr:cNvCxnSpPr/>
      </cdr:nvCxnSpPr>
      <cdr:spPr bwMode="auto">
        <a:xfrm xmlns:a="http://schemas.openxmlformats.org/drawingml/2006/main">
          <a:off x="3352800" y="3581400"/>
          <a:ext cx="0" cy="83820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drawings/drawing18.xml><?xml version="1.0" encoding="utf-8"?>
<c:userShapes xmlns:c="http://schemas.openxmlformats.org/drawingml/2006/chart">
  <cdr:relSizeAnchor xmlns:cdr="http://schemas.openxmlformats.org/drawingml/2006/chartDrawing">
    <cdr:from>
      <cdr:x>0.27898</cdr:x>
      <cdr:y>0.4058</cdr:y>
    </cdr:from>
    <cdr:to>
      <cdr:x>0.36808</cdr:x>
      <cdr:y>0.71727</cdr:y>
    </cdr:to>
    <cdr:sp macro="" textlink="">
      <cdr:nvSpPr>
        <cdr:cNvPr id="2" name="TextBox 9"/>
        <cdr:cNvSpPr txBox="1"/>
      </cdr:nvSpPr>
      <cdr:spPr>
        <a:xfrm xmlns:a="http://schemas.openxmlformats.org/drawingml/2006/main">
          <a:off x="1445567" y="2133600"/>
          <a:ext cx="461665" cy="1637676"/>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solidFill>
                <a:schemeClr val="accent3"/>
              </a:solidFill>
            </a:rPr>
            <a:t>AOR: 2.02*</a:t>
          </a:r>
          <a:endParaRPr lang="en-US" sz="1800" b="1" dirty="0">
            <a:solidFill>
              <a:schemeClr val="accent3"/>
            </a:solidFill>
          </a:endParaRPr>
        </a:p>
      </cdr:txBody>
    </cdr:sp>
  </cdr:relSizeAnchor>
  <cdr:relSizeAnchor xmlns:cdr="http://schemas.openxmlformats.org/drawingml/2006/chartDrawing">
    <cdr:from>
      <cdr:x>0.55006</cdr:x>
      <cdr:y>0.4058</cdr:y>
    </cdr:from>
    <cdr:to>
      <cdr:x>0.63915</cdr:x>
      <cdr:y>0.71727</cdr:y>
    </cdr:to>
    <cdr:sp macro="" textlink="">
      <cdr:nvSpPr>
        <cdr:cNvPr id="3" name="TextBox 9"/>
        <cdr:cNvSpPr txBox="1"/>
      </cdr:nvSpPr>
      <cdr:spPr>
        <a:xfrm xmlns:a="http://schemas.openxmlformats.org/drawingml/2006/main">
          <a:off x="2850177" y="2133600"/>
          <a:ext cx="461665" cy="1637676"/>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solidFill>
                <a:schemeClr val="accent3"/>
              </a:solidFill>
            </a:rPr>
            <a:t>AOR: 1.75*</a:t>
          </a:r>
          <a:endParaRPr lang="en-US" sz="1800" b="1" dirty="0">
            <a:solidFill>
              <a:schemeClr val="accent3"/>
            </a:solidFill>
          </a:endParaRPr>
        </a:p>
      </cdr:txBody>
    </cdr:sp>
  </cdr:relSizeAnchor>
  <cdr:relSizeAnchor xmlns:cdr="http://schemas.openxmlformats.org/drawingml/2006/chartDrawing">
    <cdr:from>
      <cdr:x>0.16176</cdr:x>
      <cdr:y>0.44928</cdr:y>
    </cdr:from>
    <cdr:to>
      <cdr:x>0.26947</cdr:x>
      <cdr:y>0.71157</cdr:y>
    </cdr:to>
    <cdr:sp macro="" textlink="">
      <cdr:nvSpPr>
        <cdr:cNvPr id="4" name="TextBox 6"/>
        <cdr:cNvSpPr txBox="1"/>
      </cdr:nvSpPr>
      <cdr:spPr>
        <a:xfrm xmlns:a="http://schemas.openxmlformats.org/drawingml/2006/main">
          <a:off x="838200" y="2362200"/>
          <a:ext cx="558102" cy="1379095"/>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solidFill>
                <a:schemeClr val="accent3"/>
              </a:solidFill>
            </a:rPr>
            <a:t>Ref</a:t>
          </a:r>
          <a:endParaRPr lang="en-US" sz="2000" dirty="0">
            <a:solidFill>
              <a:schemeClr val="accent3"/>
            </a:solidFill>
          </a:endParaRPr>
        </a:p>
      </cdr:txBody>
    </cdr:sp>
  </cdr:relSizeAnchor>
  <cdr:relSizeAnchor xmlns:cdr="http://schemas.openxmlformats.org/drawingml/2006/chartDrawing">
    <cdr:from>
      <cdr:x>0.45588</cdr:x>
      <cdr:y>0.44928</cdr:y>
    </cdr:from>
    <cdr:to>
      <cdr:x>0.56359</cdr:x>
      <cdr:y>0.71157</cdr:y>
    </cdr:to>
    <cdr:sp macro="" textlink="">
      <cdr:nvSpPr>
        <cdr:cNvPr id="5" name="TextBox 6"/>
        <cdr:cNvSpPr txBox="1"/>
      </cdr:nvSpPr>
      <cdr:spPr>
        <a:xfrm xmlns:a="http://schemas.openxmlformats.org/drawingml/2006/main">
          <a:off x="2362200" y="2362200"/>
          <a:ext cx="558102" cy="1379095"/>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solidFill>
                <a:schemeClr val="accent3"/>
              </a:solidFill>
            </a:rPr>
            <a:t>Ref</a:t>
          </a:r>
          <a:endParaRPr lang="en-US" sz="2000" dirty="0">
            <a:solidFill>
              <a:schemeClr val="accent3"/>
            </a:solidFill>
          </a:endParaRPr>
        </a:p>
      </cdr:txBody>
    </cdr:sp>
  </cdr:relSizeAnchor>
  <cdr:relSizeAnchor xmlns:cdr="http://schemas.openxmlformats.org/drawingml/2006/chartDrawing">
    <cdr:from>
      <cdr:x>0.33333</cdr:x>
      <cdr:y>0.01449</cdr:y>
    </cdr:from>
    <cdr:to>
      <cdr:x>0.73333</cdr:x>
      <cdr:y>0.0751</cdr:y>
    </cdr:to>
    <cdr:sp macro="" textlink="">
      <cdr:nvSpPr>
        <cdr:cNvPr id="6" name="TextBox 5"/>
        <cdr:cNvSpPr txBox="1"/>
      </cdr:nvSpPr>
      <cdr:spPr>
        <a:xfrm xmlns:a="http://schemas.openxmlformats.org/drawingml/2006/main">
          <a:off x="1524000" y="76200"/>
          <a:ext cx="1828800" cy="3186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2007 NHIS</a:t>
          </a:r>
          <a:endParaRPr lang="en-US" sz="2000" b="1" dirty="0"/>
        </a:p>
      </cdr:txBody>
    </cdr:sp>
  </cdr:relSizeAnchor>
</c:userShapes>
</file>

<file path=ppt/drawings/drawing19.xml><?xml version="1.0" encoding="utf-8"?>
<c:userShapes xmlns:c="http://schemas.openxmlformats.org/drawingml/2006/chart">
  <cdr:relSizeAnchor xmlns:cdr="http://schemas.openxmlformats.org/drawingml/2006/chartDrawing">
    <cdr:from>
      <cdr:x>0.45455</cdr:x>
      <cdr:y>0.72464</cdr:y>
    </cdr:from>
    <cdr:to>
      <cdr:x>0.75455</cdr:x>
      <cdr:y>0.80797</cdr:y>
    </cdr:to>
    <cdr:sp macro="" textlink="">
      <cdr:nvSpPr>
        <cdr:cNvPr id="2" name="TextBox 1"/>
        <cdr:cNvSpPr txBox="1"/>
      </cdr:nvSpPr>
      <cdr:spPr>
        <a:xfrm xmlns:a="http://schemas.openxmlformats.org/drawingml/2006/main">
          <a:off x="1524000" y="3810000"/>
          <a:ext cx="1005840" cy="438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CSHCN</a:t>
          </a:r>
          <a:endParaRPr lang="en-US" sz="1800" dirty="0"/>
        </a:p>
      </cdr:txBody>
    </cdr:sp>
  </cdr:relSizeAnchor>
  <cdr:relSizeAnchor xmlns:cdr="http://schemas.openxmlformats.org/drawingml/2006/chartDrawing">
    <cdr:from>
      <cdr:x>0.34091</cdr:x>
      <cdr:y>0.4058</cdr:y>
    </cdr:from>
    <cdr:to>
      <cdr:x>0.47016</cdr:x>
      <cdr:y>0.66386</cdr:y>
    </cdr:to>
    <cdr:sp macro="" textlink="">
      <cdr:nvSpPr>
        <cdr:cNvPr id="3" name="TextBox 6"/>
        <cdr:cNvSpPr txBox="1"/>
      </cdr:nvSpPr>
      <cdr:spPr>
        <a:xfrm xmlns:a="http://schemas.openxmlformats.org/drawingml/2006/main">
          <a:off x="1143000" y="2133600"/>
          <a:ext cx="433350" cy="1356851"/>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r>
            <a:rPr lang="en-US" sz="2000" dirty="0" smtClean="0">
              <a:solidFill>
                <a:schemeClr val="accent3"/>
              </a:solidFill>
            </a:rPr>
            <a:t>Ref</a:t>
          </a:r>
          <a:endParaRPr lang="en-US" sz="2000" dirty="0">
            <a:solidFill>
              <a:schemeClr val="accent3"/>
            </a:solidFill>
          </a:endParaRPr>
        </a:p>
      </cdr:txBody>
    </cdr:sp>
  </cdr:relSizeAnchor>
  <cdr:relSizeAnchor xmlns:cdr="http://schemas.openxmlformats.org/drawingml/2006/chartDrawing">
    <cdr:from>
      <cdr:x>0.65909</cdr:x>
      <cdr:y>0.36232</cdr:y>
    </cdr:from>
    <cdr:to>
      <cdr:x>0.78026</cdr:x>
      <cdr:y>0.66877</cdr:y>
    </cdr:to>
    <cdr:sp macro="" textlink="">
      <cdr:nvSpPr>
        <cdr:cNvPr id="4" name="TextBox 9"/>
        <cdr:cNvSpPr txBox="1"/>
      </cdr:nvSpPr>
      <cdr:spPr>
        <a:xfrm xmlns:a="http://schemas.openxmlformats.org/drawingml/2006/main">
          <a:off x="2209800" y="1905000"/>
          <a:ext cx="406265" cy="1611261"/>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solidFill>
                <a:schemeClr val="accent3"/>
              </a:solidFill>
            </a:rPr>
            <a:t>AOR: 2.26*</a:t>
          </a:r>
          <a:endParaRPr lang="en-US" sz="1800" b="1" dirty="0">
            <a:solidFill>
              <a:schemeClr val="accent3"/>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0.50847</cdr:x>
      <cdr:y>0.02857</cdr:y>
    </cdr:from>
    <cdr:to>
      <cdr:x>0.89444</cdr:x>
      <cdr:y>0.08571</cdr:y>
    </cdr:to>
    <cdr:sp macro="" textlink="">
      <cdr:nvSpPr>
        <cdr:cNvPr id="2" name="TextBox 1"/>
        <cdr:cNvSpPr txBox="1"/>
      </cdr:nvSpPr>
      <cdr:spPr>
        <a:xfrm xmlns:a="http://schemas.openxmlformats.org/drawingml/2006/main">
          <a:off x="4572000" y="152400"/>
          <a:ext cx="3470488" cy="304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dirty="0" smtClean="0">
              <a:solidFill>
                <a:srgbClr val="EAFAFA"/>
              </a:solidFill>
            </a:rPr>
            <a:t>12.1%</a:t>
          </a:r>
          <a:endParaRPr lang="en-US" sz="1600" b="1" dirty="0">
            <a:solidFill>
              <a:srgbClr val="EAFAFA"/>
            </a:solidFill>
          </a:endParaRPr>
        </a:p>
      </cdr:txBody>
    </cdr:sp>
  </cdr:relSizeAnchor>
  <cdr:relSizeAnchor xmlns:cdr="http://schemas.openxmlformats.org/drawingml/2006/chartDrawing">
    <cdr:from>
      <cdr:x>0.50847</cdr:x>
      <cdr:y>0.11429</cdr:y>
    </cdr:from>
    <cdr:to>
      <cdr:x>0.87689</cdr:x>
      <cdr:y>0.17995</cdr:y>
    </cdr:to>
    <cdr:sp macro="" textlink="">
      <cdr:nvSpPr>
        <cdr:cNvPr id="3" name="TextBox 2"/>
        <cdr:cNvSpPr txBox="1"/>
      </cdr:nvSpPr>
      <cdr:spPr>
        <a:xfrm xmlns:a="http://schemas.openxmlformats.org/drawingml/2006/main">
          <a:off x="4572000" y="609600"/>
          <a:ext cx="3312686" cy="3502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dirty="0" smtClean="0">
              <a:solidFill>
                <a:srgbClr val="EAFAFA"/>
              </a:solidFill>
            </a:rPr>
            <a:t>16.5%</a:t>
          </a:r>
          <a:endParaRPr lang="en-US" sz="1600" b="1" dirty="0">
            <a:solidFill>
              <a:srgbClr val="EAFAFA"/>
            </a:solidFill>
          </a:endParaRPr>
        </a:p>
      </cdr:txBody>
    </cdr:sp>
  </cdr:relSizeAnchor>
  <cdr:relSizeAnchor xmlns:cdr="http://schemas.openxmlformats.org/drawingml/2006/chartDrawing">
    <cdr:from>
      <cdr:x>0.50847</cdr:x>
      <cdr:y>0.2</cdr:y>
    </cdr:from>
    <cdr:to>
      <cdr:x>0.87689</cdr:x>
      <cdr:y>0.27142</cdr:y>
    </cdr:to>
    <cdr:sp macro="" textlink="">
      <cdr:nvSpPr>
        <cdr:cNvPr id="4" name="TextBox 3"/>
        <cdr:cNvSpPr txBox="1"/>
      </cdr:nvSpPr>
      <cdr:spPr>
        <a:xfrm xmlns:a="http://schemas.openxmlformats.org/drawingml/2006/main">
          <a:off x="4572000" y="1066800"/>
          <a:ext cx="3312686" cy="3809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dirty="0" smtClean="0">
              <a:solidFill>
                <a:srgbClr val="EAFAFA"/>
              </a:solidFill>
            </a:rPr>
            <a:t>13.1%</a:t>
          </a:r>
          <a:endParaRPr lang="en-US" sz="1600" b="1" dirty="0">
            <a:solidFill>
              <a:srgbClr val="EAFAFA"/>
            </a:solidFill>
          </a:endParaRPr>
        </a:p>
      </cdr:txBody>
    </cdr:sp>
  </cdr:relSizeAnchor>
  <cdr:relSizeAnchor xmlns:cdr="http://schemas.openxmlformats.org/drawingml/2006/chartDrawing">
    <cdr:from>
      <cdr:x>0.50847</cdr:x>
      <cdr:y>0.28571</cdr:y>
    </cdr:from>
    <cdr:to>
      <cdr:x>0.85058</cdr:x>
      <cdr:y>0.35714</cdr:y>
    </cdr:to>
    <cdr:sp macro="" textlink="">
      <cdr:nvSpPr>
        <cdr:cNvPr id="5" name="TextBox 4"/>
        <cdr:cNvSpPr txBox="1"/>
      </cdr:nvSpPr>
      <cdr:spPr>
        <a:xfrm xmlns:a="http://schemas.openxmlformats.org/drawingml/2006/main">
          <a:off x="4572000" y="1524000"/>
          <a:ext cx="3076117" cy="3809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dirty="0" smtClean="0">
              <a:solidFill>
                <a:srgbClr val="EAFAFA"/>
              </a:solidFill>
            </a:rPr>
            <a:t>7.7%</a:t>
          </a:r>
          <a:endParaRPr lang="en-US" sz="1600" b="1" dirty="0">
            <a:solidFill>
              <a:srgbClr val="EAFAFA"/>
            </a:solidFill>
          </a:endParaRPr>
        </a:p>
      </cdr:txBody>
    </cdr:sp>
  </cdr:relSizeAnchor>
  <cdr:relSizeAnchor xmlns:cdr="http://schemas.openxmlformats.org/drawingml/2006/chartDrawing">
    <cdr:from>
      <cdr:x>0.50847</cdr:x>
      <cdr:y>0.37143</cdr:y>
    </cdr:from>
    <cdr:to>
      <cdr:x>0.84181</cdr:x>
      <cdr:y>0.44285</cdr:y>
    </cdr:to>
    <cdr:sp macro="" textlink="">
      <cdr:nvSpPr>
        <cdr:cNvPr id="6" name="TextBox 5"/>
        <cdr:cNvSpPr txBox="1"/>
      </cdr:nvSpPr>
      <cdr:spPr>
        <a:xfrm xmlns:a="http://schemas.openxmlformats.org/drawingml/2006/main">
          <a:off x="4572000" y="1981200"/>
          <a:ext cx="2997260" cy="3809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dirty="0" smtClean="0">
              <a:solidFill>
                <a:srgbClr val="EAFAFA"/>
              </a:solidFill>
            </a:rPr>
            <a:t>8.7%</a:t>
          </a:r>
          <a:endParaRPr lang="en-US" sz="1600" b="1" dirty="0">
            <a:solidFill>
              <a:srgbClr val="EAFAFA"/>
            </a:solidFill>
          </a:endParaRPr>
        </a:p>
      </cdr:txBody>
    </cdr:sp>
  </cdr:relSizeAnchor>
  <cdr:relSizeAnchor xmlns:cdr="http://schemas.openxmlformats.org/drawingml/2006/chartDrawing">
    <cdr:from>
      <cdr:x>0.50847</cdr:x>
      <cdr:y>0.45714</cdr:y>
    </cdr:from>
    <cdr:to>
      <cdr:x>0.81549</cdr:x>
      <cdr:y>0.52858</cdr:y>
    </cdr:to>
    <cdr:sp macro="" textlink="">
      <cdr:nvSpPr>
        <cdr:cNvPr id="7" name="TextBox 6"/>
        <cdr:cNvSpPr txBox="1"/>
      </cdr:nvSpPr>
      <cdr:spPr>
        <a:xfrm xmlns:a="http://schemas.openxmlformats.org/drawingml/2006/main">
          <a:off x="4572000" y="2438400"/>
          <a:ext cx="2760601" cy="3810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dirty="0" smtClean="0">
              <a:solidFill>
                <a:srgbClr val="EAFAFA"/>
              </a:solidFill>
            </a:rPr>
            <a:t>16.1%</a:t>
          </a:r>
          <a:endParaRPr lang="en-US" sz="1600" b="1" dirty="0">
            <a:solidFill>
              <a:srgbClr val="EAFAFA"/>
            </a:solidFill>
          </a:endParaRPr>
        </a:p>
      </cdr:txBody>
    </cdr:sp>
  </cdr:relSizeAnchor>
  <cdr:relSizeAnchor xmlns:cdr="http://schemas.openxmlformats.org/drawingml/2006/chartDrawing">
    <cdr:from>
      <cdr:x>0.50847</cdr:x>
      <cdr:y>0.55714</cdr:y>
    </cdr:from>
    <cdr:to>
      <cdr:x>0.78917</cdr:x>
      <cdr:y>0.61428</cdr:y>
    </cdr:to>
    <cdr:sp macro="" textlink="">
      <cdr:nvSpPr>
        <cdr:cNvPr id="8" name="TextBox 7"/>
        <cdr:cNvSpPr txBox="1"/>
      </cdr:nvSpPr>
      <cdr:spPr>
        <a:xfrm xmlns:a="http://schemas.openxmlformats.org/drawingml/2006/main">
          <a:off x="4572000" y="2971800"/>
          <a:ext cx="2523942" cy="3047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dirty="0" smtClean="0">
              <a:solidFill>
                <a:srgbClr val="EAFAFA"/>
              </a:solidFill>
            </a:rPr>
            <a:t>27.9%</a:t>
          </a:r>
          <a:endParaRPr lang="en-US" sz="1600" b="1" dirty="0">
            <a:solidFill>
              <a:srgbClr val="EAFAFA"/>
            </a:solidFill>
          </a:endParaRPr>
        </a:p>
      </cdr:txBody>
    </cdr:sp>
  </cdr:relSizeAnchor>
  <cdr:relSizeAnchor xmlns:cdr="http://schemas.openxmlformats.org/drawingml/2006/chartDrawing">
    <cdr:from>
      <cdr:x>0.50847</cdr:x>
      <cdr:y>0.64286</cdr:y>
    </cdr:from>
    <cdr:to>
      <cdr:x>0.7804</cdr:x>
      <cdr:y>0.71429</cdr:y>
    </cdr:to>
    <cdr:sp macro="" textlink="">
      <cdr:nvSpPr>
        <cdr:cNvPr id="9" name="TextBox 8"/>
        <cdr:cNvSpPr txBox="1"/>
      </cdr:nvSpPr>
      <cdr:spPr>
        <a:xfrm xmlns:a="http://schemas.openxmlformats.org/drawingml/2006/main">
          <a:off x="4572000" y="3429000"/>
          <a:ext cx="2445086" cy="3810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dirty="0" smtClean="0">
              <a:solidFill>
                <a:srgbClr val="EAFAFA"/>
              </a:solidFill>
            </a:rPr>
            <a:t>26.4%</a:t>
          </a:r>
          <a:endParaRPr lang="en-US" sz="1600" b="1" dirty="0">
            <a:solidFill>
              <a:srgbClr val="EAFAFA"/>
            </a:solidFill>
          </a:endParaRPr>
        </a:p>
      </cdr:txBody>
    </cdr:sp>
  </cdr:relSizeAnchor>
  <cdr:relSizeAnchor xmlns:cdr="http://schemas.openxmlformats.org/drawingml/2006/chartDrawing">
    <cdr:from>
      <cdr:x>0.50847</cdr:x>
      <cdr:y>0.72857</cdr:y>
    </cdr:from>
    <cdr:to>
      <cdr:x>0.75409</cdr:x>
      <cdr:y>0.78572</cdr:y>
    </cdr:to>
    <cdr:sp macro="" textlink="">
      <cdr:nvSpPr>
        <cdr:cNvPr id="10" name="TextBox 9"/>
        <cdr:cNvSpPr txBox="1"/>
      </cdr:nvSpPr>
      <cdr:spPr>
        <a:xfrm xmlns:a="http://schemas.openxmlformats.org/drawingml/2006/main">
          <a:off x="4572000" y="3886200"/>
          <a:ext cx="2208517" cy="304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dirty="0" smtClean="0">
              <a:solidFill>
                <a:srgbClr val="EAFAFA"/>
              </a:solidFill>
            </a:rPr>
            <a:t>5.9%</a:t>
          </a:r>
          <a:endParaRPr lang="en-US" sz="1600" b="1" dirty="0">
            <a:solidFill>
              <a:srgbClr val="EAFAFA"/>
            </a:solidFill>
          </a:endParaRPr>
        </a:p>
      </cdr:txBody>
    </cdr:sp>
  </cdr:relSizeAnchor>
  <cdr:relSizeAnchor xmlns:cdr="http://schemas.openxmlformats.org/drawingml/2006/chartDrawing">
    <cdr:from>
      <cdr:x>0.50847</cdr:x>
      <cdr:y>0.81429</cdr:y>
    </cdr:from>
    <cdr:to>
      <cdr:x>0.73268</cdr:x>
      <cdr:y>0.87143</cdr:y>
    </cdr:to>
    <cdr:sp macro="" textlink="">
      <cdr:nvSpPr>
        <cdr:cNvPr id="11" name="TextBox 10"/>
        <cdr:cNvSpPr txBox="1"/>
      </cdr:nvSpPr>
      <cdr:spPr>
        <a:xfrm xmlns:a="http://schemas.openxmlformats.org/drawingml/2006/main">
          <a:off x="4572000" y="4343400"/>
          <a:ext cx="2015957" cy="304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dirty="0" smtClean="0">
              <a:solidFill>
                <a:srgbClr val="EAFAFA"/>
              </a:solidFill>
            </a:rPr>
            <a:t>61.7%</a:t>
          </a:r>
          <a:endParaRPr lang="en-US" sz="1600" b="1" dirty="0">
            <a:solidFill>
              <a:srgbClr val="EAFAFA"/>
            </a:solidFill>
          </a:endParaRPr>
        </a:p>
      </cdr:txBody>
    </cdr:sp>
  </cdr:relSizeAnchor>
  <cdr:relSizeAnchor xmlns:cdr="http://schemas.openxmlformats.org/drawingml/2006/chartDrawing">
    <cdr:from>
      <cdr:x>0</cdr:x>
      <cdr:y>0.92857</cdr:y>
    </cdr:from>
    <cdr:to>
      <cdr:x>0.5</cdr:x>
      <cdr:y>0.98571</cdr:y>
    </cdr:to>
    <cdr:sp macro="" textlink="">
      <cdr:nvSpPr>
        <cdr:cNvPr id="13" name="TextBox 1"/>
        <cdr:cNvSpPr txBox="1"/>
      </cdr:nvSpPr>
      <cdr:spPr>
        <a:xfrm xmlns:a="http://schemas.openxmlformats.org/drawingml/2006/main">
          <a:off x="0" y="4953000"/>
          <a:ext cx="4495800" cy="30480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r>
            <a:rPr lang="en-US" sz="1100" dirty="0" smtClean="0"/>
            <a:t>NOTE: Percent shown in the boxes (white) are prevalence of conditions</a:t>
          </a:r>
          <a:endParaRPr lang="en-US" sz="1100" dirty="0"/>
        </a:p>
      </cdr:txBody>
    </cdr:sp>
  </cdr:relSizeAnchor>
</c:userShapes>
</file>

<file path=ppt/drawings/drawing20.xml><?xml version="1.0" encoding="utf-8"?>
<c:userShapes xmlns:c="http://schemas.openxmlformats.org/drawingml/2006/chart">
  <cdr:relSizeAnchor xmlns:cdr="http://schemas.openxmlformats.org/drawingml/2006/chartDrawing">
    <cdr:from>
      <cdr:x>0.21365</cdr:x>
      <cdr:y>0.6671</cdr:y>
    </cdr:from>
    <cdr:to>
      <cdr:x>0.33383</cdr:x>
      <cdr:y>0.75855</cdr:y>
    </cdr:to>
    <cdr:sp macro="" textlink="">
      <cdr:nvSpPr>
        <cdr:cNvPr id="2" name="TextBox 5"/>
        <cdr:cNvSpPr txBox="1"/>
      </cdr:nvSpPr>
      <cdr:spPr>
        <a:xfrm xmlns:a="http://schemas.openxmlformats.org/drawingml/2006/main">
          <a:off x="1828800" y="2694156"/>
          <a:ext cx="10287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pPr algn="ctr"/>
          <a:r>
            <a:rPr lang="en-US" sz="1800" dirty="0" smtClean="0"/>
            <a:t>n=34</a:t>
          </a:r>
          <a:endParaRPr lang="en-US" sz="1800" dirty="0"/>
        </a:p>
      </cdr:txBody>
    </cdr:sp>
  </cdr:relSizeAnchor>
  <cdr:relSizeAnchor xmlns:cdr="http://schemas.openxmlformats.org/drawingml/2006/chartDrawing">
    <cdr:from>
      <cdr:x>0.4184</cdr:x>
      <cdr:y>0.66396</cdr:y>
    </cdr:from>
    <cdr:to>
      <cdr:x>0.53858</cdr:x>
      <cdr:y>0.75541</cdr:y>
    </cdr:to>
    <cdr:sp macro="" textlink="">
      <cdr:nvSpPr>
        <cdr:cNvPr id="3" name="TextBox 5"/>
        <cdr:cNvSpPr txBox="1"/>
      </cdr:nvSpPr>
      <cdr:spPr>
        <a:xfrm xmlns:a="http://schemas.openxmlformats.org/drawingml/2006/main">
          <a:off x="3581400" y="2681456"/>
          <a:ext cx="10287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pPr algn="ctr"/>
          <a:r>
            <a:rPr lang="en-US" sz="1800" dirty="0" smtClean="0"/>
            <a:t>n=31</a:t>
          </a:r>
          <a:endParaRPr lang="en-US" sz="1800" dirty="0"/>
        </a:p>
      </cdr:txBody>
    </cdr:sp>
  </cdr:relSizeAnchor>
  <cdr:relSizeAnchor xmlns:cdr="http://schemas.openxmlformats.org/drawingml/2006/chartDrawing">
    <cdr:from>
      <cdr:x>0.52522</cdr:x>
      <cdr:y>0.6671</cdr:y>
    </cdr:from>
    <cdr:to>
      <cdr:x>0.6454</cdr:x>
      <cdr:y>0.75855</cdr:y>
    </cdr:to>
    <cdr:sp macro="" textlink="">
      <cdr:nvSpPr>
        <cdr:cNvPr id="4" name="TextBox 5"/>
        <cdr:cNvSpPr txBox="1"/>
      </cdr:nvSpPr>
      <cdr:spPr>
        <a:xfrm xmlns:a="http://schemas.openxmlformats.org/drawingml/2006/main">
          <a:off x="4495800" y="2694156"/>
          <a:ext cx="10287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pPr algn="ctr"/>
          <a:r>
            <a:rPr lang="en-US" sz="1800" b="1" dirty="0" smtClean="0">
              <a:solidFill>
                <a:srgbClr val="003399"/>
              </a:solidFill>
            </a:rPr>
            <a:t>n=12</a:t>
          </a:r>
          <a:endParaRPr lang="en-US" sz="1800" b="1" dirty="0">
            <a:solidFill>
              <a:srgbClr val="003399"/>
            </a:solidFill>
          </a:endParaRPr>
        </a:p>
      </cdr:txBody>
    </cdr:sp>
  </cdr:relSizeAnchor>
  <cdr:relSizeAnchor xmlns:cdr="http://schemas.openxmlformats.org/drawingml/2006/chartDrawing">
    <cdr:from>
      <cdr:x>0.72107</cdr:x>
      <cdr:y>0.65767</cdr:y>
    </cdr:from>
    <cdr:to>
      <cdr:x>0.84125</cdr:x>
      <cdr:y>0.74912</cdr:y>
    </cdr:to>
    <cdr:sp macro="" textlink="">
      <cdr:nvSpPr>
        <cdr:cNvPr id="5" name="TextBox 5"/>
        <cdr:cNvSpPr txBox="1"/>
      </cdr:nvSpPr>
      <cdr:spPr>
        <a:xfrm xmlns:a="http://schemas.openxmlformats.org/drawingml/2006/main">
          <a:off x="6172200" y="2656056"/>
          <a:ext cx="10287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pPr algn="ctr"/>
          <a:r>
            <a:rPr lang="en-US" sz="1800" dirty="0" smtClean="0"/>
            <a:t>n=82</a:t>
          </a:r>
          <a:endParaRPr lang="en-US" sz="1800" dirty="0"/>
        </a:p>
      </cdr:txBody>
    </cdr:sp>
  </cdr:relSizeAnchor>
  <cdr:relSizeAnchor xmlns:cdr="http://schemas.openxmlformats.org/drawingml/2006/chartDrawing">
    <cdr:from>
      <cdr:x>0.82789</cdr:x>
      <cdr:y>0.66396</cdr:y>
    </cdr:from>
    <cdr:to>
      <cdr:x>0.94807</cdr:x>
      <cdr:y>0.75541</cdr:y>
    </cdr:to>
    <cdr:sp macro="" textlink="">
      <cdr:nvSpPr>
        <cdr:cNvPr id="6" name="TextBox 5"/>
        <cdr:cNvSpPr txBox="1"/>
      </cdr:nvSpPr>
      <cdr:spPr>
        <a:xfrm xmlns:a="http://schemas.openxmlformats.org/drawingml/2006/main">
          <a:off x="7086600" y="2681456"/>
          <a:ext cx="10287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pPr algn="ctr"/>
          <a:r>
            <a:rPr lang="en-US" sz="1800" dirty="0" smtClean="0"/>
            <a:t>n=28</a:t>
          </a:r>
          <a:endParaRPr lang="en-US" sz="1800" dirty="0"/>
        </a:p>
      </cdr:txBody>
    </cdr:sp>
  </cdr:relSizeAnchor>
</c:userShapes>
</file>

<file path=ppt/drawings/drawing21.xml><?xml version="1.0" encoding="utf-8"?>
<c:userShapes xmlns:c="http://schemas.openxmlformats.org/drawingml/2006/chart">
  <cdr:relSizeAnchor xmlns:cdr="http://schemas.openxmlformats.org/drawingml/2006/chartDrawing">
    <cdr:from>
      <cdr:x>0.21365</cdr:x>
      <cdr:y>0.6671</cdr:y>
    </cdr:from>
    <cdr:to>
      <cdr:x>0.33383</cdr:x>
      <cdr:y>0.75855</cdr:y>
    </cdr:to>
    <cdr:sp macro="" textlink="">
      <cdr:nvSpPr>
        <cdr:cNvPr id="2" name="TextBox 5"/>
        <cdr:cNvSpPr txBox="1"/>
      </cdr:nvSpPr>
      <cdr:spPr>
        <a:xfrm xmlns:a="http://schemas.openxmlformats.org/drawingml/2006/main">
          <a:off x="1828800" y="2694156"/>
          <a:ext cx="10287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pPr algn="ctr"/>
          <a:r>
            <a:rPr lang="en-US" sz="1800" dirty="0" smtClean="0"/>
            <a:t>n=51</a:t>
          </a:r>
          <a:endParaRPr lang="en-US" sz="1800" dirty="0"/>
        </a:p>
      </cdr:txBody>
    </cdr:sp>
  </cdr:relSizeAnchor>
  <cdr:relSizeAnchor xmlns:cdr="http://schemas.openxmlformats.org/drawingml/2006/chartDrawing">
    <cdr:from>
      <cdr:x>0.4184</cdr:x>
      <cdr:y>0.66396</cdr:y>
    </cdr:from>
    <cdr:to>
      <cdr:x>0.53858</cdr:x>
      <cdr:y>0.75541</cdr:y>
    </cdr:to>
    <cdr:sp macro="" textlink="">
      <cdr:nvSpPr>
        <cdr:cNvPr id="3" name="TextBox 5"/>
        <cdr:cNvSpPr txBox="1"/>
      </cdr:nvSpPr>
      <cdr:spPr>
        <a:xfrm xmlns:a="http://schemas.openxmlformats.org/drawingml/2006/main">
          <a:off x="3581400" y="2681456"/>
          <a:ext cx="10287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pPr algn="ctr"/>
          <a:r>
            <a:rPr lang="en-US" sz="1800" dirty="0" smtClean="0"/>
            <a:t>n=47</a:t>
          </a:r>
          <a:endParaRPr lang="en-US" sz="1800" dirty="0"/>
        </a:p>
      </cdr:txBody>
    </cdr:sp>
  </cdr:relSizeAnchor>
  <cdr:relSizeAnchor xmlns:cdr="http://schemas.openxmlformats.org/drawingml/2006/chartDrawing">
    <cdr:from>
      <cdr:x>0.52522</cdr:x>
      <cdr:y>0.6671</cdr:y>
    </cdr:from>
    <cdr:to>
      <cdr:x>0.6454</cdr:x>
      <cdr:y>0.75855</cdr:y>
    </cdr:to>
    <cdr:sp macro="" textlink="">
      <cdr:nvSpPr>
        <cdr:cNvPr id="4" name="TextBox 5"/>
        <cdr:cNvSpPr txBox="1"/>
      </cdr:nvSpPr>
      <cdr:spPr>
        <a:xfrm xmlns:a="http://schemas.openxmlformats.org/drawingml/2006/main">
          <a:off x="4495800" y="2694156"/>
          <a:ext cx="10287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pPr algn="ctr"/>
          <a:r>
            <a:rPr lang="en-US" sz="1800" b="1" dirty="0" smtClean="0">
              <a:solidFill>
                <a:srgbClr val="003399"/>
              </a:solidFill>
            </a:rPr>
            <a:t>n=17</a:t>
          </a:r>
          <a:endParaRPr lang="en-US" sz="1800" b="1" dirty="0">
            <a:solidFill>
              <a:srgbClr val="003399"/>
            </a:solidFill>
          </a:endParaRPr>
        </a:p>
      </cdr:txBody>
    </cdr:sp>
  </cdr:relSizeAnchor>
  <cdr:relSizeAnchor xmlns:cdr="http://schemas.openxmlformats.org/drawingml/2006/chartDrawing">
    <cdr:from>
      <cdr:x>0.72107</cdr:x>
      <cdr:y>0.65767</cdr:y>
    </cdr:from>
    <cdr:to>
      <cdr:x>0.84125</cdr:x>
      <cdr:y>0.74912</cdr:y>
    </cdr:to>
    <cdr:sp macro="" textlink="">
      <cdr:nvSpPr>
        <cdr:cNvPr id="5" name="TextBox 5"/>
        <cdr:cNvSpPr txBox="1"/>
      </cdr:nvSpPr>
      <cdr:spPr>
        <a:xfrm xmlns:a="http://schemas.openxmlformats.org/drawingml/2006/main">
          <a:off x="6172200" y="2656056"/>
          <a:ext cx="10287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pPr algn="ctr"/>
          <a:r>
            <a:rPr lang="en-US" sz="1800" dirty="0" smtClean="0"/>
            <a:t>n=34</a:t>
          </a:r>
          <a:endParaRPr lang="en-US" sz="1800" dirty="0"/>
        </a:p>
      </cdr:txBody>
    </cdr:sp>
  </cdr:relSizeAnchor>
  <cdr:relSizeAnchor xmlns:cdr="http://schemas.openxmlformats.org/drawingml/2006/chartDrawing">
    <cdr:from>
      <cdr:x>0.82789</cdr:x>
      <cdr:y>0.66396</cdr:y>
    </cdr:from>
    <cdr:to>
      <cdr:x>0.94807</cdr:x>
      <cdr:y>0.75541</cdr:y>
    </cdr:to>
    <cdr:sp macro="" textlink="">
      <cdr:nvSpPr>
        <cdr:cNvPr id="6" name="TextBox 5"/>
        <cdr:cNvSpPr txBox="1"/>
      </cdr:nvSpPr>
      <cdr:spPr>
        <a:xfrm xmlns:a="http://schemas.openxmlformats.org/drawingml/2006/main">
          <a:off x="7086600" y="2681456"/>
          <a:ext cx="10287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pPr algn="ctr"/>
          <a:r>
            <a:rPr lang="en-US" sz="1800" dirty="0" smtClean="0"/>
            <a:t>n=21</a:t>
          </a:r>
          <a:endParaRPr lang="en-US" sz="1800" dirty="0"/>
        </a:p>
      </cdr:txBody>
    </cdr:sp>
  </cdr:relSizeAnchor>
</c:userShapes>
</file>

<file path=ppt/drawings/drawing22.xml><?xml version="1.0" encoding="utf-8"?>
<c:userShapes xmlns:c="http://schemas.openxmlformats.org/drawingml/2006/chart">
  <cdr:relSizeAnchor xmlns:cdr="http://schemas.openxmlformats.org/drawingml/2006/chartDrawing">
    <cdr:from>
      <cdr:x>0.4</cdr:x>
      <cdr:y>0.01471</cdr:y>
    </cdr:from>
    <cdr:to>
      <cdr:x>0.62857</cdr:x>
      <cdr:y>0.09046</cdr:y>
    </cdr:to>
    <cdr:sp macro="" textlink="">
      <cdr:nvSpPr>
        <cdr:cNvPr id="2" name="TextBox 1"/>
        <cdr:cNvSpPr txBox="1"/>
      </cdr:nvSpPr>
      <cdr:spPr>
        <a:xfrm xmlns:a="http://schemas.openxmlformats.org/drawingml/2006/main">
          <a:off x="2133600" y="76200"/>
          <a:ext cx="1219200" cy="3925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2007 NHIS</a:t>
          </a:r>
          <a:endParaRPr lang="en-US" sz="1600" b="1" dirty="0"/>
        </a:p>
      </cdr:txBody>
    </cdr:sp>
  </cdr:relSizeAnchor>
  <cdr:relSizeAnchor xmlns:cdr="http://schemas.openxmlformats.org/drawingml/2006/chartDrawing">
    <cdr:from>
      <cdr:x>0.125</cdr:x>
      <cdr:y>0.42402</cdr:y>
    </cdr:from>
    <cdr:to>
      <cdr:x>0.21476</cdr:x>
      <cdr:y>0.65931</cdr:y>
    </cdr:to>
    <cdr:sp macro="" textlink="">
      <cdr:nvSpPr>
        <cdr:cNvPr id="3" name="TextBox 6"/>
        <cdr:cNvSpPr txBox="1"/>
      </cdr:nvSpPr>
      <cdr:spPr>
        <a:xfrm xmlns:a="http://schemas.openxmlformats.org/drawingml/2006/main">
          <a:off x="685800" y="2197100"/>
          <a:ext cx="492443" cy="1219200"/>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r>
            <a:rPr lang="en-US" sz="2000" dirty="0" smtClean="0">
              <a:solidFill>
                <a:schemeClr val="accent3"/>
              </a:solidFill>
            </a:rPr>
            <a:t>Ref</a:t>
          </a:r>
          <a:endParaRPr lang="en-US" sz="2000" dirty="0">
            <a:solidFill>
              <a:schemeClr val="accent3"/>
            </a:solidFill>
          </a:endParaRPr>
        </a:p>
      </cdr:txBody>
    </cdr:sp>
  </cdr:relSizeAnchor>
  <cdr:relSizeAnchor xmlns:cdr="http://schemas.openxmlformats.org/drawingml/2006/chartDrawing">
    <cdr:from>
      <cdr:x>0.22141</cdr:x>
      <cdr:y>0.38725</cdr:y>
    </cdr:from>
    <cdr:to>
      <cdr:x>0.30556</cdr:x>
      <cdr:y>0.66667</cdr:y>
    </cdr:to>
    <cdr:sp macro="" textlink="">
      <cdr:nvSpPr>
        <cdr:cNvPr id="4" name="TextBox 9"/>
        <cdr:cNvSpPr txBox="1"/>
      </cdr:nvSpPr>
      <cdr:spPr>
        <a:xfrm xmlns:a="http://schemas.openxmlformats.org/drawingml/2006/main">
          <a:off x="1214735" y="2006600"/>
          <a:ext cx="461665" cy="1447800"/>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solidFill>
                <a:schemeClr val="accent3"/>
              </a:solidFill>
            </a:rPr>
            <a:t>AOR: 1.23</a:t>
          </a:r>
          <a:endParaRPr lang="en-US" sz="1800" b="1" dirty="0">
            <a:solidFill>
              <a:schemeClr val="accent3"/>
            </a:solidFill>
          </a:endParaRPr>
        </a:p>
      </cdr:txBody>
    </cdr:sp>
  </cdr:relSizeAnchor>
  <cdr:relSizeAnchor xmlns:cdr="http://schemas.openxmlformats.org/drawingml/2006/chartDrawing">
    <cdr:from>
      <cdr:x>0.29167</cdr:x>
      <cdr:y>0.38725</cdr:y>
    </cdr:from>
    <cdr:to>
      <cdr:x>0.37581</cdr:x>
      <cdr:y>0.66667</cdr:y>
    </cdr:to>
    <cdr:sp macro="" textlink="">
      <cdr:nvSpPr>
        <cdr:cNvPr id="5" name="TextBox 9"/>
        <cdr:cNvSpPr txBox="1"/>
      </cdr:nvSpPr>
      <cdr:spPr>
        <a:xfrm xmlns:a="http://schemas.openxmlformats.org/drawingml/2006/main">
          <a:off x="1600200" y="2006600"/>
          <a:ext cx="461665" cy="1447800"/>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solidFill>
                <a:schemeClr val="accent3"/>
              </a:solidFill>
            </a:rPr>
            <a:t>AOR: 1.71*</a:t>
          </a:r>
          <a:endParaRPr lang="en-US" sz="1800" b="1" dirty="0">
            <a:solidFill>
              <a:schemeClr val="accent3"/>
            </a:solidFill>
          </a:endParaRPr>
        </a:p>
      </cdr:txBody>
    </cdr:sp>
  </cdr:relSizeAnchor>
  <cdr:relSizeAnchor xmlns:cdr="http://schemas.openxmlformats.org/drawingml/2006/chartDrawing">
    <cdr:from>
      <cdr:x>0.50885</cdr:x>
      <cdr:y>0.38725</cdr:y>
    </cdr:from>
    <cdr:to>
      <cdr:x>0.593</cdr:x>
      <cdr:y>0.66667</cdr:y>
    </cdr:to>
    <cdr:sp macro="" textlink="">
      <cdr:nvSpPr>
        <cdr:cNvPr id="6" name="TextBox 9"/>
        <cdr:cNvSpPr txBox="1"/>
      </cdr:nvSpPr>
      <cdr:spPr>
        <a:xfrm xmlns:a="http://schemas.openxmlformats.org/drawingml/2006/main">
          <a:off x="2791767" y="2006600"/>
          <a:ext cx="461665" cy="1447800"/>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solidFill>
                <a:schemeClr val="accent3"/>
              </a:solidFill>
            </a:rPr>
            <a:t>AOR: 1.24*</a:t>
          </a:r>
          <a:endParaRPr lang="en-US" sz="1800" b="1" dirty="0">
            <a:solidFill>
              <a:schemeClr val="accent3"/>
            </a:solidFill>
          </a:endParaRPr>
        </a:p>
      </cdr:txBody>
    </cdr:sp>
  </cdr:relSizeAnchor>
  <cdr:relSizeAnchor xmlns:cdr="http://schemas.openxmlformats.org/drawingml/2006/chartDrawing">
    <cdr:from>
      <cdr:x>0.58333</cdr:x>
      <cdr:y>0.38725</cdr:y>
    </cdr:from>
    <cdr:to>
      <cdr:x>0.66748</cdr:x>
      <cdr:y>0.66667</cdr:y>
    </cdr:to>
    <cdr:sp macro="" textlink="">
      <cdr:nvSpPr>
        <cdr:cNvPr id="7" name="TextBox 9"/>
        <cdr:cNvSpPr txBox="1"/>
      </cdr:nvSpPr>
      <cdr:spPr>
        <a:xfrm xmlns:a="http://schemas.openxmlformats.org/drawingml/2006/main">
          <a:off x="3200400" y="2006600"/>
          <a:ext cx="461665" cy="1447800"/>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solidFill>
                <a:schemeClr val="accent3"/>
              </a:solidFill>
            </a:rPr>
            <a:t>AOR: 1.71*</a:t>
          </a:r>
          <a:endParaRPr lang="en-US" sz="1800" b="1" dirty="0">
            <a:solidFill>
              <a:schemeClr val="accent3"/>
            </a:solidFill>
          </a:endParaRPr>
        </a:p>
      </cdr:txBody>
    </cdr:sp>
  </cdr:relSizeAnchor>
  <cdr:relSizeAnchor xmlns:cdr="http://schemas.openxmlformats.org/drawingml/2006/chartDrawing">
    <cdr:from>
      <cdr:x>0.43056</cdr:x>
      <cdr:y>0.43137</cdr:y>
    </cdr:from>
    <cdr:to>
      <cdr:x>0.52031</cdr:x>
      <cdr:y>0.66667</cdr:y>
    </cdr:to>
    <cdr:sp macro="" textlink="">
      <cdr:nvSpPr>
        <cdr:cNvPr id="8" name="TextBox 6"/>
        <cdr:cNvSpPr txBox="1"/>
      </cdr:nvSpPr>
      <cdr:spPr>
        <a:xfrm xmlns:a="http://schemas.openxmlformats.org/drawingml/2006/main">
          <a:off x="2362200" y="2235200"/>
          <a:ext cx="492443" cy="1219200"/>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solidFill>
                <a:schemeClr val="accent3"/>
              </a:solidFill>
            </a:rPr>
            <a:t>Ref</a:t>
          </a:r>
          <a:endParaRPr lang="en-US" sz="2000" dirty="0">
            <a:solidFill>
              <a:schemeClr val="accent3"/>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0.05128</cdr:x>
      <cdr:y>0.84234</cdr:y>
    </cdr:from>
    <cdr:to>
      <cdr:x>1</cdr:x>
      <cdr:y>0.98438</cdr:y>
    </cdr:to>
    <cdr:sp macro="" textlink="">
      <cdr:nvSpPr>
        <cdr:cNvPr id="2" name="TextBox 1"/>
        <cdr:cNvSpPr txBox="1"/>
      </cdr:nvSpPr>
      <cdr:spPr>
        <a:xfrm xmlns:a="http://schemas.openxmlformats.org/drawingml/2006/main">
          <a:off x="152400" y="4107934"/>
          <a:ext cx="2819400" cy="692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Unmet need for 14 </a:t>
          </a:r>
          <a:r>
            <a:rPr lang="en-US" sz="1800" b="1" dirty="0" smtClean="0"/>
            <a:t>services for any reason</a:t>
          </a:r>
          <a:endParaRPr lang="en-US" sz="1800" b="1" dirty="0"/>
        </a:p>
      </cdr:txBody>
    </cdr:sp>
  </cdr:relSizeAnchor>
  <cdr:relSizeAnchor xmlns:cdr="http://schemas.openxmlformats.org/drawingml/2006/chartDrawing">
    <cdr:from>
      <cdr:x>0.20513</cdr:x>
      <cdr:y>0.01563</cdr:y>
    </cdr:from>
    <cdr:to>
      <cdr:x>0.94872</cdr:x>
      <cdr:y>0.1124</cdr:y>
    </cdr:to>
    <cdr:sp macro="" textlink="">
      <cdr:nvSpPr>
        <cdr:cNvPr id="3" name="TextBox 2"/>
        <cdr:cNvSpPr txBox="1"/>
      </cdr:nvSpPr>
      <cdr:spPr>
        <a:xfrm xmlns:a="http://schemas.openxmlformats.org/drawingml/2006/main">
          <a:off x="609600" y="76200"/>
          <a:ext cx="2209800" cy="4719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2009/10 NS-CSHCN</a:t>
          </a:r>
          <a:endParaRPr lang="en-US" sz="1600" b="1" dirty="0"/>
        </a:p>
      </cdr:txBody>
    </cdr:sp>
  </cdr:relSizeAnchor>
  <cdr:relSizeAnchor xmlns:cdr="http://schemas.openxmlformats.org/drawingml/2006/chartDrawing">
    <cdr:from>
      <cdr:x>0.50014</cdr:x>
      <cdr:y>0.42188</cdr:y>
    </cdr:from>
    <cdr:to>
      <cdr:x>0.65549</cdr:x>
      <cdr:y>0.71875</cdr:y>
    </cdr:to>
    <cdr:sp macro="" textlink="">
      <cdr:nvSpPr>
        <cdr:cNvPr id="4" name="TextBox 9"/>
        <cdr:cNvSpPr txBox="1"/>
      </cdr:nvSpPr>
      <cdr:spPr>
        <a:xfrm xmlns:a="http://schemas.openxmlformats.org/drawingml/2006/main">
          <a:off x="1486308" y="2057400"/>
          <a:ext cx="461665" cy="1447800"/>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r>
            <a:rPr lang="en-US" sz="1800" b="1" dirty="0" smtClean="0">
              <a:solidFill>
                <a:schemeClr val="accent3"/>
              </a:solidFill>
            </a:rPr>
            <a:t>AOR: 1.63*</a:t>
          </a:r>
          <a:endParaRPr lang="en-US" sz="1800" b="1" dirty="0">
            <a:solidFill>
              <a:schemeClr val="accent3"/>
            </a:solidFill>
          </a:endParaRPr>
        </a:p>
      </cdr:txBody>
    </cdr:sp>
  </cdr:relSizeAnchor>
  <cdr:relSizeAnchor xmlns:cdr="http://schemas.openxmlformats.org/drawingml/2006/chartDrawing">
    <cdr:from>
      <cdr:x>0.66667</cdr:x>
      <cdr:y>0.41667</cdr:y>
    </cdr:from>
    <cdr:to>
      <cdr:x>0.82202</cdr:x>
      <cdr:y>0.71354</cdr:y>
    </cdr:to>
    <cdr:sp macro="" textlink="">
      <cdr:nvSpPr>
        <cdr:cNvPr id="5" name="TextBox 9"/>
        <cdr:cNvSpPr txBox="1"/>
      </cdr:nvSpPr>
      <cdr:spPr>
        <a:xfrm xmlns:a="http://schemas.openxmlformats.org/drawingml/2006/main">
          <a:off x="1981200" y="2032000"/>
          <a:ext cx="461665" cy="1447800"/>
        </a:xfrm>
        <a:prstGeom xmlns:a="http://schemas.openxmlformats.org/drawingml/2006/main" prst="rect">
          <a:avLst/>
        </a:prstGeom>
        <a:noFill xmlns:a="http://schemas.openxmlformats.org/drawingml/2006/main"/>
      </cdr:spPr>
      <cdr:txBody>
        <a:bodyPr xmlns:a="http://schemas.openxmlformats.org/drawingml/2006/main" vert="vert270"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solidFill>
                <a:schemeClr val="accent3"/>
              </a:solidFill>
            </a:rPr>
            <a:t>AOR: 2.38*</a:t>
          </a:r>
          <a:endParaRPr lang="en-US" sz="1800" b="1" dirty="0">
            <a:solidFill>
              <a:schemeClr val="accent3"/>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0.12571</cdr:x>
      <cdr:y>0.03459</cdr:y>
    </cdr:from>
    <cdr:to>
      <cdr:x>0.22857</cdr:x>
      <cdr:y>0.22144</cdr:y>
    </cdr:to>
    <cdr:sp macro="" textlink="">
      <cdr:nvSpPr>
        <cdr:cNvPr id="2" name="TextBox 1"/>
        <cdr:cNvSpPr txBox="1"/>
      </cdr:nvSpPr>
      <cdr:spPr>
        <a:xfrm xmlns:a="http://schemas.openxmlformats.org/drawingml/2006/main">
          <a:off x="1117600" y="16927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0.01152</cdr:x>
      <cdr:y>0.74879</cdr:y>
    </cdr:from>
    <cdr:to>
      <cdr:x>0.54015</cdr:x>
      <cdr:y>1</cdr:y>
    </cdr:to>
    <cdr:sp macro="" textlink="">
      <cdr:nvSpPr>
        <cdr:cNvPr id="3" name="TextBox 2"/>
        <cdr:cNvSpPr txBox="1"/>
      </cdr:nvSpPr>
      <cdr:spPr>
        <a:xfrm xmlns:a="http://schemas.openxmlformats.org/drawingml/2006/main">
          <a:off x="104775" y="3270646"/>
          <a:ext cx="4806950" cy="10972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latin typeface="+mn-lt"/>
              <a:ea typeface="+mn-ea"/>
              <a:cs typeface="+mn-cs"/>
            </a:rPr>
            <a:t>1- CSHCN </a:t>
          </a:r>
          <a:r>
            <a:rPr lang="en-US" sz="1600" dirty="0">
              <a:latin typeface="+mn-lt"/>
              <a:ea typeface="+mn-ea"/>
              <a:cs typeface="+mn-cs"/>
            </a:rPr>
            <a:t>with back or neck pain</a:t>
          </a:r>
          <a:r>
            <a:rPr lang="en-US" sz="1600" dirty="0" smtClean="0"/>
            <a:t> (n=163)</a:t>
          </a:r>
        </a:p>
        <a:p xmlns:a="http://schemas.openxmlformats.org/drawingml/2006/main">
          <a:r>
            <a:rPr lang="en-US" sz="1600" dirty="0" smtClean="0">
              <a:latin typeface="+mn-lt"/>
              <a:ea typeface="+mn-ea"/>
              <a:cs typeface="+mn-cs"/>
            </a:rPr>
            <a:t>2- CSHCN </a:t>
          </a:r>
          <a:r>
            <a:rPr lang="en-US" sz="1600" dirty="0">
              <a:latin typeface="+mn-lt"/>
              <a:ea typeface="+mn-ea"/>
              <a:cs typeface="+mn-cs"/>
            </a:rPr>
            <a:t>without back or neck pain</a:t>
          </a:r>
          <a:r>
            <a:rPr lang="en-US" sz="1600" dirty="0" smtClean="0"/>
            <a:t> (n=1812)</a:t>
          </a:r>
        </a:p>
        <a:p xmlns:a="http://schemas.openxmlformats.org/drawingml/2006/main">
          <a:r>
            <a:rPr lang="en-US" sz="1600" dirty="0" smtClean="0">
              <a:latin typeface="+mn-lt"/>
              <a:ea typeface="+mn-ea"/>
              <a:cs typeface="+mn-cs"/>
            </a:rPr>
            <a:t>3- Non-CSHCN </a:t>
          </a:r>
          <a:r>
            <a:rPr lang="en-US" sz="1600" dirty="0">
              <a:latin typeface="+mn-lt"/>
              <a:ea typeface="+mn-ea"/>
              <a:cs typeface="+mn-cs"/>
            </a:rPr>
            <a:t>with back or neck pain</a:t>
          </a:r>
          <a:r>
            <a:rPr lang="en-US" sz="1600" dirty="0" smtClean="0"/>
            <a:t> (n=148)</a:t>
          </a:r>
        </a:p>
        <a:p xmlns:a="http://schemas.openxmlformats.org/drawingml/2006/main">
          <a:r>
            <a:rPr lang="en-US" sz="1600" dirty="0" smtClean="0">
              <a:latin typeface="+mn-lt"/>
              <a:ea typeface="+mn-ea"/>
              <a:cs typeface="+mn-cs"/>
            </a:rPr>
            <a:t>4 -Non-CSHCN </a:t>
          </a:r>
          <a:r>
            <a:rPr lang="en-US" sz="1600" dirty="0">
              <a:latin typeface="+mn-lt"/>
              <a:ea typeface="+mn-ea"/>
              <a:cs typeface="+mn-cs"/>
            </a:rPr>
            <a:t>without back or neck pain</a:t>
          </a:r>
          <a:r>
            <a:rPr lang="en-US" sz="1600" dirty="0" smtClean="0"/>
            <a:t> (n=7284)</a:t>
          </a:r>
          <a:endParaRPr lang="en-US" sz="1600" dirty="0"/>
        </a:p>
      </cdr:txBody>
    </cdr:sp>
  </cdr:relSizeAnchor>
  <cdr:relSizeAnchor xmlns:cdr="http://schemas.openxmlformats.org/drawingml/2006/chartDrawing">
    <cdr:from>
      <cdr:x>0.52933</cdr:x>
      <cdr:y>0.77454</cdr:y>
    </cdr:from>
    <cdr:to>
      <cdr:x>1</cdr:x>
      <cdr:y>1</cdr:y>
    </cdr:to>
    <cdr:sp macro="" textlink="">
      <cdr:nvSpPr>
        <cdr:cNvPr id="5" name="TextBox 1"/>
        <cdr:cNvSpPr txBox="1"/>
      </cdr:nvSpPr>
      <cdr:spPr>
        <a:xfrm xmlns:a="http://schemas.openxmlformats.org/drawingml/2006/main">
          <a:off x="4813284" y="3756536"/>
          <a:ext cx="4279916" cy="10934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latin typeface="+mn-lt"/>
              <a:ea typeface="+mn-ea"/>
              <a:cs typeface="+mn-cs"/>
            </a:rPr>
            <a:t>1 - CSHCN </a:t>
          </a:r>
          <a:r>
            <a:rPr lang="en-US" sz="1600" dirty="0">
              <a:latin typeface="+mn-lt"/>
              <a:ea typeface="+mn-ea"/>
              <a:cs typeface="+mn-cs"/>
            </a:rPr>
            <a:t>with </a:t>
          </a:r>
          <a:r>
            <a:rPr lang="en-US" sz="1600" dirty="0" smtClean="0">
              <a:latin typeface="+mn-lt"/>
              <a:ea typeface="+mn-ea"/>
              <a:cs typeface="+mn-cs"/>
            </a:rPr>
            <a:t>ADD/ADHD (n=449)</a:t>
          </a:r>
          <a:endParaRPr lang="en-US" sz="1600" dirty="0" smtClean="0"/>
        </a:p>
        <a:p xmlns:a="http://schemas.openxmlformats.org/drawingml/2006/main">
          <a:r>
            <a:rPr lang="en-US" sz="1600" dirty="0" smtClean="0">
              <a:latin typeface="+mn-lt"/>
              <a:ea typeface="+mn-ea"/>
              <a:cs typeface="+mn-cs"/>
            </a:rPr>
            <a:t>2-  CSHCN </a:t>
          </a:r>
          <a:r>
            <a:rPr lang="en-US" sz="1600" dirty="0">
              <a:latin typeface="+mn-lt"/>
              <a:ea typeface="+mn-ea"/>
              <a:cs typeface="+mn-cs"/>
            </a:rPr>
            <a:t>without </a:t>
          </a:r>
          <a:r>
            <a:rPr lang="en-US" sz="1600" dirty="0"/>
            <a:t>ADD/ADHD (</a:t>
          </a:r>
          <a:r>
            <a:rPr lang="en-US" sz="1600" dirty="0" smtClean="0"/>
            <a:t>n=1364)</a:t>
          </a:r>
          <a:endParaRPr lang="en-US" sz="1600" dirty="0"/>
        </a:p>
        <a:p xmlns:a="http://schemas.openxmlformats.org/drawingml/2006/main">
          <a:r>
            <a:rPr lang="en-US" sz="1600" dirty="0" smtClean="0">
              <a:latin typeface="+mn-lt"/>
              <a:ea typeface="+mn-ea"/>
              <a:cs typeface="+mn-cs"/>
            </a:rPr>
            <a:t>3 - Non-CSHCN </a:t>
          </a:r>
          <a:r>
            <a:rPr lang="en-US" sz="1600" dirty="0">
              <a:latin typeface="+mn-lt"/>
              <a:ea typeface="+mn-ea"/>
              <a:cs typeface="+mn-cs"/>
            </a:rPr>
            <a:t>with </a:t>
          </a:r>
          <a:r>
            <a:rPr lang="en-US" sz="1600" dirty="0"/>
            <a:t>ADD/ADHD (</a:t>
          </a:r>
          <a:r>
            <a:rPr lang="en-US" sz="1600" dirty="0" smtClean="0"/>
            <a:t>n=91)</a:t>
          </a:r>
        </a:p>
        <a:p xmlns:a="http://schemas.openxmlformats.org/drawingml/2006/main">
          <a:r>
            <a:rPr lang="en-US" sz="1600" dirty="0" smtClean="0">
              <a:latin typeface="+mn-lt"/>
              <a:ea typeface="+mn-ea"/>
              <a:cs typeface="+mn-cs"/>
            </a:rPr>
            <a:t>4 - Non-CSHCN </a:t>
          </a:r>
          <a:r>
            <a:rPr lang="en-US" sz="1600" dirty="0"/>
            <a:t>without ADD/ADHD (</a:t>
          </a:r>
          <a:r>
            <a:rPr lang="en-US" sz="1600" dirty="0" smtClean="0"/>
            <a:t>n=6319)</a:t>
          </a:r>
          <a:endParaRPr lang="en-US" sz="1600" dirty="0"/>
        </a:p>
        <a:p xmlns:a="http://schemas.openxmlformats.org/drawingml/2006/main">
          <a:endParaRPr lang="en-US" sz="1600" dirty="0"/>
        </a:p>
      </cdr:txBody>
    </cdr:sp>
  </cdr:relSizeAnchor>
</c:userShapes>
</file>

<file path=ppt/drawings/drawing4.xml><?xml version="1.0" encoding="utf-8"?>
<c:userShapes xmlns:c="http://schemas.openxmlformats.org/drawingml/2006/chart">
  <cdr:relSizeAnchor xmlns:cdr="http://schemas.openxmlformats.org/drawingml/2006/chartDrawing">
    <cdr:from>
      <cdr:x>0.06725</cdr:x>
      <cdr:y>0.16923</cdr:y>
    </cdr:from>
    <cdr:to>
      <cdr:x>0.3421</cdr:x>
      <cdr:y>0.26154</cdr:y>
    </cdr:to>
    <cdr:sp macro="" textlink="">
      <cdr:nvSpPr>
        <cdr:cNvPr id="2" name="TextBox 1"/>
        <cdr:cNvSpPr txBox="1"/>
      </cdr:nvSpPr>
      <cdr:spPr>
        <a:xfrm xmlns:a="http://schemas.openxmlformats.org/drawingml/2006/main">
          <a:off x="292100" y="838201"/>
          <a:ext cx="1193777" cy="4572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rPr>
            <a:t>22.1%</a:t>
          </a:r>
          <a:endParaRPr lang="en-US" sz="1600" b="1" dirty="0">
            <a:solidFill>
              <a:schemeClr val="bg1"/>
            </a:solidFill>
          </a:endParaRPr>
        </a:p>
      </cdr:txBody>
    </cdr:sp>
  </cdr:relSizeAnchor>
  <cdr:relSizeAnchor xmlns:cdr="http://schemas.openxmlformats.org/drawingml/2006/chartDrawing">
    <cdr:from>
      <cdr:x>0.06725</cdr:x>
      <cdr:y>0.27692</cdr:y>
    </cdr:from>
    <cdr:to>
      <cdr:x>0.27924</cdr:x>
      <cdr:y>0.35384</cdr:y>
    </cdr:to>
    <cdr:sp macro="" textlink="">
      <cdr:nvSpPr>
        <cdr:cNvPr id="3" name="TextBox 2"/>
        <cdr:cNvSpPr txBox="1"/>
      </cdr:nvSpPr>
      <cdr:spPr>
        <a:xfrm xmlns:a="http://schemas.openxmlformats.org/drawingml/2006/main">
          <a:off x="292100" y="1371600"/>
          <a:ext cx="920745" cy="3809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rPr>
            <a:t>53.1%</a:t>
          </a:r>
          <a:endParaRPr lang="en-US" sz="1600" b="1" dirty="0">
            <a:solidFill>
              <a:schemeClr val="bg1"/>
            </a:solidFill>
          </a:endParaRPr>
        </a:p>
      </cdr:txBody>
    </cdr:sp>
  </cdr:relSizeAnchor>
  <cdr:relSizeAnchor xmlns:cdr="http://schemas.openxmlformats.org/drawingml/2006/chartDrawing">
    <cdr:from>
      <cdr:x>0.06433</cdr:x>
      <cdr:y>0.36923</cdr:y>
    </cdr:from>
    <cdr:to>
      <cdr:x>0.32748</cdr:x>
      <cdr:y>0.44615</cdr:y>
    </cdr:to>
    <cdr:sp macro="" textlink="">
      <cdr:nvSpPr>
        <cdr:cNvPr id="4" name="TextBox 3"/>
        <cdr:cNvSpPr txBox="1"/>
      </cdr:nvSpPr>
      <cdr:spPr>
        <a:xfrm xmlns:a="http://schemas.openxmlformats.org/drawingml/2006/main">
          <a:off x="279400" y="1828800"/>
          <a:ext cx="1142966" cy="3809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rPr>
            <a:t>75.3%</a:t>
          </a:r>
          <a:endParaRPr lang="en-US" sz="1600" b="1" dirty="0">
            <a:solidFill>
              <a:schemeClr val="bg1"/>
            </a:solidFill>
          </a:endParaRPr>
        </a:p>
      </cdr:txBody>
    </cdr:sp>
  </cdr:relSizeAnchor>
  <cdr:relSizeAnchor xmlns:cdr="http://schemas.openxmlformats.org/drawingml/2006/chartDrawing">
    <cdr:from>
      <cdr:x>0.05556</cdr:x>
      <cdr:y>0.47692</cdr:y>
    </cdr:from>
    <cdr:to>
      <cdr:x>0.31871</cdr:x>
      <cdr:y>0.53846</cdr:y>
    </cdr:to>
    <cdr:sp macro="" textlink="">
      <cdr:nvSpPr>
        <cdr:cNvPr id="5" name="TextBox 4"/>
        <cdr:cNvSpPr txBox="1"/>
      </cdr:nvSpPr>
      <cdr:spPr>
        <a:xfrm xmlns:a="http://schemas.openxmlformats.org/drawingml/2006/main">
          <a:off x="241300" y="2362200"/>
          <a:ext cx="1142966"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rPr>
            <a:t>29.5%</a:t>
          </a:r>
          <a:endParaRPr lang="en-US" sz="1600" b="1" dirty="0">
            <a:solidFill>
              <a:schemeClr val="bg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0.09814</cdr:x>
      <cdr:y>0.04615</cdr:y>
    </cdr:from>
    <cdr:to>
      <cdr:x>0.29442</cdr:x>
      <cdr:y>0.13651</cdr:y>
    </cdr:to>
    <cdr:sp macro="" textlink="">
      <cdr:nvSpPr>
        <cdr:cNvPr id="3" name="TextBox 2"/>
        <cdr:cNvSpPr txBox="1"/>
      </cdr:nvSpPr>
      <cdr:spPr>
        <a:xfrm xmlns:a="http://schemas.openxmlformats.org/drawingml/2006/main">
          <a:off x="419095" y="228600"/>
          <a:ext cx="838189" cy="4475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rPr>
            <a:t>18.0%</a:t>
          </a:r>
          <a:endParaRPr lang="en-US" sz="1600" b="1" dirty="0">
            <a:solidFill>
              <a:schemeClr val="bg1"/>
            </a:solidFill>
          </a:endParaRPr>
        </a:p>
      </cdr:txBody>
    </cdr:sp>
  </cdr:relSizeAnchor>
  <cdr:relSizeAnchor xmlns:cdr="http://schemas.openxmlformats.org/drawingml/2006/chartDrawing">
    <cdr:from>
      <cdr:x>0.10706</cdr:x>
      <cdr:y>0.12965</cdr:y>
    </cdr:from>
    <cdr:to>
      <cdr:x>0.2855</cdr:x>
      <cdr:y>0.23077</cdr:y>
    </cdr:to>
    <cdr:sp macro="" textlink="">
      <cdr:nvSpPr>
        <cdr:cNvPr id="4" name="TextBox 3"/>
        <cdr:cNvSpPr txBox="1"/>
      </cdr:nvSpPr>
      <cdr:spPr>
        <a:xfrm xmlns:a="http://schemas.openxmlformats.org/drawingml/2006/main">
          <a:off x="457186" y="642155"/>
          <a:ext cx="762006" cy="500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rPr>
            <a:t>17.3%</a:t>
          </a:r>
          <a:endParaRPr lang="en-US" sz="1600" b="1" dirty="0">
            <a:solidFill>
              <a:schemeClr val="bg1"/>
            </a:solidFill>
          </a:endParaRPr>
        </a:p>
      </cdr:txBody>
    </cdr:sp>
  </cdr:relSizeAnchor>
  <cdr:relSizeAnchor xmlns:cdr="http://schemas.openxmlformats.org/drawingml/2006/chartDrawing">
    <cdr:from>
      <cdr:x>0.10706</cdr:x>
      <cdr:y>0.24615</cdr:y>
    </cdr:from>
    <cdr:to>
      <cdr:x>0.37472</cdr:x>
      <cdr:y>0.30769</cdr:y>
    </cdr:to>
    <cdr:sp macro="" textlink="">
      <cdr:nvSpPr>
        <cdr:cNvPr id="5" name="TextBox 4"/>
        <cdr:cNvSpPr txBox="1"/>
      </cdr:nvSpPr>
      <cdr:spPr>
        <a:xfrm xmlns:a="http://schemas.openxmlformats.org/drawingml/2006/main">
          <a:off x="457200" y="1219200"/>
          <a:ext cx="1143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solidFill>
              <a:srgbClr val="003399"/>
            </a:solidFill>
          </a:endParaRPr>
        </a:p>
      </cdr:txBody>
    </cdr:sp>
  </cdr:relSizeAnchor>
  <cdr:relSizeAnchor xmlns:cdr="http://schemas.openxmlformats.org/drawingml/2006/chartDrawing">
    <cdr:from>
      <cdr:x>0.09814</cdr:x>
      <cdr:y>0.21538</cdr:y>
    </cdr:from>
    <cdr:to>
      <cdr:x>0.29442</cdr:x>
      <cdr:y>0.30769</cdr:y>
    </cdr:to>
    <cdr:sp macro="" textlink="">
      <cdr:nvSpPr>
        <cdr:cNvPr id="6" name="TextBox 5"/>
        <cdr:cNvSpPr txBox="1"/>
      </cdr:nvSpPr>
      <cdr:spPr>
        <a:xfrm xmlns:a="http://schemas.openxmlformats.org/drawingml/2006/main">
          <a:off x="419095" y="1066800"/>
          <a:ext cx="838189" cy="4572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rPr>
            <a:t>12.1%</a:t>
          </a:r>
          <a:endParaRPr lang="en-US" sz="1600" b="1" dirty="0">
            <a:solidFill>
              <a:schemeClr val="bg1"/>
            </a:solidFill>
          </a:endParaRPr>
        </a:p>
      </cdr:txBody>
    </cdr:sp>
  </cdr:relSizeAnchor>
  <cdr:relSizeAnchor xmlns:cdr="http://schemas.openxmlformats.org/drawingml/2006/chartDrawing">
    <cdr:from>
      <cdr:x>0.09814</cdr:x>
      <cdr:y>0.30769</cdr:y>
    </cdr:from>
    <cdr:to>
      <cdr:x>0.29442</cdr:x>
      <cdr:y>0.4</cdr:y>
    </cdr:to>
    <cdr:sp macro="" textlink="">
      <cdr:nvSpPr>
        <cdr:cNvPr id="7" name="TextBox 6"/>
        <cdr:cNvSpPr txBox="1"/>
      </cdr:nvSpPr>
      <cdr:spPr>
        <a:xfrm xmlns:a="http://schemas.openxmlformats.org/drawingml/2006/main">
          <a:off x="419095" y="1524001"/>
          <a:ext cx="838189"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rPr>
            <a:t>13.2%</a:t>
          </a:r>
          <a:endParaRPr lang="en-US" sz="1600" b="1" dirty="0">
            <a:solidFill>
              <a:schemeClr val="bg1"/>
            </a:solidFill>
          </a:endParaRPr>
        </a:p>
      </cdr:txBody>
    </cdr:sp>
  </cdr:relSizeAnchor>
  <cdr:relSizeAnchor xmlns:cdr="http://schemas.openxmlformats.org/drawingml/2006/chartDrawing">
    <cdr:from>
      <cdr:x>0.10706</cdr:x>
      <cdr:y>0.4</cdr:y>
    </cdr:from>
    <cdr:to>
      <cdr:x>0.2855</cdr:x>
      <cdr:y>0.47692</cdr:y>
    </cdr:to>
    <cdr:sp macro="" textlink="">
      <cdr:nvSpPr>
        <cdr:cNvPr id="8" name="TextBox 7"/>
        <cdr:cNvSpPr txBox="1"/>
      </cdr:nvSpPr>
      <cdr:spPr>
        <a:xfrm xmlns:a="http://schemas.openxmlformats.org/drawingml/2006/main">
          <a:off x="457186" y="1981200"/>
          <a:ext cx="762006" cy="3809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rPr>
            <a:t>14.7%</a:t>
          </a:r>
          <a:endParaRPr lang="en-US" sz="1600" b="1" dirty="0">
            <a:solidFill>
              <a:schemeClr val="bg1"/>
            </a:solidFill>
          </a:endParaRPr>
        </a:p>
      </cdr:txBody>
    </cdr:sp>
  </cdr:relSizeAnchor>
  <cdr:relSizeAnchor xmlns:cdr="http://schemas.openxmlformats.org/drawingml/2006/chartDrawing">
    <cdr:from>
      <cdr:x>0.07138</cdr:x>
      <cdr:y>0.50769</cdr:y>
    </cdr:from>
    <cdr:to>
      <cdr:x>0.24981</cdr:x>
      <cdr:y>0.56923</cdr:y>
    </cdr:to>
    <cdr:sp macro="" textlink="">
      <cdr:nvSpPr>
        <cdr:cNvPr id="9" name="TextBox 8"/>
        <cdr:cNvSpPr txBox="1"/>
      </cdr:nvSpPr>
      <cdr:spPr>
        <a:xfrm xmlns:a="http://schemas.openxmlformats.org/drawingml/2006/main">
          <a:off x="304800" y="25146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bg1"/>
              </a:solidFill>
            </a:rPr>
            <a:t>24.7%</a:t>
          </a:r>
          <a:endParaRPr lang="en-US" sz="1400" b="1" dirty="0">
            <a:solidFill>
              <a:schemeClr val="bg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0.39216</cdr:x>
      <cdr:y>0.03226</cdr:y>
    </cdr:from>
    <cdr:to>
      <cdr:x>0.4902</cdr:x>
      <cdr:y>0.1129</cdr:y>
    </cdr:to>
    <cdr:sp macro="" textlink="">
      <cdr:nvSpPr>
        <cdr:cNvPr id="2" name="TextBox 1"/>
        <cdr:cNvSpPr txBox="1"/>
      </cdr:nvSpPr>
      <cdr:spPr>
        <a:xfrm xmlns:a="http://schemas.openxmlformats.org/drawingml/2006/main">
          <a:off x="3048000" y="15240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0.33333</cdr:x>
      <cdr:y>0.03226</cdr:y>
    </cdr:from>
    <cdr:to>
      <cdr:x>0.42157</cdr:x>
      <cdr:y>0.09677</cdr:y>
    </cdr:to>
    <cdr:sp macro="" textlink="">
      <cdr:nvSpPr>
        <cdr:cNvPr id="3" name="TextBox 2"/>
        <cdr:cNvSpPr txBox="1"/>
      </cdr:nvSpPr>
      <cdr:spPr>
        <a:xfrm xmlns:a="http://schemas.openxmlformats.org/drawingml/2006/main">
          <a:off x="2590800" y="1524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EAFAFA"/>
              </a:solidFill>
            </a:rPr>
            <a:t>8.8%</a:t>
          </a:r>
          <a:endParaRPr lang="en-US" sz="1400" b="1" dirty="0">
            <a:solidFill>
              <a:srgbClr val="EAFAFA"/>
            </a:solidFill>
          </a:endParaRPr>
        </a:p>
      </cdr:txBody>
    </cdr:sp>
  </cdr:relSizeAnchor>
  <cdr:relSizeAnchor xmlns:cdr="http://schemas.openxmlformats.org/drawingml/2006/chartDrawing">
    <cdr:from>
      <cdr:x>0.33333</cdr:x>
      <cdr:y>0.1129</cdr:y>
    </cdr:from>
    <cdr:to>
      <cdr:x>0.46078</cdr:x>
      <cdr:y>0.17742</cdr:y>
    </cdr:to>
    <cdr:sp macro="" textlink="">
      <cdr:nvSpPr>
        <cdr:cNvPr id="4" name="TextBox 3"/>
        <cdr:cNvSpPr txBox="1"/>
      </cdr:nvSpPr>
      <cdr:spPr>
        <a:xfrm xmlns:a="http://schemas.openxmlformats.org/drawingml/2006/main">
          <a:off x="2590800" y="533400"/>
          <a:ext cx="990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EAFAFA"/>
              </a:solidFill>
            </a:rPr>
            <a:t>19.2%</a:t>
          </a:r>
          <a:endParaRPr lang="en-US" sz="1400" b="1" dirty="0">
            <a:solidFill>
              <a:srgbClr val="EAFAFA"/>
            </a:solidFill>
          </a:endParaRPr>
        </a:p>
      </cdr:txBody>
    </cdr:sp>
  </cdr:relSizeAnchor>
  <cdr:relSizeAnchor xmlns:cdr="http://schemas.openxmlformats.org/drawingml/2006/chartDrawing">
    <cdr:from>
      <cdr:x>0.33333</cdr:x>
      <cdr:y>0.19355</cdr:y>
    </cdr:from>
    <cdr:to>
      <cdr:x>0.45098</cdr:x>
      <cdr:y>0.25806</cdr:y>
    </cdr:to>
    <cdr:sp macro="" textlink="">
      <cdr:nvSpPr>
        <cdr:cNvPr id="5" name="TextBox 4"/>
        <cdr:cNvSpPr txBox="1"/>
      </cdr:nvSpPr>
      <cdr:spPr>
        <a:xfrm xmlns:a="http://schemas.openxmlformats.org/drawingml/2006/main">
          <a:off x="2590800" y="914400"/>
          <a:ext cx="914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EAFAFA"/>
              </a:solidFill>
            </a:rPr>
            <a:t>14.1%</a:t>
          </a:r>
          <a:endParaRPr lang="en-US" sz="1400" b="1" dirty="0">
            <a:solidFill>
              <a:srgbClr val="EAFAFA"/>
            </a:solidFill>
          </a:endParaRPr>
        </a:p>
      </cdr:txBody>
    </cdr:sp>
  </cdr:relSizeAnchor>
  <cdr:relSizeAnchor xmlns:cdr="http://schemas.openxmlformats.org/drawingml/2006/chartDrawing">
    <cdr:from>
      <cdr:x>0.33333</cdr:x>
      <cdr:y>0.27419</cdr:y>
    </cdr:from>
    <cdr:to>
      <cdr:x>0.43137</cdr:x>
      <cdr:y>0.33871</cdr:y>
    </cdr:to>
    <cdr:sp macro="" textlink="">
      <cdr:nvSpPr>
        <cdr:cNvPr id="6" name="TextBox 5"/>
        <cdr:cNvSpPr txBox="1"/>
      </cdr:nvSpPr>
      <cdr:spPr>
        <a:xfrm xmlns:a="http://schemas.openxmlformats.org/drawingml/2006/main">
          <a:off x="2590800" y="12954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EAFAFA"/>
              </a:solidFill>
            </a:rPr>
            <a:t>12.3%</a:t>
          </a:r>
          <a:endParaRPr lang="en-US" sz="1400" b="1" dirty="0">
            <a:solidFill>
              <a:srgbClr val="EAFAFA"/>
            </a:solidFill>
          </a:endParaRPr>
        </a:p>
      </cdr:txBody>
    </cdr:sp>
  </cdr:relSizeAnchor>
  <cdr:relSizeAnchor xmlns:cdr="http://schemas.openxmlformats.org/drawingml/2006/chartDrawing">
    <cdr:from>
      <cdr:x>0.39216</cdr:x>
      <cdr:y>0.35484</cdr:y>
    </cdr:from>
    <cdr:to>
      <cdr:x>0.4902</cdr:x>
      <cdr:y>0.41935</cdr:y>
    </cdr:to>
    <cdr:sp macro="" textlink="">
      <cdr:nvSpPr>
        <cdr:cNvPr id="7" name="TextBox 6"/>
        <cdr:cNvSpPr txBox="1"/>
      </cdr:nvSpPr>
      <cdr:spPr>
        <a:xfrm xmlns:a="http://schemas.openxmlformats.org/drawingml/2006/main">
          <a:off x="3048000" y="16764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0.33333</cdr:x>
      <cdr:y>0.35484</cdr:y>
    </cdr:from>
    <cdr:to>
      <cdr:x>0.46078</cdr:x>
      <cdr:y>0.40323</cdr:y>
    </cdr:to>
    <cdr:sp macro="" textlink="">
      <cdr:nvSpPr>
        <cdr:cNvPr id="8" name="TextBox 7"/>
        <cdr:cNvSpPr txBox="1"/>
      </cdr:nvSpPr>
      <cdr:spPr>
        <a:xfrm xmlns:a="http://schemas.openxmlformats.org/drawingml/2006/main">
          <a:off x="2590800" y="1676400"/>
          <a:ext cx="990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EAFAFA"/>
              </a:solidFill>
            </a:rPr>
            <a:t>45.6%</a:t>
          </a:r>
          <a:endParaRPr lang="en-US" sz="1400" b="1" dirty="0">
            <a:solidFill>
              <a:srgbClr val="EAFAFA"/>
            </a:solidFill>
          </a:endParaRPr>
        </a:p>
      </cdr:txBody>
    </cdr:sp>
  </cdr:relSizeAnchor>
  <cdr:relSizeAnchor xmlns:cdr="http://schemas.openxmlformats.org/drawingml/2006/chartDrawing">
    <cdr:from>
      <cdr:x>0.33333</cdr:x>
      <cdr:y>0.51613</cdr:y>
    </cdr:from>
    <cdr:to>
      <cdr:x>0.43137</cdr:x>
      <cdr:y>0.58065</cdr:y>
    </cdr:to>
    <cdr:sp macro="" textlink="">
      <cdr:nvSpPr>
        <cdr:cNvPr id="9" name="TextBox 8"/>
        <cdr:cNvSpPr txBox="1"/>
      </cdr:nvSpPr>
      <cdr:spPr>
        <a:xfrm xmlns:a="http://schemas.openxmlformats.org/drawingml/2006/main">
          <a:off x="2590800" y="24384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EAFAFA"/>
              </a:solidFill>
            </a:rPr>
            <a:t>12.3%</a:t>
          </a:r>
          <a:endParaRPr lang="en-US" sz="1400" b="1" dirty="0">
            <a:solidFill>
              <a:srgbClr val="EAFAFA"/>
            </a:solidFill>
          </a:endParaRPr>
        </a:p>
      </cdr:txBody>
    </cdr:sp>
  </cdr:relSizeAnchor>
  <cdr:relSizeAnchor xmlns:cdr="http://schemas.openxmlformats.org/drawingml/2006/chartDrawing">
    <cdr:from>
      <cdr:x>0.33333</cdr:x>
      <cdr:y>0.59677</cdr:y>
    </cdr:from>
    <cdr:to>
      <cdr:x>0.43137</cdr:x>
      <cdr:y>0.66129</cdr:y>
    </cdr:to>
    <cdr:sp macro="" textlink="">
      <cdr:nvSpPr>
        <cdr:cNvPr id="10" name="TextBox 9"/>
        <cdr:cNvSpPr txBox="1"/>
      </cdr:nvSpPr>
      <cdr:spPr>
        <a:xfrm xmlns:a="http://schemas.openxmlformats.org/drawingml/2006/main">
          <a:off x="2590800" y="28194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EAFAFA"/>
              </a:solidFill>
            </a:rPr>
            <a:t>30.6%</a:t>
          </a:r>
          <a:endParaRPr lang="en-US" sz="1400" b="1" dirty="0">
            <a:solidFill>
              <a:srgbClr val="EAFAFA"/>
            </a:solidFill>
          </a:endParaRPr>
        </a:p>
      </cdr:txBody>
    </cdr:sp>
  </cdr:relSizeAnchor>
  <cdr:relSizeAnchor xmlns:cdr="http://schemas.openxmlformats.org/drawingml/2006/chartDrawing">
    <cdr:from>
      <cdr:x>0.33333</cdr:x>
      <cdr:y>0.67742</cdr:y>
    </cdr:from>
    <cdr:to>
      <cdr:x>0.43137</cdr:x>
      <cdr:y>0.74194</cdr:y>
    </cdr:to>
    <cdr:sp macro="" textlink="">
      <cdr:nvSpPr>
        <cdr:cNvPr id="11" name="TextBox 10"/>
        <cdr:cNvSpPr txBox="1"/>
      </cdr:nvSpPr>
      <cdr:spPr>
        <a:xfrm xmlns:a="http://schemas.openxmlformats.org/drawingml/2006/main">
          <a:off x="2590800" y="32004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EAFAFA"/>
              </a:solidFill>
            </a:rPr>
            <a:t>28.0%</a:t>
          </a:r>
          <a:endParaRPr lang="en-US" sz="1400" b="1" dirty="0">
            <a:solidFill>
              <a:srgbClr val="EAFAFA"/>
            </a:solidFill>
          </a:endParaRPr>
        </a:p>
      </cdr:txBody>
    </cdr:sp>
  </cdr:relSizeAnchor>
  <cdr:relSizeAnchor xmlns:cdr="http://schemas.openxmlformats.org/drawingml/2006/chartDrawing">
    <cdr:from>
      <cdr:x>0.33333</cdr:x>
      <cdr:y>0.75806</cdr:y>
    </cdr:from>
    <cdr:to>
      <cdr:x>0.43137</cdr:x>
      <cdr:y>0.82258</cdr:y>
    </cdr:to>
    <cdr:sp macro="" textlink="">
      <cdr:nvSpPr>
        <cdr:cNvPr id="12" name="TextBox 11"/>
        <cdr:cNvSpPr txBox="1"/>
      </cdr:nvSpPr>
      <cdr:spPr>
        <a:xfrm xmlns:a="http://schemas.openxmlformats.org/drawingml/2006/main">
          <a:off x="2590800" y="35814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EAFAFA"/>
              </a:solidFill>
            </a:rPr>
            <a:t>12.5%</a:t>
          </a:r>
          <a:endParaRPr lang="en-US" sz="1400" b="1" dirty="0">
            <a:solidFill>
              <a:srgbClr val="EAFAFA"/>
            </a:solidFill>
          </a:endParaRPr>
        </a:p>
      </cdr:txBody>
    </cdr:sp>
  </cdr:relSizeAnchor>
  <cdr:relSizeAnchor xmlns:cdr="http://schemas.openxmlformats.org/drawingml/2006/chartDrawing">
    <cdr:from>
      <cdr:x>0.33333</cdr:x>
      <cdr:y>0.83871</cdr:y>
    </cdr:from>
    <cdr:to>
      <cdr:x>0.43137</cdr:x>
      <cdr:y>0.90323</cdr:y>
    </cdr:to>
    <cdr:sp macro="" textlink="">
      <cdr:nvSpPr>
        <cdr:cNvPr id="13" name="TextBox 12"/>
        <cdr:cNvSpPr txBox="1"/>
      </cdr:nvSpPr>
      <cdr:spPr>
        <a:xfrm xmlns:a="http://schemas.openxmlformats.org/drawingml/2006/main">
          <a:off x="2590800" y="39624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EAFAFA"/>
              </a:solidFill>
            </a:rPr>
            <a:t>16.6%</a:t>
          </a:r>
          <a:endParaRPr lang="en-US" sz="1400" b="1" dirty="0">
            <a:solidFill>
              <a:srgbClr val="EAFAFA"/>
            </a:solidFill>
          </a:endParaRPr>
        </a:p>
      </cdr:txBody>
    </cdr:sp>
  </cdr:relSizeAnchor>
  <cdr:relSizeAnchor xmlns:cdr="http://schemas.openxmlformats.org/drawingml/2006/chartDrawing">
    <cdr:from>
      <cdr:x>0.5913</cdr:x>
      <cdr:y>0.05645</cdr:y>
    </cdr:from>
    <cdr:to>
      <cdr:x>0.72856</cdr:x>
      <cdr:y>0.15323</cdr:y>
    </cdr:to>
    <cdr:sp macro="" textlink="">
      <cdr:nvSpPr>
        <cdr:cNvPr id="14" name="TextBox 13"/>
        <cdr:cNvSpPr txBox="1"/>
      </cdr:nvSpPr>
      <cdr:spPr>
        <a:xfrm xmlns:a="http://schemas.openxmlformats.org/drawingml/2006/main">
          <a:off x="5181600" y="266700"/>
          <a:ext cx="1202765"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Ref</a:t>
          </a:r>
          <a:endParaRPr lang="en-US" sz="1600" dirty="0"/>
        </a:p>
      </cdr:txBody>
    </cdr:sp>
  </cdr:relSizeAnchor>
  <cdr:relSizeAnchor xmlns:cdr="http://schemas.openxmlformats.org/drawingml/2006/chartDrawing">
    <cdr:from>
      <cdr:x>0.61739</cdr:x>
      <cdr:y>0.19355</cdr:y>
    </cdr:from>
    <cdr:to>
      <cdr:x>0.6468</cdr:x>
      <cdr:y>0.33871</cdr:y>
    </cdr:to>
    <cdr:sp macro="" textlink="">
      <cdr:nvSpPr>
        <cdr:cNvPr id="15" name="Right Brace 14"/>
        <cdr:cNvSpPr/>
      </cdr:nvSpPr>
      <cdr:spPr bwMode="auto">
        <a:xfrm xmlns:a="http://schemas.openxmlformats.org/drawingml/2006/main">
          <a:off x="5410200" y="914400"/>
          <a:ext cx="257735" cy="685800"/>
        </a:xfrm>
        <a:prstGeom xmlns:a="http://schemas.openxmlformats.org/drawingml/2006/main" prst="rightBrac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0.66087</cdr:x>
      <cdr:y>0.22581</cdr:y>
    </cdr:from>
    <cdr:to>
      <cdr:x>0.81773</cdr:x>
      <cdr:y>0.30645</cdr:y>
    </cdr:to>
    <cdr:sp macro="" textlink="">
      <cdr:nvSpPr>
        <cdr:cNvPr id="16" name="TextBox 15"/>
        <cdr:cNvSpPr txBox="1"/>
      </cdr:nvSpPr>
      <cdr:spPr>
        <a:xfrm xmlns:a="http://schemas.openxmlformats.org/drawingml/2006/main">
          <a:off x="5791200" y="1066800"/>
          <a:ext cx="1374588"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AOR: 1.55*</a:t>
          </a:r>
          <a:endParaRPr lang="en-US" sz="1600" b="1" dirty="0"/>
        </a:p>
      </cdr:txBody>
    </cdr:sp>
  </cdr:relSizeAnchor>
  <cdr:relSizeAnchor xmlns:cdr="http://schemas.openxmlformats.org/drawingml/2006/chartDrawing">
    <cdr:from>
      <cdr:x>0.74783</cdr:x>
      <cdr:y>0.35484</cdr:y>
    </cdr:from>
    <cdr:to>
      <cdr:x>0.90469</cdr:x>
      <cdr:y>0.43548</cdr:y>
    </cdr:to>
    <cdr:sp macro="" textlink="">
      <cdr:nvSpPr>
        <cdr:cNvPr id="17" name="TextBox 16"/>
        <cdr:cNvSpPr txBox="1"/>
      </cdr:nvSpPr>
      <cdr:spPr>
        <a:xfrm xmlns:a="http://schemas.openxmlformats.org/drawingml/2006/main">
          <a:off x="6553200" y="1676400"/>
          <a:ext cx="1374588"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AOR: 2.73*</a:t>
          </a:r>
          <a:endParaRPr lang="en-US" sz="1600" b="1" dirty="0"/>
        </a:p>
      </cdr:txBody>
    </cdr:sp>
  </cdr:relSizeAnchor>
  <cdr:relSizeAnchor xmlns:cdr="http://schemas.openxmlformats.org/drawingml/2006/chartDrawing">
    <cdr:from>
      <cdr:x>0.57391</cdr:x>
      <cdr:y>0.5</cdr:y>
    </cdr:from>
    <cdr:to>
      <cdr:x>0.60332</cdr:x>
      <cdr:y>0.64516</cdr:y>
    </cdr:to>
    <cdr:sp macro="" textlink="">
      <cdr:nvSpPr>
        <cdr:cNvPr id="19" name="Right Brace 18"/>
        <cdr:cNvSpPr/>
      </cdr:nvSpPr>
      <cdr:spPr bwMode="auto">
        <a:xfrm xmlns:a="http://schemas.openxmlformats.org/drawingml/2006/main">
          <a:off x="5029200" y="2362200"/>
          <a:ext cx="257735" cy="685800"/>
        </a:xfrm>
        <a:prstGeom xmlns:a="http://schemas.openxmlformats.org/drawingml/2006/main" prst="rightBrac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0.84314</cdr:x>
      <cdr:y>0.83871</cdr:y>
    </cdr:from>
    <cdr:to>
      <cdr:x>1</cdr:x>
      <cdr:y>0.91935</cdr:y>
    </cdr:to>
    <cdr:sp macro="" textlink="">
      <cdr:nvSpPr>
        <cdr:cNvPr id="20" name="TextBox 1"/>
        <cdr:cNvSpPr txBox="1"/>
      </cdr:nvSpPr>
      <cdr:spPr>
        <a:xfrm xmlns:a="http://schemas.openxmlformats.org/drawingml/2006/main">
          <a:off x="7195671" y="3962400"/>
          <a:ext cx="1338729"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AOR: 1.55*</a:t>
          </a:r>
          <a:endParaRPr lang="en-US" sz="1600" b="1" dirty="0"/>
        </a:p>
      </cdr:txBody>
    </cdr:sp>
  </cdr:relSizeAnchor>
  <cdr:relSizeAnchor xmlns:cdr="http://schemas.openxmlformats.org/drawingml/2006/chartDrawing">
    <cdr:from>
      <cdr:x>0.72174</cdr:x>
      <cdr:y>0.70968</cdr:y>
    </cdr:from>
    <cdr:to>
      <cdr:x>0.8786</cdr:x>
      <cdr:y>0.79032</cdr:y>
    </cdr:to>
    <cdr:sp macro="" textlink="">
      <cdr:nvSpPr>
        <cdr:cNvPr id="21" name="TextBox 1"/>
        <cdr:cNvSpPr txBox="1"/>
      </cdr:nvSpPr>
      <cdr:spPr>
        <a:xfrm xmlns:a="http://schemas.openxmlformats.org/drawingml/2006/main">
          <a:off x="6324600" y="3352800"/>
          <a:ext cx="1374588"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AOR: 1.55*</a:t>
          </a:r>
          <a:endParaRPr lang="en-US" sz="1600" b="1" dirty="0"/>
        </a:p>
      </cdr:txBody>
    </cdr:sp>
  </cdr:relSizeAnchor>
  <cdr:relSizeAnchor xmlns:cdr="http://schemas.openxmlformats.org/drawingml/2006/chartDrawing">
    <cdr:from>
      <cdr:x>0.68696</cdr:x>
      <cdr:y>0.67742</cdr:y>
    </cdr:from>
    <cdr:to>
      <cdr:x>0.71637</cdr:x>
      <cdr:y>0.82258</cdr:y>
    </cdr:to>
    <cdr:sp macro="" textlink="">
      <cdr:nvSpPr>
        <cdr:cNvPr id="22" name="Right Brace 21"/>
        <cdr:cNvSpPr/>
      </cdr:nvSpPr>
      <cdr:spPr bwMode="auto">
        <a:xfrm xmlns:a="http://schemas.openxmlformats.org/drawingml/2006/main">
          <a:off x="6019800" y="3200400"/>
          <a:ext cx="257735" cy="685800"/>
        </a:xfrm>
        <a:prstGeom xmlns:a="http://schemas.openxmlformats.org/drawingml/2006/main" prst="rightBrac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0.61739</cdr:x>
      <cdr:y>0.53226</cdr:y>
    </cdr:from>
    <cdr:to>
      <cdr:x>0.74783</cdr:x>
      <cdr:y>0.62903</cdr:y>
    </cdr:to>
    <cdr:sp macro="" textlink="">
      <cdr:nvSpPr>
        <cdr:cNvPr id="23" name="TextBox 22"/>
        <cdr:cNvSpPr txBox="1"/>
      </cdr:nvSpPr>
      <cdr:spPr>
        <a:xfrm xmlns:a="http://schemas.openxmlformats.org/drawingml/2006/main">
          <a:off x="5410200" y="2514600"/>
          <a:ext cx="1143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Ref</a:t>
          </a:r>
          <a:endParaRPr lang="en-US" sz="1600" dirty="0"/>
        </a:p>
      </cdr:txBody>
    </cdr:sp>
  </cdr:relSizeAnchor>
</c:userShapes>
</file>

<file path=ppt/drawings/drawing7.xml><?xml version="1.0" encoding="utf-8"?>
<c:userShapes xmlns:c="http://schemas.openxmlformats.org/drawingml/2006/chart">
  <cdr:relSizeAnchor xmlns:cdr="http://schemas.openxmlformats.org/drawingml/2006/chartDrawing">
    <cdr:from>
      <cdr:x>0.32051</cdr:x>
      <cdr:y>0.7365</cdr:y>
    </cdr:from>
    <cdr:to>
      <cdr:x>0.40542</cdr:x>
      <cdr:y>0.79708</cdr:y>
    </cdr:to>
    <cdr:sp macro="" textlink="">
      <cdr:nvSpPr>
        <cdr:cNvPr id="2" name="TextBox 1"/>
        <cdr:cNvSpPr txBox="1"/>
      </cdr:nvSpPr>
      <cdr:spPr>
        <a:xfrm xmlns:a="http://schemas.openxmlformats.org/drawingml/2006/main">
          <a:off x="2857500" y="3647876"/>
          <a:ext cx="756968" cy="300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rgbClr val="EAFAFA"/>
              </a:solidFill>
            </a:rPr>
            <a:t>23.5%</a:t>
          </a:r>
          <a:endParaRPr lang="en-US" sz="1400" b="1" dirty="0">
            <a:solidFill>
              <a:srgbClr val="EAFAFA"/>
            </a:solidFill>
          </a:endParaRPr>
        </a:p>
      </cdr:txBody>
    </cdr:sp>
  </cdr:relSizeAnchor>
  <cdr:relSizeAnchor xmlns:cdr="http://schemas.openxmlformats.org/drawingml/2006/chartDrawing">
    <cdr:from>
      <cdr:x>0.54274</cdr:x>
      <cdr:y>0.7365</cdr:y>
    </cdr:from>
    <cdr:to>
      <cdr:x>0.62764</cdr:x>
      <cdr:y>0.79708</cdr:y>
    </cdr:to>
    <cdr:sp macro="" textlink="">
      <cdr:nvSpPr>
        <cdr:cNvPr id="3" name="TextBox 2"/>
        <cdr:cNvSpPr txBox="1"/>
      </cdr:nvSpPr>
      <cdr:spPr>
        <a:xfrm xmlns:a="http://schemas.openxmlformats.org/drawingml/2006/main">
          <a:off x="4838700" y="3647876"/>
          <a:ext cx="756968" cy="300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rgbClr val="EAFAFA"/>
              </a:solidFill>
            </a:rPr>
            <a:t>51.6%%</a:t>
          </a:r>
          <a:endParaRPr lang="en-US" sz="1400" b="1" dirty="0">
            <a:solidFill>
              <a:srgbClr val="EAFAFA"/>
            </a:solidFill>
          </a:endParaRPr>
        </a:p>
      </cdr:txBody>
    </cdr:sp>
  </cdr:relSizeAnchor>
  <cdr:relSizeAnchor xmlns:cdr="http://schemas.openxmlformats.org/drawingml/2006/chartDrawing">
    <cdr:from>
      <cdr:x>0.65385</cdr:x>
      <cdr:y>0.73393</cdr:y>
    </cdr:from>
    <cdr:to>
      <cdr:x>0.73875</cdr:x>
      <cdr:y>0.79202</cdr:y>
    </cdr:to>
    <cdr:sp macro="" textlink="">
      <cdr:nvSpPr>
        <cdr:cNvPr id="4" name="TextBox 3"/>
        <cdr:cNvSpPr txBox="1"/>
      </cdr:nvSpPr>
      <cdr:spPr>
        <a:xfrm xmlns:a="http://schemas.openxmlformats.org/drawingml/2006/main">
          <a:off x="5829300" y="3635176"/>
          <a:ext cx="756968" cy="287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rgbClr val="EAFAFA"/>
              </a:solidFill>
            </a:rPr>
            <a:t>20.5%</a:t>
          </a:r>
          <a:endParaRPr lang="en-US" sz="1400" b="1" dirty="0">
            <a:solidFill>
              <a:srgbClr val="EAFAFA"/>
            </a:solidFill>
          </a:endParaRPr>
        </a:p>
      </cdr:txBody>
    </cdr:sp>
  </cdr:relSizeAnchor>
  <cdr:relSizeAnchor xmlns:cdr="http://schemas.openxmlformats.org/drawingml/2006/chartDrawing">
    <cdr:from>
      <cdr:x>0.76496</cdr:x>
      <cdr:y>0.7365</cdr:y>
    </cdr:from>
    <cdr:to>
      <cdr:x>0.84986</cdr:x>
      <cdr:y>0.79708</cdr:y>
    </cdr:to>
    <cdr:sp macro="" textlink="">
      <cdr:nvSpPr>
        <cdr:cNvPr id="5" name="TextBox 4"/>
        <cdr:cNvSpPr txBox="1"/>
      </cdr:nvSpPr>
      <cdr:spPr>
        <a:xfrm xmlns:a="http://schemas.openxmlformats.org/drawingml/2006/main">
          <a:off x="6819900" y="3647876"/>
          <a:ext cx="756968" cy="3000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rgbClr val="EAFAFA"/>
              </a:solidFill>
            </a:rPr>
            <a:t>13.8%</a:t>
          </a:r>
          <a:endParaRPr lang="en-US" sz="1400" b="1" dirty="0">
            <a:solidFill>
              <a:srgbClr val="EAFAFA"/>
            </a:solidFill>
          </a:endParaRPr>
        </a:p>
      </cdr:txBody>
    </cdr:sp>
  </cdr:relSizeAnchor>
  <cdr:relSizeAnchor xmlns:cdr="http://schemas.openxmlformats.org/drawingml/2006/chartDrawing">
    <cdr:from>
      <cdr:x>0.89623</cdr:x>
      <cdr:y>0.52</cdr:y>
    </cdr:from>
    <cdr:to>
      <cdr:x>0.98113</cdr:x>
      <cdr:y>0.595</cdr:y>
    </cdr:to>
    <cdr:sp macro="" textlink="">
      <cdr:nvSpPr>
        <cdr:cNvPr id="6" name="TextBox 5"/>
        <cdr:cNvSpPr txBox="1"/>
      </cdr:nvSpPr>
      <cdr:spPr>
        <a:xfrm xmlns:a="http://schemas.openxmlformats.org/drawingml/2006/main">
          <a:off x="7239000" y="2641600"/>
          <a:ext cx="685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0.87607</cdr:x>
      <cdr:y>0.73727</cdr:y>
    </cdr:from>
    <cdr:to>
      <cdr:x>0.96097</cdr:x>
      <cdr:y>0.79786</cdr:y>
    </cdr:to>
    <cdr:sp macro="" textlink="">
      <cdr:nvSpPr>
        <cdr:cNvPr id="7" name="TextBox 6"/>
        <cdr:cNvSpPr txBox="1"/>
      </cdr:nvSpPr>
      <cdr:spPr>
        <a:xfrm xmlns:a="http://schemas.openxmlformats.org/drawingml/2006/main">
          <a:off x="7810500" y="3651723"/>
          <a:ext cx="756968" cy="300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rgbClr val="EAFAFA"/>
              </a:solidFill>
            </a:rPr>
            <a:t>14.0%</a:t>
          </a:r>
          <a:endParaRPr lang="en-US" sz="1400" b="1" dirty="0">
            <a:solidFill>
              <a:srgbClr val="EAFAFA"/>
            </a:solidFill>
          </a:endParaRPr>
        </a:p>
      </cdr:txBody>
    </cdr:sp>
  </cdr:relSizeAnchor>
  <cdr:relSizeAnchor xmlns:cdr="http://schemas.openxmlformats.org/drawingml/2006/chartDrawing">
    <cdr:from>
      <cdr:x>0.61396</cdr:x>
      <cdr:y>0.26442</cdr:y>
    </cdr:from>
    <cdr:to>
      <cdr:x>0.75926</cdr:x>
      <cdr:y>0.34496</cdr:y>
    </cdr:to>
    <cdr:sp macro="" textlink="">
      <cdr:nvSpPr>
        <cdr:cNvPr id="8" name="TextBox 7"/>
        <cdr:cNvSpPr txBox="1"/>
      </cdr:nvSpPr>
      <cdr:spPr>
        <a:xfrm xmlns:a="http://schemas.openxmlformats.org/drawingml/2006/main">
          <a:off x="5473700" y="1309697"/>
          <a:ext cx="1295410" cy="398909"/>
        </a:xfrm>
        <a:prstGeom xmlns:a="http://schemas.openxmlformats.org/drawingml/2006/main" prst="rect">
          <a:avLst/>
        </a:prstGeom>
        <a:solidFill xmlns:a="http://schemas.openxmlformats.org/drawingml/2006/main">
          <a:schemeClr val="accent1"/>
        </a:solidFill>
        <a:ln xmlns:a="http://schemas.openxmlformats.org/drawingml/2006/main">
          <a:solidFill>
            <a:schemeClr val="bg2">
              <a:lumMod val="60000"/>
              <a:lumOff val="40000"/>
            </a:schemeClr>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600" b="1" dirty="0" smtClean="0"/>
            <a:t>AOR: 1.21*</a:t>
          </a:r>
          <a:endParaRPr lang="en-US" sz="1600" b="1" dirty="0"/>
        </a:p>
      </cdr:txBody>
    </cdr:sp>
  </cdr:relSizeAnchor>
  <cdr:relSizeAnchor xmlns:cdr="http://schemas.openxmlformats.org/drawingml/2006/chartDrawing">
    <cdr:from>
      <cdr:x>0.73077</cdr:x>
      <cdr:y>0.16923</cdr:y>
    </cdr:from>
    <cdr:to>
      <cdr:x>0.86752</cdr:x>
      <cdr:y>0.24615</cdr:y>
    </cdr:to>
    <cdr:sp macro="" textlink="">
      <cdr:nvSpPr>
        <cdr:cNvPr id="9" name="TextBox 8"/>
        <cdr:cNvSpPr txBox="1"/>
      </cdr:nvSpPr>
      <cdr:spPr>
        <a:xfrm xmlns:a="http://schemas.openxmlformats.org/drawingml/2006/main">
          <a:off x="6515100" y="838200"/>
          <a:ext cx="1219181" cy="381004"/>
        </a:xfrm>
        <a:prstGeom xmlns:a="http://schemas.openxmlformats.org/drawingml/2006/main" prst="rect">
          <a:avLst/>
        </a:prstGeom>
        <a:ln xmlns:a="http://schemas.openxmlformats.org/drawingml/2006/main">
          <a:solidFill>
            <a:schemeClr val="bg2">
              <a:lumMod val="60000"/>
              <a:lumOff val="40000"/>
            </a:schemeClr>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t>AOR: 1.70*</a:t>
          </a:r>
          <a:endParaRPr lang="en-US" sz="1600" b="1" dirty="0"/>
        </a:p>
      </cdr:txBody>
    </cdr:sp>
  </cdr:relSizeAnchor>
  <cdr:relSizeAnchor xmlns:cdr="http://schemas.openxmlformats.org/drawingml/2006/chartDrawing">
    <cdr:from>
      <cdr:x>0.30342</cdr:x>
      <cdr:y>0.07692</cdr:y>
    </cdr:from>
    <cdr:to>
      <cdr:x>0.44017</cdr:x>
      <cdr:y>0.15817</cdr:y>
    </cdr:to>
    <cdr:sp macro="" textlink="">
      <cdr:nvSpPr>
        <cdr:cNvPr id="10" name="TextBox 9"/>
        <cdr:cNvSpPr txBox="1"/>
      </cdr:nvSpPr>
      <cdr:spPr>
        <a:xfrm xmlns:a="http://schemas.openxmlformats.org/drawingml/2006/main">
          <a:off x="2705100" y="381000"/>
          <a:ext cx="1219181" cy="402431"/>
        </a:xfrm>
        <a:prstGeom xmlns:a="http://schemas.openxmlformats.org/drawingml/2006/main" prst="rect">
          <a:avLst/>
        </a:prstGeom>
        <a:ln xmlns:a="http://schemas.openxmlformats.org/drawingml/2006/main">
          <a:solidFill>
            <a:schemeClr val="bg2">
              <a:lumMod val="60000"/>
              <a:lumOff val="40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600" b="1" dirty="0" smtClean="0"/>
            <a:t>AOR: 2.36*</a:t>
          </a:r>
          <a:endParaRPr lang="en-US" sz="1600" b="1" dirty="0"/>
        </a:p>
      </cdr:txBody>
    </cdr:sp>
  </cdr:relSizeAnchor>
  <cdr:relSizeAnchor xmlns:cdr="http://schemas.openxmlformats.org/drawingml/2006/chartDrawing">
    <cdr:from>
      <cdr:x>0.09829</cdr:x>
      <cdr:y>0.36099</cdr:y>
    </cdr:from>
    <cdr:to>
      <cdr:x>0.20655</cdr:x>
      <cdr:y>0.41845</cdr:y>
    </cdr:to>
    <cdr:sp macro="" textlink="">
      <cdr:nvSpPr>
        <cdr:cNvPr id="11" name="TextBox 10"/>
        <cdr:cNvSpPr txBox="1"/>
      </cdr:nvSpPr>
      <cdr:spPr>
        <a:xfrm xmlns:a="http://schemas.openxmlformats.org/drawingml/2006/main">
          <a:off x="876300" y="1787982"/>
          <a:ext cx="965199" cy="284578"/>
        </a:xfrm>
        <a:prstGeom xmlns:a="http://schemas.openxmlformats.org/drawingml/2006/main" prst="rect">
          <a:avLst/>
        </a:prstGeom>
        <a:ln xmlns:a="http://schemas.openxmlformats.org/drawingml/2006/main">
          <a:solidFill>
            <a:schemeClr val="bg2">
              <a:lumMod val="60000"/>
              <a:lumOff val="40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600" dirty="0" smtClean="0"/>
            <a:t>Ref: 1.00</a:t>
          </a:r>
          <a:endParaRPr lang="en-US" sz="1600" dirty="0"/>
        </a:p>
      </cdr:txBody>
    </cdr:sp>
  </cdr:relSizeAnchor>
  <cdr:relSizeAnchor xmlns:cdr="http://schemas.openxmlformats.org/drawingml/2006/chartDrawing">
    <cdr:from>
      <cdr:x>0.15812</cdr:x>
      <cdr:y>0.12308</cdr:y>
    </cdr:from>
    <cdr:to>
      <cdr:x>0.29487</cdr:x>
      <cdr:y>0.20433</cdr:y>
    </cdr:to>
    <cdr:sp macro="" textlink="">
      <cdr:nvSpPr>
        <cdr:cNvPr id="12" name="TextBox 1"/>
        <cdr:cNvSpPr txBox="1"/>
      </cdr:nvSpPr>
      <cdr:spPr>
        <a:xfrm xmlns:a="http://schemas.openxmlformats.org/drawingml/2006/main">
          <a:off x="1409709" y="609600"/>
          <a:ext cx="1219181" cy="402431"/>
        </a:xfrm>
        <a:prstGeom xmlns:a="http://schemas.openxmlformats.org/drawingml/2006/main" prst="rect">
          <a:avLst/>
        </a:prstGeom>
        <a:ln xmlns:a="http://schemas.openxmlformats.org/drawingml/2006/main">
          <a:solidFill>
            <a:schemeClr val="bg2">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AOR: 1.43*</a:t>
          </a:r>
          <a:endParaRPr lang="en-US" sz="16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0.86538</cdr:x>
      <cdr:y>0.93651</cdr:y>
    </cdr:from>
    <cdr:to>
      <cdr:x>1</cdr:x>
      <cdr:y>0.98413</cdr:y>
    </cdr:to>
    <cdr:sp macro="" textlink="">
      <cdr:nvSpPr>
        <cdr:cNvPr id="2" name="TextBox 1"/>
        <cdr:cNvSpPr txBox="1"/>
      </cdr:nvSpPr>
      <cdr:spPr>
        <a:xfrm xmlns:a="http://schemas.openxmlformats.org/drawingml/2006/main">
          <a:off x="6858000" y="4495800"/>
          <a:ext cx="1066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*RSE=30</a:t>
          </a:r>
          <a:endParaRPr lang="en-US" sz="1200" dirty="0"/>
        </a:p>
      </cdr:txBody>
    </cdr:sp>
  </cdr:relSizeAnchor>
</c:userShapes>
</file>

<file path=ppt/drawings/drawing9.xml><?xml version="1.0" encoding="utf-8"?>
<c:userShapes xmlns:c="http://schemas.openxmlformats.org/drawingml/2006/chart">
  <cdr:relSizeAnchor xmlns:cdr="http://schemas.openxmlformats.org/drawingml/2006/chartDrawing">
    <cdr:from>
      <cdr:x>0.25833</cdr:x>
      <cdr:y>0</cdr:y>
    </cdr:from>
    <cdr:to>
      <cdr:x>0.37291</cdr:x>
      <cdr:y>0.06846</cdr:y>
    </cdr:to>
    <cdr:sp macro="" textlink="">
      <cdr:nvSpPr>
        <cdr:cNvPr id="2" name="TextBox 7"/>
        <cdr:cNvSpPr txBox="1"/>
      </cdr:nvSpPr>
      <cdr:spPr>
        <a:xfrm xmlns:a="http://schemas.openxmlformats.org/drawingml/2006/main">
          <a:off x="2362200" y="0"/>
          <a:ext cx="1047720" cy="3651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r>
            <a:rPr lang="en-US" sz="1400" dirty="0"/>
            <a:t>p</a:t>
          </a:r>
          <a:r>
            <a:rPr lang="en-US" sz="1400" dirty="0" smtClean="0"/>
            <a:t>&lt;.0001</a:t>
          </a:r>
          <a:endParaRPr lang="en-US" sz="1400" dirty="0"/>
        </a:p>
      </cdr:txBody>
    </cdr:sp>
  </cdr:relSizeAnchor>
  <cdr:relSizeAnchor xmlns:cdr="http://schemas.openxmlformats.org/drawingml/2006/chartDrawing">
    <cdr:from>
      <cdr:x>0.43333</cdr:x>
      <cdr:y>0.11429</cdr:y>
    </cdr:from>
    <cdr:to>
      <cdr:x>0.54791</cdr:x>
      <cdr:y>0.18275</cdr:y>
    </cdr:to>
    <cdr:sp macro="" textlink="">
      <cdr:nvSpPr>
        <cdr:cNvPr id="3" name="TextBox 7"/>
        <cdr:cNvSpPr txBox="1"/>
      </cdr:nvSpPr>
      <cdr:spPr>
        <a:xfrm xmlns:a="http://schemas.openxmlformats.org/drawingml/2006/main">
          <a:off x="3962400" y="609600"/>
          <a:ext cx="1047720" cy="3651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r>
            <a:rPr lang="en-US" sz="1400" dirty="0"/>
            <a:t>p</a:t>
          </a:r>
          <a:r>
            <a:rPr lang="en-US" sz="1400" dirty="0" smtClean="0"/>
            <a:t>&lt;.0001</a:t>
          </a:r>
          <a:endParaRPr lang="en-US" sz="1400" dirty="0"/>
        </a:p>
      </cdr:txBody>
    </cdr:sp>
  </cdr:relSizeAnchor>
  <cdr:relSizeAnchor xmlns:cdr="http://schemas.openxmlformats.org/drawingml/2006/chartDrawing">
    <cdr:from>
      <cdr:x>0.70833</cdr:x>
      <cdr:y>0.11429</cdr:y>
    </cdr:from>
    <cdr:to>
      <cdr:x>0.83333</cdr:x>
      <cdr:y>0.18274</cdr:y>
    </cdr:to>
    <cdr:sp macro="" textlink="">
      <cdr:nvSpPr>
        <cdr:cNvPr id="4" name="TextBox 7"/>
        <cdr:cNvSpPr txBox="1"/>
      </cdr:nvSpPr>
      <cdr:spPr>
        <a:xfrm xmlns:a="http://schemas.openxmlformats.org/drawingml/2006/main">
          <a:off x="6477000" y="609600"/>
          <a:ext cx="1143000" cy="3651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r>
            <a:rPr lang="en-US" sz="1400" dirty="0"/>
            <a:t>p</a:t>
          </a:r>
          <a:r>
            <a:rPr lang="en-US" sz="1400" dirty="0" smtClean="0"/>
            <a:t>&lt;.0001</a:t>
          </a:r>
          <a:endParaRPr lang="en-US" sz="1400" dirty="0"/>
        </a:p>
      </cdr:txBody>
    </cdr:sp>
  </cdr:relSizeAnchor>
  <cdr:relSizeAnchor xmlns:cdr="http://schemas.openxmlformats.org/drawingml/2006/chartDrawing">
    <cdr:from>
      <cdr:x>0.57231</cdr:x>
      <cdr:y>0.35714</cdr:y>
    </cdr:from>
    <cdr:to>
      <cdr:x>0.64436</cdr:x>
      <cdr:y>0.42494</cdr:y>
    </cdr:to>
    <cdr:sp macro="" textlink="">
      <cdr:nvSpPr>
        <cdr:cNvPr id="5" name="TextBox 4"/>
        <cdr:cNvSpPr txBox="1"/>
      </cdr:nvSpPr>
      <cdr:spPr>
        <a:xfrm xmlns:a="http://schemas.openxmlformats.org/drawingml/2006/main">
          <a:off x="5233187" y="1905000"/>
          <a:ext cx="658826" cy="361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p</a:t>
          </a:r>
          <a:r>
            <a:rPr lang="en-US" sz="1400" dirty="0" smtClean="0"/>
            <a:t>=.5</a:t>
          </a:r>
          <a:endParaRPr lang="en-US" sz="1400" dirty="0"/>
        </a:p>
      </cdr:txBody>
    </cdr:sp>
  </cdr:relSizeAnchor>
  <cdr:relSizeAnchor xmlns:cdr="http://schemas.openxmlformats.org/drawingml/2006/chartDrawing">
    <cdr:from>
      <cdr:x>0.875</cdr:x>
      <cdr:y>0.02857</cdr:y>
    </cdr:from>
    <cdr:to>
      <cdr:x>0.95833</cdr:x>
      <cdr:y>0.1121</cdr:y>
    </cdr:to>
    <cdr:sp macro="" textlink="">
      <cdr:nvSpPr>
        <cdr:cNvPr id="6" name="TextBox 5"/>
        <cdr:cNvSpPr txBox="1"/>
      </cdr:nvSpPr>
      <cdr:spPr>
        <a:xfrm xmlns:a="http://schemas.openxmlformats.org/drawingml/2006/main">
          <a:off x="8001000" y="152400"/>
          <a:ext cx="761970" cy="4455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p</a:t>
          </a:r>
          <a:r>
            <a:rPr lang="en-US" sz="1400" dirty="0" smtClean="0"/>
            <a:t>=.9</a:t>
          </a:r>
          <a:endParaRPr lang="en-US" sz="1400" dirty="0"/>
        </a:p>
      </cdr:txBody>
    </cdr:sp>
  </cdr:relSizeAnchor>
  <cdr:relSizeAnchor xmlns:cdr="http://schemas.openxmlformats.org/drawingml/2006/chartDrawing">
    <cdr:from>
      <cdr:x>0.11111</cdr:x>
      <cdr:y>0.44286</cdr:y>
    </cdr:from>
    <cdr:to>
      <cdr:x>0.16111</cdr:x>
      <cdr:y>0.67778</cdr:y>
    </cdr:to>
    <cdr:sp macro="" textlink="">
      <cdr:nvSpPr>
        <cdr:cNvPr id="7" name="TextBox 6"/>
        <cdr:cNvSpPr txBox="1"/>
      </cdr:nvSpPr>
      <cdr:spPr>
        <a:xfrm xmlns:a="http://schemas.openxmlformats.org/drawingml/2006/main">
          <a:off x="1016000" y="2362200"/>
          <a:ext cx="457200" cy="125307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600" b="1" dirty="0" smtClean="0">
              <a:solidFill>
                <a:srgbClr val="003399"/>
              </a:solidFill>
            </a:rPr>
            <a:t>AOR : 1.64* </a:t>
          </a:r>
          <a:endParaRPr lang="en-US" sz="1600" b="1" dirty="0">
            <a:solidFill>
              <a:srgbClr val="003399"/>
            </a:solidFill>
          </a:endParaRPr>
        </a:p>
      </cdr:txBody>
    </cdr:sp>
  </cdr:relSizeAnchor>
  <cdr:relSizeAnchor xmlns:cdr="http://schemas.openxmlformats.org/drawingml/2006/chartDrawing">
    <cdr:from>
      <cdr:x>0.26667</cdr:x>
      <cdr:y>0.42857</cdr:y>
    </cdr:from>
    <cdr:to>
      <cdr:x>0.30833</cdr:x>
      <cdr:y>0.67777</cdr:y>
    </cdr:to>
    <cdr:sp macro="" textlink="">
      <cdr:nvSpPr>
        <cdr:cNvPr id="8" name="TextBox 7"/>
        <cdr:cNvSpPr txBox="1"/>
      </cdr:nvSpPr>
      <cdr:spPr>
        <a:xfrm xmlns:a="http://schemas.openxmlformats.org/drawingml/2006/main">
          <a:off x="2438400" y="2286000"/>
          <a:ext cx="381000" cy="1329248"/>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600" b="1" dirty="0" smtClean="0">
              <a:solidFill>
                <a:srgbClr val="003399"/>
              </a:solidFill>
            </a:rPr>
            <a:t>AOR: 1.58*</a:t>
          </a:r>
          <a:endParaRPr lang="en-US" sz="1600" b="1" dirty="0">
            <a:solidFill>
              <a:srgbClr val="003399"/>
            </a:solidFill>
          </a:endParaRPr>
        </a:p>
      </cdr:txBody>
    </cdr:sp>
  </cdr:relSizeAnchor>
  <cdr:relSizeAnchor xmlns:cdr="http://schemas.openxmlformats.org/drawingml/2006/chartDrawing">
    <cdr:from>
      <cdr:x>0.40833</cdr:x>
      <cdr:y>0.42857</cdr:y>
    </cdr:from>
    <cdr:to>
      <cdr:x>0.45</cdr:x>
      <cdr:y>0.67777</cdr:y>
    </cdr:to>
    <cdr:sp macro="" textlink="">
      <cdr:nvSpPr>
        <cdr:cNvPr id="13" name="TextBox 1"/>
        <cdr:cNvSpPr txBox="1"/>
      </cdr:nvSpPr>
      <cdr:spPr>
        <a:xfrm xmlns:a="http://schemas.openxmlformats.org/drawingml/2006/main">
          <a:off x="3733800" y="2286000"/>
          <a:ext cx="381000" cy="132924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rgbClr val="003399"/>
              </a:solidFill>
            </a:rPr>
            <a:t>AOR: 1.78*</a:t>
          </a:r>
          <a:endParaRPr lang="en-US" sz="1600" b="1" dirty="0">
            <a:solidFill>
              <a:srgbClr val="003399"/>
            </a:solidFill>
          </a:endParaRPr>
        </a:p>
      </cdr:txBody>
    </cdr:sp>
  </cdr:relSizeAnchor>
  <cdr:relSizeAnchor xmlns:cdr="http://schemas.openxmlformats.org/drawingml/2006/chartDrawing">
    <cdr:from>
      <cdr:x>0.56389</cdr:x>
      <cdr:y>0.44286</cdr:y>
    </cdr:from>
    <cdr:to>
      <cdr:x>0.60556</cdr:x>
      <cdr:y>0.69206</cdr:y>
    </cdr:to>
    <cdr:sp macro="" textlink="">
      <cdr:nvSpPr>
        <cdr:cNvPr id="14" name="TextBox 1"/>
        <cdr:cNvSpPr txBox="1"/>
      </cdr:nvSpPr>
      <cdr:spPr>
        <a:xfrm xmlns:a="http://schemas.openxmlformats.org/drawingml/2006/main">
          <a:off x="5156200" y="2362200"/>
          <a:ext cx="381000" cy="132924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bg1"/>
              </a:solidFill>
            </a:rPr>
            <a:t>AOR: 1.05</a:t>
          </a:r>
          <a:endParaRPr lang="en-US" sz="1400" b="1" dirty="0">
            <a:solidFill>
              <a:schemeClr val="bg1"/>
            </a:solidFill>
          </a:endParaRPr>
        </a:p>
      </cdr:txBody>
    </cdr:sp>
  </cdr:relSizeAnchor>
  <cdr:relSizeAnchor xmlns:cdr="http://schemas.openxmlformats.org/drawingml/2006/chartDrawing">
    <cdr:from>
      <cdr:x>0.70833</cdr:x>
      <cdr:y>0.42857</cdr:y>
    </cdr:from>
    <cdr:to>
      <cdr:x>0.75</cdr:x>
      <cdr:y>0.67777</cdr:y>
    </cdr:to>
    <cdr:sp macro="" textlink="">
      <cdr:nvSpPr>
        <cdr:cNvPr id="15" name="TextBox 1"/>
        <cdr:cNvSpPr txBox="1"/>
      </cdr:nvSpPr>
      <cdr:spPr>
        <a:xfrm xmlns:a="http://schemas.openxmlformats.org/drawingml/2006/main">
          <a:off x="6477000" y="2286000"/>
          <a:ext cx="381000" cy="132924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rgbClr val="003399"/>
              </a:solidFill>
            </a:rPr>
            <a:t>AOR: 2.26*</a:t>
          </a:r>
          <a:endParaRPr lang="en-US" sz="1600" b="1" dirty="0">
            <a:solidFill>
              <a:srgbClr val="003399"/>
            </a:solidFill>
          </a:endParaRPr>
        </a:p>
      </cdr:txBody>
    </cdr:sp>
  </cdr:relSizeAnchor>
  <cdr:relSizeAnchor xmlns:cdr="http://schemas.openxmlformats.org/drawingml/2006/chartDrawing">
    <cdr:from>
      <cdr:x>0.85833</cdr:x>
      <cdr:y>0.42857</cdr:y>
    </cdr:from>
    <cdr:to>
      <cdr:x>0.9</cdr:x>
      <cdr:y>0.67777</cdr:y>
    </cdr:to>
    <cdr:sp macro="" textlink="">
      <cdr:nvSpPr>
        <cdr:cNvPr id="16" name="TextBox 1"/>
        <cdr:cNvSpPr txBox="1"/>
      </cdr:nvSpPr>
      <cdr:spPr>
        <a:xfrm xmlns:a="http://schemas.openxmlformats.org/drawingml/2006/main">
          <a:off x="7848600" y="2286000"/>
          <a:ext cx="381000" cy="132924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bg1"/>
              </a:solidFill>
            </a:rPr>
            <a:t>AOR: 1.25</a:t>
          </a:r>
          <a:endParaRPr lang="en-US" sz="1600" b="1" dirty="0">
            <a:solidFill>
              <a:schemeClr val="bg1"/>
            </a:solidFill>
          </a:endParaRPr>
        </a:p>
      </cdr:txBody>
    </cdr:sp>
  </cdr:relSizeAnchor>
  <cdr:relSizeAnchor xmlns:cdr="http://schemas.openxmlformats.org/drawingml/2006/chartDrawing">
    <cdr:from>
      <cdr:x>0.17361</cdr:x>
      <cdr:y>0.42857</cdr:y>
    </cdr:from>
    <cdr:to>
      <cdr:x>0.21528</cdr:x>
      <cdr:y>0.67777</cdr:y>
    </cdr:to>
    <cdr:sp macro="" textlink="">
      <cdr:nvSpPr>
        <cdr:cNvPr id="17" name="TextBox 1"/>
        <cdr:cNvSpPr txBox="1"/>
      </cdr:nvSpPr>
      <cdr:spPr>
        <a:xfrm xmlns:a="http://schemas.openxmlformats.org/drawingml/2006/main">
          <a:off x="1587500" y="2286000"/>
          <a:ext cx="381000" cy="132924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bg1"/>
              </a:solidFill>
            </a:rPr>
            <a:t>Ref</a:t>
          </a:r>
          <a:endParaRPr lang="en-US" sz="1600" b="1" dirty="0">
            <a:solidFill>
              <a:schemeClr val="bg1"/>
            </a:solidFill>
          </a:endParaRPr>
        </a:p>
      </cdr:txBody>
    </cdr:sp>
  </cdr:relSizeAnchor>
  <cdr:relSizeAnchor xmlns:cdr="http://schemas.openxmlformats.org/drawingml/2006/chartDrawing">
    <cdr:from>
      <cdr:x>0.325</cdr:x>
      <cdr:y>0.48571</cdr:y>
    </cdr:from>
    <cdr:to>
      <cdr:x>0.36667</cdr:x>
      <cdr:y>0.67777</cdr:y>
    </cdr:to>
    <cdr:sp macro="" textlink="">
      <cdr:nvSpPr>
        <cdr:cNvPr id="18" name="TextBox 1"/>
        <cdr:cNvSpPr txBox="1"/>
      </cdr:nvSpPr>
      <cdr:spPr>
        <a:xfrm xmlns:a="http://schemas.openxmlformats.org/drawingml/2006/main">
          <a:off x="2971800" y="2590800"/>
          <a:ext cx="381000" cy="102444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bg1"/>
              </a:solidFill>
            </a:rPr>
            <a:t>Ref</a:t>
          </a:r>
          <a:endParaRPr lang="en-US" sz="1600" b="1" dirty="0">
            <a:solidFill>
              <a:schemeClr val="bg1"/>
            </a:solidFill>
          </a:endParaRPr>
        </a:p>
      </cdr:txBody>
    </cdr:sp>
  </cdr:relSizeAnchor>
  <cdr:relSizeAnchor xmlns:cdr="http://schemas.openxmlformats.org/drawingml/2006/chartDrawing">
    <cdr:from>
      <cdr:x>0.475</cdr:x>
      <cdr:y>0.51429</cdr:y>
    </cdr:from>
    <cdr:to>
      <cdr:x>0.51667</cdr:x>
      <cdr:y>0.67777</cdr:y>
    </cdr:to>
    <cdr:sp macro="" textlink="">
      <cdr:nvSpPr>
        <cdr:cNvPr id="19" name="TextBox 1"/>
        <cdr:cNvSpPr txBox="1"/>
      </cdr:nvSpPr>
      <cdr:spPr>
        <a:xfrm xmlns:a="http://schemas.openxmlformats.org/drawingml/2006/main">
          <a:off x="4343400" y="2743200"/>
          <a:ext cx="381000" cy="87204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bg1"/>
              </a:solidFill>
            </a:rPr>
            <a:t>Ref</a:t>
          </a:r>
          <a:endParaRPr lang="en-US" sz="1600" b="1" dirty="0">
            <a:solidFill>
              <a:schemeClr val="bg1"/>
            </a:solidFill>
          </a:endParaRPr>
        </a:p>
      </cdr:txBody>
    </cdr:sp>
  </cdr:relSizeAnchor>
  <cdr:relSizeAnchor xmlns:cdr="http://schemas.openxmlformats.org/drawingml/2006/chartDrawing">
    <cdr:from>
      <cdr:x>0.625</cdr:x>
      <cdr:y>0.51429</cdr:y>
    </cdr:from>
    <cdr:to>
      <cdr:x>0.66667</cdr:x>
      <cdr:y>0.67777</cdr:y>
    </cdr:to>
    <cdr:sp macro="" textlink="">
      <cdr:nvSpPr>
        <cdr:cNvPr id="20" name="TextBox 1"/>
        <cdr:cNvSpPr txBox="1"/>
      </cdr:nvSpPr>
      <cdr:spPr>
        <a:xfrm xmlns:a="http://schemas.openxmlformats.org/drawingml/2006/main">
          <a:off x="5715000" y="2743200"/>
          <a:ext cx="381000" cy="87204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bg1"/>
              </a:solidFill>
            </a:rPr>
            <a:t>Ref</a:t>
          </a:r>
          <a:endParaRPr lang="en-US" sz="1600" b="1" dirty="0">
            <a:solidFill>
              <a:schemeClr val="bg1"/>
            </a:solidFill>
          </a:endParaRPr>
        </a:p>
      </cdr:txBody>
    </cdr:sp>
  </cdr:relSizeAnchor>
  <cdr:relSizeAnchor xmlns:cdr="http://schemas.openxmlformats.org/drawingml/2006/chartDrawing">
    <cdr:from>
      <cdr:x>0.76667</cdr:x>
      <cdr:y>0.42857</cdr:y>
    </cdr:from>
    <cdr:to>
      <cdr:x>0.80833</cdr:x>
      <cdr:y>0.67777</cdr:y>
    </cdr:to>
    <cdr:sp macro="" textlink="">
      <cdr:nvSpPr>
        <cdr:cNvPr id="21" name="TextBox 1"/>
        <cdr:cNvSpPr txBox="1"/>
      </cdr:nvSpPr>
      <cdr:spPr>
        <a:xfrm xmlns:a="http://schemas.openxmlformats.org/drawingml/2006/main">
          <a:off x="7010400" y="2286000"/>
          <a:ext cx="381000" cy="132924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bg1"/>
              </a:solidFill>
            </a:rPr>
            <a:t>Ref</a:t>
          </a:r>
          <a:endParaRPr lang="en-US" sz="1600" b="1" dirty="0">
            <a:solidFill>
              <a:schemeClr val="bg1"/>
            </a:solidFill>
          </a:endParaRPr>
        </a:p>
      </cdr:txBody>
    </cdr:sp>
  </cdr:relSizeAnchor>
  <cdr:relSizeAnchor xmlns:cdr="http://schemas.openxmlformats.org/drawingml/2006/chartDrawing">
    <cdr:from>
      <cdr:x>0.91667</cdr:x>
      <cdr:y>0.42857</cdr:y>
    </cdr:from>
    <cdr:to>
      <cdr:x>0.95833</cdr:x>
      <cdr:y>0.67777</cdr:y>
    </cdr:to>
    <cdr:sp macro="" textlink="">
      <cdr:nvSpPr>
        <cdr:cNvPr id="22" name="TextBox 1"/>
        <cdr:cNvSpPr txBox="1"/>
      </cdr:nvSpPr>
      <cdr:spPr>
        <a:xfrm xmlns:a="http://schemas.openxmlformats.org/drawingml/2006/main">
          <a:off x="8382000" y="2286000"/>
          <a:ext cx="381000" cy="132924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bg1"/>
              </a:solidFill>
            </a:rPr>
            <a:t>Ref</a:t>
          </a:r>
          <a:endParaRPr lang="en-US" sz="1600" b="1" dirty="0">
            <a:solidFill>
              <a:schemeClr val="bg1"/>
            </a:solidFill>
          </a:endParaRPr>
        </a:p>
      </cdr:txBody>
    </cdr:sp>
  </cdr:relSizeAnchor>
  <cdr:relSizeAnchor xmlns:cdr="http://schemas.openxmlformats.org/drawingml/2006/chartDrawing">
    <cdr:from>
      <cdr:x>0.73056</cdr:x>
      <cdr:y>0.93653</cdr:y>
    </cdr:from>
    <cdr:to>
      <cdr:x>0.99722</cdr:x>
      <cdr:y>1</cdr:y>
    </cdr:to>
    <cdr:sp macro="" textlink="">
      <cdr:nvSpPr>
        <cdr:cNvPr id="23" name="TextBox 13"/>
        <cdr:cNvSpPr txBox="1"/>
      </cdr:nvSpPr>
      <cdr:spPr>
        <a:xfrm xmlns:a="http://schemas.openxmlformats.org/drawingml/2006/main">
          <a:off x="6680200" y="4995446"/>
          <a:ext cx="24384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xmlns:a="http://schemas.openxmlformats.org/drawingml/2006/main">
          <a:r>
            <a:rPr lang="en-US" sz="1600" dirty="0" smtClean="0"/>
            <a:t>*statistically significant</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3EADF71-8F4A-41F1-AFF2-B6F03169D119}" type="datetimeFigureOut">
              <a:rPr lang="en-US" smtClean="0"/>
              <a:pPr/>
              <a:t>11/28/12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B086CC6-0C51-46F1-8111-8A50464FA1F7}" type="slidenum">
              <a:rPr lang="en-US" smtClean="0"/>
              <a:pPr/>
              <a:t>‹#›</a:t>
            </a:fld>
            <a:endParaRPr lang="en-US" dirty="0"/>
          </a:p>
        </p:txBody>
      </p:sp>
    </p:spTree>
    <p:extLst>
      <p:ext uri="{BB962C8B-B14F-4D97-AF65-F5344CB8AC3E}">
        <p14:creationId xmlns:p14="http://schemas.microsoft.com/office/powerpoint/2010/main" val="845074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atin typeface="Times" pitchFamily="18" charset="0"/>
                <a:cs typeface="+mn-cs"/>
              </a:defRPr>
            </a:lvl1pPr>
          </a:lstStyle>
          <a:p>
            <a:pPr>
              <a:defRPr/>
            </a:pPr>
            <a:endParaRPr lang="en-US" dirty="0"/>
          </a:p>
        </p:txBody>
      </p:sp>
      <p:sp>
        <p:nvSpPr>
          <p:cNvPr id="16387"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Times" pitchFamily="18" charset="0"/>
                <a:cs typeface="+mn-cs"/>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atin typeface="Times" pitchFamily="18" charset="0"/>
                <a:cs typeface="+mn-cs"/>
              </a:defRPr>
            </a:lvl1pPr>
          </a:lstStyle>
          <a:p>
            <a:pPr>
              <a:defRPr/>
            </a:pPr>
            <a:endParaRPr lang="en-US" dirty="0"/>
          </a:p>
        </p:txBody>
      </p:sp>
      <p:sp>
        <p:nvSpPr>
          <p:cNvPr id="1639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atin typeface="Times" pitchFamily="18" charset="0"/>
                <a:cs typeface="+mn-cs"/>
              </a:defRPr>
            </a:lvl1pPr>
          </a:lstStyle>
          <a:p>
            <a:pPr>
              <a:defRPr/>
            </a:pPr>
            <a:fld id="{6DAE2C14-D677-4B1A-83A1-590426ED5467}" type="slidenum">
              <a:rPr lang="en-US"/>
              <a:pPr>
                <a:defRPr/>
              </a:pPr>
              <a:t>‹#›</a:t>
            </a:fld>
            <a:endParaRPr lang="en-US" dirty="0"/>
          </a:p>
        </p:txBody>
      </p:sp>
    </p:spTree>
    <p:extLst>
      <p:ext uri="{BB962C8B-B14F-4D97-AF65-F5344CB8AC3E}">
        <p14:creationId xmlns:p14="http://schemas.microsoft.com/office/powerpoint/2010/main" val="41880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p:txBody>
          <a:bodyPr/>
          <a:lstStyle/>
          <a:p>
            <a:pPr>
              <a:defRPr/>
            </a:pPr>
            <a:fld id="{568EB53C-62DB-4594-B8FB-9FD3FCAC7FC2}" type="slidenum">
              <a:rPr lang="en-US" smtClean="0"/>
              <a:pPr>
                <a:defRPr/>
              </a:pPr>
              <a:t>1</a:t>
            </a:fld>
            <a:endParaRPr lang="en-US" dirty="0" smtClean="0"/>
          </a:p>
        </p:txBody>
      </p:sp>
      <p:sp>
        <p:nvSpPr>
          <p:cNvPr id="21507" name="Rectangle 2"/>
          <p:cNvSpPr>
            <a:spLocks noGrp="1" noRot="1" noChangeAspect="1" noChangeArrowheads="1" noTextEdit="1"/>
          </p:cNvSpPr>
          <p:nvPr>
            <p:ph type="sldImg"/>
          </p:nvPr>
        </p:nvSpPr>
        <p:spPr>
          <a:xfrm>
            <a:off x="1182688" y="696913"/>
            <a:ext cx="4646612" cy="3484562"/>
          </a:xfrm>
          <a:ln/>
        </p:spPr>
      </p:sp>
      <p:sp>
        <p:nvSpPr>
          <p:cNvPr id="21508" name="Rectangle 3"/>
          <p:cNvSpPr>
            <a:spLocks noGrp="1" noChangeArrowheads="1"/>
          </p:cNvSpPr>
          <p:nvPr>
            <p:ph type="body" idx="1"/>
          </p:nvPr>
        </p:nvSpPr>
        <p:spPr>
          <a:xfrm>
            <a:off x="701040" y="4415790"/>
            <a:ext cx="5608320" cy="4183380"/>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Waiting for bootstrapping</a:t>
            </a:r>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24</a:t>
            </a:fld>
            <a:endParaRPr lang="en-US" dirty="0"/>
          </a:p>
        </p:txBody>
      </p:sp>
    </p:spTree>
    <p:extLst>
      <p:ext uri="{BB962C8B-B14F-4D97-AF65-F5344CB8AC3E}">
        <p14:creationId xmlns:p14="http://schemas.microsoft.com/office/powerpoint/2010/main" val="56674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Non-parametric test</a:t>
            </a:r>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26</a:t>
            </a:fld>
            <a:endParaRPr lang="en-US" dirty="0"/>
          </a:p>
        </p:txBody>
      </p:sp>
    </p:spTree>
    <p:extLst>
      <p:ext uri="{BB962C8B-B14F-4D97-AF65-F5344CB8AC3E}">
        <p14:creationId xmlns:p14="http://schemas.microsoft.com/office/powerpoint/2010/main" val="2165934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*Items added or modified on Davidoff’s algorithm</a:t>
            </a:r>
          </a:p>
          <a:p>
            <a:pPr marL="0" indent="0">
              <a:buFont typeface="Arial" charset="0"/>
              <a:buNone/>
            </a:pPr>
            <a:endParaRPr lang="en-US" dirty="0" smtClean="0"/>
          </a:p>
          <a:p>
            <a:pPr marL="0" indent="0">
              <a:buFont typeface="Arial" charset="0"/>
              <a:buNone/>
            </a:pPr>
            <a:r>
              <a:rPr lang="en-US" sz="1200" kern="1200" dirty="0" smtClean="0">
                <a:solidFill>
                  <a:schemeClr val="tx1"/>
                </a:solidFill>
                <a:effectLst/>
                <a:latin typeface="Times" pitchFamily="18" charset="0"/>
                <a:ea typeface="+mn-ea"/>
                <a:cs typeface="+mn-cs"/>
              </a:rPr>
              <a:t>The algorithm first identifies those who meet at least one of the 5 screener consequences qualifying criteria which are approximated in the NHIS by using the most salient items. </a:t>
            </a:r>
            <a:endParaRPr lang="en-US" dirty="0" smtClean="0"/>
          </a:p>
          <a:p>
            <a:pPr lvl="0"/>
            <a:r>
              <a:rPr lang="en-US" sz="1200" kern="1200" dirty="0" smtClean="0">
                <a:solidFill>
                  <a:schemeClr val="tx1"/>
                </a:solidFill>
                <a:latin typeface="Times" pitchFamily="18" charset="0"/>
                <a:ea typeface="+mn-ea"/>
                <a:cs typeface="+mn-cs"/>
              </a:rPr>
              <a:t>Adaptation of Davidoff’s approach </a:t>
            </a:r>
          </a:p>
          <a:p>
            <a:pPr marL="457200" lvl="0" indent="-457200">
              <a:buFont typeface="Arial" pitchFamily="34" charset="0"/>
              <a:buChar char="•"/>
            </a:pPr>
            <a:r>
              <a:rPr lang="en-US" sz="1200" u="sng" kern="1200" dirty="0" smtClean="0">
                <a:solidFill>
                  <a:schemeClr val="tx1"/>
                </a:solidFill>
                <a:latin typeface="Times" pitchFamily="18" charset="0"/>
                <a:ea typeface="+mn-ea"/>
                <a:cs typeface="+mn-cs"/>
              </a:rPr>
              <a:t>Inclusion of unmet needs</a:t>
            </a:r>
            <a:r>
              <a:rPr lang="en-US" sz="1200" kern="1200" dirty="0" smtClean="0">
                <a:solidFill>
                  <a:schemeClr val="tx1"/>
                </a:solidFill>
                <a:latin typeface="Times" pitchFamily="18" charset="0"/>
                <a:ea typeface="+mn-ea"/>
                <a:cs typeface="+mn-cs"/>
              </a:rPr>
              <a:t>: prescription medication, medical and mental health care </a:t>
            </a:r>
          </a:p>
          <a:p>
            <a:pPr marL="457200" lvl="0" indent="-457200">
              <a:buFont typeface="Arial" pitchFamily="34" charset="0"/>
              <a:buChar char="•"/>
            </a:pPr>
            <a:r>
              <a:rPr lang="en-US" sz="1200" u="sng" kern="1200" dirty="0" smtClean="0">
                <a:solidFill>
                  <a:schemeClr val="tx1"/>
                </a:solidFill>
                <a:latin typeface="Times" pitchFamily="18" charset="0"/>
                <a:ea typeface="+mn-ea"/>
                <a:cs typeface="+mn-cs"/>
              </a:rPr>
              <a:t>Activity limitation</a:t>
            </a:r>
            <a:r>
              <a:rPr lang="en-US" sz="1200" kern="1200" dirty="0" smtClean="0">
                <a:solidFill>
                  <a:schemeClr val="tx1"/>
                </a:solidFill>
                <a:latin typeface="Times" pitchFamily="18" charset="0"/>
                <a:ea typeface="+mn-ea"/>
                <a:cs typeface="+mn-cs"/>
              </a:rPr>
              <a:t>: </a:t>
            </a:r>
          </a:p>
          <a:p>
            <a:pPr marL="457200" lvl="0" indent="-457200">
              <a:buFont typeface="Arial" pitchFamily="34" charset="0"/>
              <a:buChar char="•"/>
            </a:pPr>
            <a:r>
              <a:rPr lang="en-US" sz="1200" kern="1200" dirty="0" smtClean="0">
                <a:solidFill>
                  <a:schemeClr val="tx1"/>
                </a:solidFill>
                <a:latin typeface="Times" pitchFamily="18" charset="0"/>
                <a:ea typeface="+mn-ea"/>
                <a:cs typeface="+mn-cs"/>
              </a:rPr>
              <a:t>Inclusion of an</a:t>
            </a:r>
            <a:r>
              <a:rPr lang="en-US" sz="1200" kern="1200" baseline="0" dirty="0" smtClean="0">
                <a:solidFill>
                  <a:schemeClr val="tx1"/>
                </a:solidFill>
                <a:latin typeface="Times" pitchFamily="18" charset="0"/>
                <a:ea typeface="+mn-ea"/>
                <a:cs typeface="+mn-cs"/>
              </a:rPr>
              <a:t> </a:t>
            </a:r>
            <a:r>
              <a:rPr lang="en-US" sz="1200" kern="1200" dirty="0" smtClean="0">
                <a:solidFill>
                  <a:schemeClr val="tx1"/>
                </a:solidFill>
                <a:latin typeface="Times" pitchFamily="18" charset="0"/>
                <a:ea typeface="+mn-ea"/>
                <a:cs typeface="+mn-cs"/>
              </a:rPr>
              <a:t>item asking about visits to general doctor because of </a:t>
            </a:r>
            <a:r>
              <a:rPr lang="en-US" sz="1200" kern="1200" baseline="0" dirty="0" smtClean="0">
                <a:solidFill>
                  <a:schemeClr val="tx1"/>
                </a:solidFill>
                <a:latin typeface="Times" pitchFamily="18" charset="0"/>
                <a:ea typeface="+mn-ea"/>
                <a:cs typeface="+mn-cs"/>
              </a:rPr>
              <a:t> </a:t>
            </a:r>
            <a:r>
              <a:rPr lang="en-US" sz="1200" kern="1200" dirty="0" smtClean="0">
                <a:solidFill>
                  <a:schemeClr val="tx1"/>
                </a:solidFill>
                <a:effectLst/>
                <a:latin typeface="Times" pitchFamily="18" charset="0"/>
                <a:ea typeface="+mn-ea"/>
                <a:cs typeface="Arial" pitchFamily="34" charset="0"/>
              </a:rPr>
              <a:t>emotional or behavioral problems  </a:t>
            </a:r>
          </a:p>
          <a:p>
            <a:pPr marL="457200" marR="0" lvl="0" indent="-4572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u="sng" kern="1200" dirty="0" smtClean="0">
                <a:solidFill>
                  <a:schemeClr val="tx1"/>
                </a:solidFill>
                <a:latin typeface="Times" pitchFamily="18" charset="0"/>
                <a:ea typeface="+mn-ea"/>
                <a:cs typeface="+mn-cs"/>
              </a:rPr>
              <a:t>Broader list of conditions</a:t>
            </a:r>
            <a:r>
              <a:rPr lang="en-US" sz="1200" kern="1200" dirty="0" smtClean="0">
                <a:solidFill>
                  <a:schemeClr val="tx1"/>
                </a:solidFill>
                <a:latin typeface="Times" pitchFamily="18" charset="0"/>
                <a:ea typeface="+mn-ea"/>
                <a:cs typeface="+mn-cs"/>
              </a:rPr>
              <a:t>: 15 additional conditions</a:t>
            </a:r>
          </a:p>
          <a:p>
            <a:pPr marL="0" lvl="0" indent="0">
              <a:buFont typeface="Arial" pitchFamily="34" charset="0"/>
              <a:buNone/>
            </a:pPr>
            <a:endParaRPr lang="en-US" sz="1200" kern="1200" dirty="0" smtClean="0">
              <a:solidFill>
                <a:schemeClr val="tx1"/>
              </a:solidFill>
              <a:latin typeface="Times" pitchFamily="18" charset="0"/>
              <a:ea typeface="+mn-ea"/>
              <a:cs typeface="+mn-cs"/>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31</a:t>
            </a:fld>
            <a:endParaRPr lang="en-US" dirty="0"/>
          </a:p>
        </p:txBody>
      </p:sp>
    </p:spTree>
    <p:extLst>
      <p:ext uri="{BB962C8B-B14F-4D97-AF65-F5344CB8AC3E}">
        <p14:creationId xmlns:p14="http://schemas.microsoft.com/office/powerpoint/2010/main" val="287645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Highlighted (blue) conditions</a:t>
            </a:r>
            <a:r>
              <a:rPr lang="en-US" baseline="0" dirty="0" smtClean="0"/>
              <a:t> are the same conditions Davidoff included in her algorithm + 15 new conditions (black)</a:t>
            </a:r>
          </a:p>
          <a:p>
            <a:endParaRPr lang="en-US" baseline="0" dirty="0" smtClean="0"/>
          </a:p>
          <a:p>
            <a:r>
              <a:rPr lang="en-US" sz="1200" kern="1200" dirty="0" smtClean="0">
                <a:solidFill>
                  <a:schemeClr val="tx1"/>
                </a:solidFill>
                <a:effectLst/>
                <a:latin typeface="Times" pitchFamily="18" charset="0"/>
                <a:ea typeface="+mn-ea"/>
                <a:cs typeface="+mn-cs"/>
              </a:rPr>
              <a:t>Second, the algorithm creates two sets of conditions which children may have based on responses in the sample child file of the NHIS. The two conditions include a more limited set and a comprehensive set of conditions asked about in the survey. The limited condition set includes conditions or problems parents told by health professional that their child had ever or in past 12 months with an addition to a child under 2 years of age who had birth weight less than 1500g at birth. Comprehensive condition set comprises parental reported conditions or problems in the past 12 months in addition to limited condition set</a:t>
            </a:r>
          </a:p>
          <a:p>
            <a:r>
              <a:rPr lang="en-US" sz="1200" kern="1200" dirty="0" smtClean="0">
                <a:solidFill>
                  <a:schemeClr val="tx1"/>
                </a:solidFill>
                <a:effectLst/>
                <a:latin typeface="Times" pitchFamily="18" charset="0"/>
                <a:ea typeface="+mn-ea"/>
                <a:cs typeface="+mn-cs"/>
              </a:rPr>
              <a:t> </a:t>
            </a:r>
          </a:p>
          <a:p>
            <a:r>
              <a:rPr lang="en-US" sz="1200" kern="1200" dirty="0" smtClean="0">
                <a:solidFill>
                  <a:schemeClr val="tx1"/>
                </a:solidFill>
                <a:effectLst/>
                <a:latin typeface="Times" pitchFamily="18" charset="0"/>
                <a:ea typeface="+mn-ea"/>
                <a:cs typeface="+mn-cs"/>
              </a:rPr>
              <a:t>In order to be identified as CSHCN, children must meet one of the qualifying health consequences above AND be included in one of the conditions sets (either limited or comprehensive, depending on the needs of the researcher). This approach offers the closest approximation to the CSHCN Screener.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Including condition sets as part of the algorithm to identify CSHCN in the NHIS helps avoid misclassifying children as CSHCN who may use prescription medication or health services but who do not have an </a:t>
            </a:r>
            <a:r>
              <a:rPr lang="en-US" sz="1200" u="sng" kern="1200" dirty="0" smtClean="0">
                <a:solidFill>
                  <a:schemeClr val="tx1"/>
                </a:solidFill>
                <a:effectLst/>
                <a:latin typeface="Times" pitchFamily="18" charset="0"/>
                <a:ea typeface="+mn-ea"/>
                <a:cs typeface="+mn-cs"/>
              </a:rPr>
              <a:t>ongoing</a:t>
            </a:r>
            <a:r>
              <a:rPr lang="en-US" sz="1200" kern="1200" dirty="0" smtClean="0">
                <a:solidFill>
                  <a:schemeClr val="tx1"/>
                </a:solidFill>
                <a:effectLst/>
                <a:latin typeface="Times" pitchFamily="18" charset="0"/>
                <a:ea typeface="+mn-ea"/>
                <a:cs typeface="+mn-cs"/>
              </a:rPr>
              <a:t> health condition. Dropping the condition sets from the algorithm significantly increases the prevalence of CSHCN from 22.1% to 29.3%.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Although, the prevalence estimate of CSHCN is sensitive based on inclusion of conditions or problems child experiences, broader list of condition included in the new algorithm allow to identify children with diverse conditions/problems that cause different levels of disability and intensity of service use.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Compared with the CSHCN Screener, this approach of identifying CSHCN is both more cumbersome and is limited by the fact that children must be identified as having a diagnosed or parent reported condition. Children often have undiagnosed conditions, such as depression or diabetes, for which they may experience health consequences before an actual diagnosis is established. Moreover, conditions are often underreported in the surveys due to an inability to cover every possible condition in the survey questionnaire. This differs from the non-condition specific approach used by the CSHCN Screener, which identifies children across the range of diverse childhood chronic conditions and special needs and allows for a comprehensive assessment of health needs and health care system performance. Survey items used for the algorithm include conditions which are included for epidemiological purposes to estimate prevalence of service use or conditions. The CSHCN Screener was developed to identify CSHCN and is used to estimate prevalence of CSHCN. The algorithm might estimate a higher prevalence of CSHCN than the screener due to unreported duration of conditions child experience.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pitchFamily="18" charset="0"/>
              <a:ea typeface="+mn-ea"/>
              <a:cs typeface="+mn-cs"/>
            </a:endParaRPr>
          </a:p>
          <a:p>
            <a:endParaRPr lang="en-US" sz="1200" kern="1200" dirty="0" smtClean="0">
              <a:solidFill>
                <a:schemeClr val="tx1"/>
              </a:solidFill>
              <a:effectLst/>
              <a:latin typeface="Times"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32</a:t>
            </a:fld>
            <a:endParaRPr lang="en-US" dirty="0"/>
          </a:p>
        </p:txBody>
      </p:sp>
    </p:spTree>
    <p:extLst>
      <p:ext uri="{BB962C8B-B14F-4D97-AF65-F5344CB8AC3E}">
        <p14:creationId xmlns:p14="http://schemas.microsoft.com/office/powerpoint/2010/main" val="116566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pitchFamily="18" charset="0"/>
                <a:ea typeface="+mn-ea"/>
                <a:cs typeface="+mn-cs"/>
              </a:rPr>
              <a:t>Adjusted odds ratios predicting children to have CSHCN by demographic characteristics in the 2007 NHIS were almost identical with the adjusted odds ratios estimated from data of the 2007 NSCH; except Black non-Hispanic children were less likely to have special health care needs relative to white non-Hispanic children on NHIS, but the difference was not statistically significant on data from the 2007 NSCH. </a:t>
            </a:r>
          </a:p>
          <a:p>
            <a:r>
              <a:rPr lang="en-US" sz="1200" kern="1200" dirty="0" smtClean="0">
                <a:solidFill>
                  <a:schemeClr val="tx1"/>
                </a:solidFill>
                <a:effectLst/>
                <a:latin typeface="Times" pitchFamily="18" charset="0"/>
                <a:ea typeface="+mn-ea"/>
                <a:cs typeface="+mn-cs"/>
              </a:rPr>
              <a:t>Notable difference in the adjusted odds ratios was found between the 2007 NHIS and 2008 MESP by poverty level and race/ethnicity. </a:t>
            </a:r>
            <a:endParaRPr lang="en-US" sz="1200" kern="1200" dirty="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33</a:t>
            </a:fld>
            <a:endParaRPr lang="en-US" dirty="0"/>
          </a:p>
        </p:txBody>
      </p:sp>
    </p:spTree>
    <p:extLst>
      <p:ext uri="{BB962C8B-B14F-4D97-AF65-F5344CB8AC3E}">
        <p14:creationId xmlns:p14="http://schemas.microsoft.com/office/powerpoint/2010/main" val="488423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MEPS age: as of Round 2 age</a:t>
            </a:r>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34</a:t>
            </a:fld>
            <a:endParaRPr lang="en-US" dirty="0"/>
          </a:p>
        </p:txBody>
      </p:sp>
    </p:spTree>
    <p:extLst>
      <p:ext uri="{BB962C8B-B14F-4D97-AF65-F5344CB8AC3E}">
        <p14:creationId xmlns:p14="http://schemas.microsoft.com/office/powerpoint/2010/main" val="1528821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pitchFamily="18" charset="0"/>
                <a:ea typeface="+mn-ea"/>
                <a:cs typeface="+mn-cs"/>
              </a:rPr>
              <a:t>Prevalence of CSHCN in the 2007 NHIS identified by the algorithm (22.1%) was 2.9 point higher compared to the 2007 NSCH (19.2%) and 3.7 point higher than the 2008 MEPS. </a:t>
            </a:r>
          </a:p>
          <a:p>
            <a:endParaRPr lang="en-US" sz="1200" kern="120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38.8% weighted by Sample child weights</a:t>
            </a:r>
          </a:p>
          <a:p>
            <a:endParaRPr lang="en-US" sz="1200" kern="120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30.4% weighted by the linked file adjusted weights</a:t>
            </a:r>
          </a:p>
          <a:p>
            <a:endParaRPr lang="en-US" sz="1200" kern="1200" dirty="0" smtClean="0">
              <a:solidFill>
                <a:schemeClr val="tx1"/>
              </a:solidFill>
              <a:effectLst/>
              <a:latin typeface="Times" pitchFamily="18" charset="0"/>
              <a:ea typeface="+mn-ea"/>
              <a:cs typeface="+mn-cs"/>
            </a:endParaRPr>
          </a:p>
          <a:p>
            <a:r>
              <a:rPr lang="en-US" sz="1200" dirty="0" smtClean="0"/>
              <a:t>Note: 42.0% (n=122) of CAM users identified as CSHCN by the algorithm among samples in the NHIS-MEPS linked file (n=2411)</a:t>
            </a:r>
            <a:endParaRPr lang="en-US" sz="1200"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35</a:t>
            </a:fld>
            <a:endParaRPr lang="en-US" dirty="0"/>
          </a:p>
        </p:txBody>
      </p:sp>
    </p:spTree>
    <p:extLst>
      <p:ext uri="{BB962C8B-B14F-4D97-AF65-F5344CB8AC3E}">
        <p14:creationId xmlns:p14="http://schemas.microsoft.com/office/powerpoint/2010/main" val="261526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Condition with the lowest agreement between</a:t>
            </a:r>
            <a:r>
              <a:rPr lang="en-US" baseline="0" dirty="0" smtClean="0"/>
              <a:t> conditions reported in Sample child d and child CAM file</a:t>
            </a:r>
          </a:p>
          <a:p>
            <a:r>
              <a:rPr lang="en-US" baseline="0" dirty="0" smtClean="0"/>
              <a:t>NOTE: back or neck pain is parent reported condition</a:t>
            </a:r>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39</a:t>
            </a:fld>
            <a:endParaRPr lang="en-US" dirty="0"/>
          </a:p>
        </p:txBody>
      </p:sp>
    </p:spTree>
    <p:extLst>
      <p:ext uri="{BB962C8B-B14F-4D97-AF65-F5344CB8AC3E}">
        <p14:creationId xmlns:p14="http://schemas.microsoft.com/office/powerpoint/2010/main" val="360264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Prevalence</a:t>
            </a:r>
            <a:r>
              <a:rPr lang="en-US" baseline="0" dirty="0" smtClean="0"/>
              <a:t> of CAM use among CSHCN across surveys (NHIS and NS-CSHCN) are not comparable due to survey questions asked. </a:t>
            </a:r>
          </a:p>
          <a:p>
            <a:r>
              <a:rPr lang="en-US" baseline="0" dirty="0" smtClean="0"/>
              <a:t>2009/10 NS-CSHCN has only 1 item asking general use of CAM that can be used independently or with practitioner guidance not including vitamins. </a:t>
            </a:r>
          </a:p>
          <a:p>
            <a:r>
              <a:rPr lang="en-US" baseline="0" dirty="0" smtClean="0"/>
              <a:t>The 2007 NHIS CAM use variable was constructed based on items asked about specific 39 CAM modalities including vitamins/minerals used to treat a specific condition in past 30 days. </a:t>
            </a:r>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42</a:t>
            </a:fld>
            <a:endParaRPr lang="en-US" dirty="0"/>
          </a:p>
        </p:txBody>
      </p:sp>
    </p:spTree>
    <p:extLst>
      <p:ext uri="{BB962C8B-B14F-4D97-AF65-F5344CB8AC3E}">
        <p14:creationId xmlns:p14="http://schemas.microsoft.com/office/powerpoint/2010/main" val="303487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for animation.</a:t>
            </a:r>
            <a:r>
              <a:rPr lang="en-US" baseline="0" dirty="0" smtClean="0"/>
              <a:t> </a:t>
            </a:r>
            <a:r>
              <a:rPr lang="en-US" dirty="0" smtClean="0"/>
              <a:t> AOR controlled</a:t>
            </a:r>
            <a:r>
              <a:rPr lang="en-US" baseline="0" dirty="0" smtClean="0"/>
              <a:t> age, sex, race/ethnicity, income and CSHCN status in MEPS</a:t>
            </a:r>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47</a:t>
            </a:fld>
            <a:endParaRPr lang="en-US" dirty="0"/>
          </a:p>
        </p:txBody>
      </p:sp>
    </p:spTree>
    <p:extLst>
      <p:ext uri="{BB962C8B-B14F-4D97-AF65-F5344CB8AC3E}">
        <p14:creationId xmlns:p14="http://schemas.microsoft.com/office/powerpoint/2010/main" val="30754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p:txBody>
          <a:bodyPr/>
          <a:lstStyle/>
          <a:p>
            <a:pPr>
              <a:defRPr/>
            </a:pPr>
            <a:fld id="{BE9F8265-AC69-492F-B67C-F85AE4D85C8D}" type="slidenum">
              <a:rPr lang="en-US" smtClean="0"/>
              <a:pPr>
                <a:defRPr/>
              </a:pPr>
              <a:t>2</a:t>
            </a:fld>
            <a:endParaRPr lang="en-US" dirty="0" smtClean="0"/>
          </a:p>
        </p:txBody>
      </p:sp>
      <p:sp>
        <p:nvSpPr>
          <p:cNvPr id="22531" name="Rectangle 2"/>
          <p:cNvSpPr>
            <a:spLocks noGrp="1" noRot="1" noChangeAspect="1" noChangeArrowheads="1" noTextEdit="1"/>
          </p:cNvSpPr>
          <p:nvPr>
            <p:ph type="sldImg"/>
          </p:nvPr>
        </p:nvSpPr>
        <p:spPr>
          <a:xfrm>
            <a:off x="1182688" y="696913"/>
            <a:ext cx="4646612" cy="3484562"/>
          </a:xfrm>
          <a:ln/>
        </p:spPr>
      </p:sp>
      <p:sp>
        <p:nvSpPr>
          <p:cNvPr id="22532" name="Rectangle 3"/>
          <p:cNvSpPr>
            <a:spLocks noGrp="1" noChangeArrowheads="1"/>
          </p:cNvSpPr>
          <p:nvPr>
            <p:ph type="body" idx="1"/>
          </p:nvPr>
        </p:nvSpPr>
        <p:spPr>
          <a:xfrm>
            <a:off x="701040" y="4415790"/>
            <a:ext cx="5608320" cy="4183380"/>
          </a:xfrm>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Reasons delayed care</a:t>
            </a:r>
          </a:p>
          <a:p>
            <a:r>
              <a:rPr lang="en-US" dirty="0" smtClean="0"/>
              <a:t>NHIS:</a:t>
            </a:r>
            <a:r>
              <a:rPr lang="en-US" baseline="0" dirty="0" smtClean="0"/>
              <a:t> Parent delayed getting CM treatment for child due to logistical reasons: office hours, transportation, wait too long, couldn't get through on phone, couldn’t make appt soon enough</a:t>
            </a:r>
          </a:p>
          <a:p>
            <a:endParaRPr lang="en-US" baseline="0" dirty="0" smtClean="0"/>
          </a:p>
          <a:p>
            <a:r>
              <a:rPr lang="en-US" baseline="0" dirty="0" smtClean="0"/>
              <a:t>NS_CSHCN: child was not eligible for services; services not available in the area; waitlists, backlogs or problems getting an appointment; issues related to costs; trouble getting info you needed; other reasons</a:t>
            </a:r>
          </a:p>
          <a:p>
            <a:endParaRPr lang="en-US" baseline="0" dirty="0" smtClean="0"/>
          </a:p>
          <a:p>
            <a:r>
              <a:rPr lang="en-US" baseline="0" dirty="0" smtClean="0"/>
              <a:t>MEPS: medical, dental care and prescription</a:t>
            </a:r>
          </a:p>
          <a:p>
            <a:endParaRPr lang="en-US" baseline="0" dirty="0" smtClean="0"/>
          </a:p>
          <a:p>
            <a:r>
              <a:rPr lang="en-US" baseline="0" dirty="0" smtClean="0"/>
              <a:t>2007 NHIS AOR adjusted for age, sex, race, income, region and CSHCN status (CSHCN was dropped when stratified by CSHCN status)</a:t>
            </a:r>
          </a:p>
          <a:p>
            <a:r>
              <a:rPr lang="en-US" baseline="0" dirty="0" smtClean="0"/>
              <a:t>2009/10 NS_CSHCN AOR adjusted for age, sex, race (un-imputed), income (imputed) and </a:t>
            </a:r>
            <a:r>
              <a:rPr lang="en-US" baseline="0" dirty="0" err="1" smtClean="0"/>
              <a:t>instype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50</a:t>
            </a:fld>
            <a:endParaRPr lang="en-US" dirty="0"/>
          </a:p>
        </p:txBody>
      </p:sp>
    </p:spTree>
    <p:extLst>
      <p:ext uri="{BB962C8B-B14F-4D97-AF65-F5344CB8AC3E}">
        <p14:creationId xmlns:p14="http://schemas.microsoft.com/office/powerpoint/2010/main" val="3326979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Chart based on data shown in the previous slide tables (to</a:t>
            </a:r>
            <a:r>
              <a:rPr lang="en-US" baseline="0" dirty="0" smtClean="0"/>
              <a:t> select a preferred method of showing data: table or chart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52</a:t>
            </a:fld>
            <a:endParaRPr lang="en-US" dirty="0"/>
          </a:p>
        </p:txBody>
      </p:sp>
    </p:spTree>
    <p:extLst>
      <p:ext uri="{BB962C8B-B14F-4D97-AF65-F5344CB8AC3E}">
        <p14:creationId xmlns:p14="http://schemas.microsoft.com/office/powerpoint/2010/main" val="1514912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Chart based on data shown in the previous slide tables (to</a:t>
            </a:r>
            <a:r>
              <a:rPr lang="en-US" baseline="0" dirty="0" smtClean="0"/>
              <a:t> select a preferred method of showing data: table or chart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53</a:t>
            </a:fld>
            <a:endParaRPr lang="en-US" dirty="0"/>
          </a:p>
        </p:txBody>
      </p:sp>
    </p:spTree>
    <p:extLst>
      <p:ext uri="{BB962C8B-B14F-4D97-AF65-F5344CB8AC3E}">
        <p14:creationId xmlns:p14="http://schemas.microsoft.com/office/powerpoint/2010/main" val="1514912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Waiting for bootstrapping</a:t>
            </a:r>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54</a:t>
            </a:fld>
            <a:endParaRPr lang="en-US" dirty="0"/>
          </a:p>
        </p:txBody>
      </p:sp>
    </p:spTree>
    <p:extLst>
      <p:ext uri="{BB962C8B-B14F-4D97-AF65-F5344CB8AC3E}">
        <p14:creationId xmlns:p14="http://schemas.microsoft.com/office/powerpoint/2010/main" val="566747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points:</a:t>
            </a:r>
          </a:p>
          <a:p>
            <a:pPr marL="228600" indent="-228600">
              <a:buAutoNum type="arabicPeriod"/>
            </a:pPr>
            <a:r>
              <a:rPr lang="en-US" baseline="0" dirty="0" smtClean="0"/>
              <a:t>CSHCN identified in MEPS )</a:t>
            </a:r>
          </a:p>
          <a:p>
            <a:pPr marL="228600" indent="-228600">
              <a:buAutoNum type="arabicPeriod"/>
            </a:pPr>
            <a:r>
              <a:rPr lang="en-US" baseline="0" dirty="0" smtClean="0"/>
              <a:t>Sample size issue (CSHCN by Screener in the linked file)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55</a:t>
            </a:fld>
            <a:endParaRPr lang="en-US" dirty="0"/>
          </a:p>
        </p:txBody>
      </p:sp>
    </p:spTree>
    <p:extLst>
      <p:ext uri="{BB962C8B-B14F-4D97-AF65-F5344CB8AC3E}">
        <p14:creationId xmlns:p14="http://schemas.microsoft.com/office/powerpoint/2010/main" val="1144875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NHIS:</a:t>
            </a:r>
            <a:r>
              <a:rPr lang="en-US" baseline="0" dirty="0" smtClean="0"/>
              <a:t> unmet needs for 5 services due to cost: prescription medicines, mental health care (2-17 years), dental health care (2-17), eyeglasses (2-17) and medical care) due to costs</a:t>
            </a:r>
          </a:p>
          <a:p>
            <a:r>
              <a:rPr lang="en-US" baseline="0" dirty="0" smtClean="0"/>
              <a:t>MEPS unmet for 3 services: medical, dental, Rx meds</a:t>
            </a:r>
          </a:p>
          <a:p>
            <a:endParaRPr lang="en-US" baseline="0" dirty="0" smtClean="0"/>
          </a:p>
          <a:p>
            <a:r>
              <a:rPr lang="en-US" baseline="0" dirty="0" smtClean="0"/>
              <a:t>2007 NHIS AOR adjusted for age, sex, race, income, region and CSHCN status (CSHCN was dropped when stratified by CSHCN status)</a:t>
            </a:r>
          </a:p>
          <a:p>
            <a:r>
              <a:rPr lang="en-US" baseline="0" dirty="0" smtClean="0"/>
              <a:t>2009/10 NS_CSHCN AOR adjusted for age, sex, race (un-imputed), income (imputed) and </a:t>
            </a:r>
            <a:r>
              <a:rPr lang="en-US" baseline="0" dirty="0" err="1" smtClean="0"/>
              <a:t>instype</a:t>
            </a:r>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325975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*75,764 NHIS sample + (33,066 MEPS sample (both panels)) – 17,764 (MEPS Panel 13 samples linked to NHIS)) = 91,066 (91,068 cases including 2 dummy cases. </a:t>
            </a:r>
          </a:p>
          <a:p>
            <a:r>
              <a:rPr lang="en-US" sz="1200" dirty="0" smtClean="0"/>
              <a:t>Overall MEPS Panel 13 samples 19,971, of those 2,207 are not linked to NHIS </a:t>
            </a:r>
          </a:p>
          <a:p>
            <a:r>
              <a:rPr lang="en-US" sz="1200" dirty="0" smtClean="0"/>
              <a:t>19,971-  2,207=17,764</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In 2007 NHIS sampled 75,764 individuals and of those 23,393 adults and 9,417 children were sampled for supplemental core questions. In the 2008 MEPS, there were 33066 sample respondents, of those 19971 were Panel 13 respondents. NHIS/MEPS linked file contains 2411 sample children (one fourth of the NHIS sample children) who responded to the 2008 MEPS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5</a:t>
            </a:fld>
            <a:endParaRPr lang="en-US" dirty="0"/>
          </a:p>
        </p:txBody>
      </p:sp>
    </p:spTree>
    <p:extLst>
      <p:ext uri="{BB962C8B-B14F-4D97-AF65-F5344CB8AC3E}">
        <p14:creationId xmlns:p14="http://schemas.microsoft.com/office/powerpoint/2010/main" val="371371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estimated prevalence of CAM use among US children </a:t>
            </a:r>
            <a:r>
              <a:rPr lang="en-US" b="1" dirty="0" smtClean="0"/>
              <a:t>varies depending on whether vitamins/minerals are included </a:t>
            </a:r>
            <a:r>
              <a:rPr lang="en-US" dirty="0" smtClean="0"/>
              <a:t>in the definition, and the reference period for use of vitamins/minerals and herbal supplements.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0000"/>
                </a:solidFill>
              </a:rPr>
              <a:t>7 versions of CAM use variable were constructed and compared.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7</a:t>
            </a:fld>
            <a:endParaRPr lang="en-US" dirty="0"/>
          </a:p>
        </p:txBody>
      </p:sp>
    </p:spTree>
    <p:extLst>
      <p:ext uri="{BB962C8B-B14F-4D97-AF65-F5344CB8AC3E}">
        <p14:creationId xmlns:p14="http://schemas.microsoft.com/office/powerpoint/2010/main" val="359252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HELP SCREEN: RESPONDENTS SHOULD INCLUDE ANY ALTERNATIVE CARE OR THERAPIES REGARDLESS OF WHETHER THE CARE IS FOR THE CHILD'S CONDITIONS. IF THE RESPONDENT CONSIDERS THE HEALTH CARE TO BE ALTERNATIVE, IT SHOULD BE INCLUDED. DO NOT TRY TO DETERMINE IF ANY PARTICULAR TYPE OF TREATMENT IS AN "ALTERNATIVE" TREATMENT.</a:t>
            </a:r>
          </a:p>
          <a:p>
            <a:r>
              <a:rPr lang="en-US" sz="1200" dirty="0" smtClean="0"/>
              <a:t>READ IF NECESSARY: Generally, alternative care and treatments are those not typically provided in conventional medical care settings. Examples of relaxation therapies include biofeedback, deep breathing exercises, and yoga. Examples of herbal supplements include any non-vitamin and non-mineral supplement, as well as homeopathic treatments. Other examples of alternative health care could include chelation therapy, energy healing therapy, hypnosis, massage, naturopathy, and use of traditional healers such as an espiritista or a Native American medicine man.</a:t>
            </a:r>
            <a:endParaRPr lang="en-US" sz="1200"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8</a:t>
            </a:fld>
            <a:endParaRPr lang="en-US" dirty="0"/>
          </a:p>
        </p:txBody>
      </p:sp>
    </p:spTree>
    <p:extLst>
      <p:ext uri="{BB962C8B-B14F-4D97-AF65-F5344CB8AC3E}">
        <p14:creationId xmlns:p14="http://schemas.microsoft.com/office/powerpoint/2010/main" val="342877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points:</a:t>
            </a:r>
          </a:p>
          <a:p>
            <a:pPr marL="228600" indent="-228600">
              <a:buAutoNum type="arabicPeriod"/>
            </a:pPr>
            <a:r>
              <a:rPr lang="en-US" baseline="0" dirty="0" smtClean="0"/>
              <a:t>CSHCN identified NHIS likely to be vitamin users compared to CSHCN by Screener (higher use of biologically-based therapies) </a:t>
            </a:r>
          </a:p>
          <a:p>
            <a:pPr marL="228600" indent="-228600">
              <a:buAutoNum type="arabicPeriod"/>
            </a:pPr>
            <a:r>
              <a:rPr lang="en-US" baseline="0" dirty="0" smtClean="0"/>
              <a:t>Sample size issue (CSHCN by Screener in the linked file)</a:t>
            </a:r>
            <a:endParaRPr lang="en-US" dirty="0" smtClean="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12</a:t>
            </a:fld>
            <a:endParaRPr lang="en-US" dirty="0"/>
          </a:p>
        </p:txBody>
      </p:sp>
    </p:spTree>
    <p:extLst>
      <p:ext uri="{BB962C8B-B14F-4D97-AF65-F5344CB8AC3E}">
        <p14:creationId xmlns:p14="http://schemas.microsoft.com/office/powerpoint/2010/main" val="2903563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18</a:t>
            </a:fld>
            <a:endParaRPr lang="en-US" dirty="0"/>
          </a:p>
        </p:txBody>
      </p:sp>
    </p:spTree>
    <p:extLst>
      <p:ext uri="{BB962C8B-B14F-4D97-AF65-F5344CB8AC3E}">
        <p14:creationId xmlns:p14="http://schemas.microsoft.com/office/powerpoint/2010/main" val="1933627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Office-based non-physician visits</a:t>
            </a:r>
            <a:r>
              <a:rPr lang="en-US" baseline="0" dirty="0" smtClean="0"/>
              <a:t> include visits to chiropractors, nurse or nurse practitioner, optometrists, physician assistants, and physical or occupational therapist</a:t>
            </a:r>
            <a:endParaRPr lang="en-US" dirty="0"/>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19</a:t>
            </a:fld>
            <a:endParaRPr lang="en-US" dirty="0"/>
          </a:p>
        </p:txBody>
      </p:sp>
    </p:spTree>
    <p:extLst>
      <p:ext uri="{BB962C8B-B14F-4D97-AF65-F5344CB8AC3E}">
        <p14:creationId xmlns:p14="http://schemas.microsoft.com/office/powerpoint/2010/main" val="282337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pitchFamily="18" charset="0"/>
                <a:ea typeface="+mn-ea"/>
                <a:cs typeface="+mn-cs"/>
              </a:rPr>
              <a:t>AOR - adjusted by age, sex, race/ethnicity, income and region</a:t>
            </a:r>
          </a:p>
          <a:p>
            <a:r>
              <a:rPr lang="en-US" sz="1200" kern="1200" baseline="30000" dirty="0" smtClean="0">
                <a:solidFill>
                  <a:schemeClr val="tx1"/>
                </a:solidFill>
                <a:effectLst/>
                <a:latin typeface="Times" pitchFamily="18" charset="0"/>
                <a:ea typeface="+mn-ea"/>
                <a:cs typeface="+mn-cs"/>
              </a:rPr>
              <a:t>1</a:t>
            </a:r>
            <a:r>
              <a:rPr lang="en-US" sz="1200" kern="1200" dirty="0" smtClean="0">
                <a:solidFill>
                  <a:schemeClr val="tx1"/>
                </a:solidFill>
                <a:effectLst/>
                <a:latin typeface="Times" pitchFamily="18" charset="0"/>
                <a:ea typeface="+mn-ea"/>
                <a:cs typeface="+mn-cs"/>
              </a:rPr>
              <a:t> Includes 20 types of CAM modalities: Acupuncture, Ayurveda, Biofeedback, Chelation, Chiropractic or Osteopathic Manipulation, Energy Healing Therapy, Hypnosis, Massage, Naturopathy, Curandero, Espiritista, Hierbero or Yerbera, Shaman, Botanica, Native American Healer/Medicine Man, Sobador, Feldenkreis, Alexander Technique*, Pilates*, Trager Psychophysical Integration  </a:t>
            </a:r>
          </a:p>
          <a:p>
            <a:r>
              <a:rPr lang="en-US" sz="1200" kern="1200" baseline="30000" dirty="0" smtClean="0">
                <a:solidFill>
                  <a:schemeClr val="tx1"/>
                </a:solidFill>
                <a:effectLst/>
                <a:latin typeface="Times" pitchFamily="18" charset="0"/>
                <a:ea typeface="+mn-ea"/>
                <a:cs typeface="+mn-cs"/>
              </a:rPr>
              <a:t>2</a:t>
            </a:r>
            <a:r>
              <a:rPr lang="en-US" sz="1200" kern="1200" dirty="0" smtClean="0">
                <a:solidFill>
                  <a:schemeClr val="tx1"/>
                </a:solidFill>
                <a:effectLst/>
                <a:latin typeface="Times" pitchFamily="18" charset="0"/>
                <a:ea typeface="+mn-ea"/>
                <a:cs typeface="+mn-cs"/>
              </a:rPr>
              <a:t> Includes 4 types of products: vitamins/minerals used for therapeutic purposes in past 30 days and herbs used in past 30 days (for version 3.3), herbs, homeopathy and 7 diets</a:t>
            </a:r>
          </a:p>
          <a:p>
            <a:r>
              <a:rPr lang="en-US" sz="1200" kern="1200" baseline="30000" dirty="0" smtClean="0">
                <a:solidFill>
                  <a:schemeClr val="tx1"/>
                </a:solidFill>
                <a:effectLst/>
                <a:latin typeface="Times" pitchFamily="18" charset="0"/>
                <a:ea typeface="+mn-ea"/>
                <a:cs typeface="+mn-cs"/>
              </a:rPr>
              <a:t>3</a:t>
            </a:r>
            <a:r>
              <a:rPr lang="en-US" sz="1200" kern="1200" dirty="0" smtClean="0">
                <a:solidFill>
                  <a:schemeClr val="tx1"/>
                </a:solidFill>
                <a:effectLst/>
                <a:latin typeface="Times" pitchFamily="18" charset="0"/>
                <a:ea typeface="+mn-ea"/>
                <a:cs typeface="+mn-cs"/>
              </a:rPr>
              <a:t> Includes 14 types of CAM modalities: Feldenkreis, Alexander Technique, Pilates, Trager Psychophysical Integration, Yoga, Tai Chi, Qi Gong, Meditation, Guided Imagery, Progressive Relaxation, Deep breathing exercises, Special diet (list of 7), Support group meetings, stress management class</a:t>
            </a:r>
          </a:p>
          <a:p>
            <a:r>
              <a:rPr lang="en-US" sz="1200" b="1" kern="1200" dirty="0" smtClean="0">
                <a:solidFill>
                  <a:schemeClr val="tx1"/>
                </a:solidFill>
                <a:effectLst/>
                <a:latin typeface="Times" pitchFamily="18" charset="0"/>
                <a:ea typeface="+mn-ea"/>
                <a:cs typeface="+mn-cs"/>
              </a:rPr>
              <a:t>Pain related conditions/problems</a:t>
            </a:r>
            <a:r>
              <a:rPr lang="en-US" sz="1200" kern="1200" dirty="0" smtClean="0">
                <a:solidFill>
                  <a:schemeClr val="tx1"/>
                </a:solidFill>
                <a:effectLst/>
                <a:latin typeface="Times" pitchFamily="18" charset="0"/>
                <a:ea typeface="+mn-ea"/>
                <a:cs typeface="+mn-cs"/>
              </a:rPr>
              <a:t>: arthritis, migraines, abdominal pain, back or neck pain, non-migraine headache, other chronic pain</a:t>
            </a:r>
          </a:p>
          <a:p>
            <a:r>
              <a:rPr lang="en-US" sz="1200" b="1" kern="1200" dirty="0" smtClean="0">
                <a:solidFill>
                  <a:schemeClr val="tx1"/>
                </a:solidFill>
                <a:effectLst/>
                <a:latin typeface="Times" pitchFamily="18" charset="0"/>
                <a:ea typeface="+mn-ea"/>
                <a:cs typeface="+mn-cs"/>
              </a:rPr>
              <a:t>Emotional, mental or behavioral conditions/problems</a:t>
            </a:r>
            <a:r>
              <a:rPr lang="en-US" sz="1200" kern="1200" dirty="0" smtClean="0">
                <a:solidFill>
                  <a:schemeClr val="tx1"/>
                </a:solidFill>
                <a:effectLst/>
                <a:latin typeface="Times" pitchFamily="18" charset="0"/>
                <a:ea typeface="+mn-ea"/>
                <a:cs typeface="+mn-cs"/>
              </a:rPr>
              <a:t>: anxiety, depression, ADD/ADHD, phobia, sleeping, bedwetting</a:t>
            </a:r>
          </a:p>
          <a:p>
            <a:r>
              <a:rPr lang="en-US" sz="1200" b="1" kern="1200" dirty="0" smtClean="0">
                <a:solidFill>
                  <a:schemeClr val="tx1"/>
                </a:solidFill>
                <a:effectLst/>
                <a:latin typeface="Times" pitchFamily="18" charset="0"/>
                <a:ea typeface="+mn-ea"/>
                <a:cs typeface="+mn-cs"/>
              </a:rPr>
              <a:t>Gastroenterology-related conditions</a:t>
            </a:r>
            <a:r>
              <a:rPr lang="en-US" sz="1200" kern="1200" dirty="0" smtClean="0">
                <a:solidFill>
                  <a:schemeClr val="tx1"/>
                </a:solidFill>
                <a:effectLst/>
                <a:latin typeface="Times" pitchFamily="18" charset="0"/>
                <a:ea typeface="+mn-ea"/>
                <a:cs typeface="+mn-cs"/>
              </a:rPr>
              <a:t>: food or digestive allergy, frequent diarrhea, acid reflux or heartburn, nausea/vomiting, recurring constipation,</a:t>
            </a:r>
            <a:endParaRPr lang="en-US" sz="1200" kern="1200" dirty="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DAE2C14-D677-4B1A-83A1-590426ED5467}" type="slidenum">
              <a:rPr lang="en-US" smtClean="0"/>
              <a:pPr>
                <a:defRPr/>
              </a:pPr>
              <a:t>22</a:t>
            </a:fld>
            <a:endParaRPr lang="en-US" dirty="0"/>
          </a:p>
        </p:txBody>
      </p:sp>
    </p:spTree>
    <p:extLst>
      <p:ext uri="{BB962C8B-B14F-4D97-AF65-F5344CB8AC3E}">
        <p14:creationId xmlns:p14="http://schemas.microsoft.com/office/powerpoint/2010/main" val="219711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091EC9B-90FF-4EA3-BDC3-6950E1525AB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DF65DD-9C9C-48D9-ADCC-C74D9BEA68D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C4FBB49-FC77-4DF1-AFEC-66DCD2DD882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108C52-7CB4-43B5-B399-7EAFA66E7AA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A4EF8D-7E32-46CE-95B1-9BE8C2ED512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101A2D-0460-4F19-BB71-9C98109155D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0D66FB4-D002-4E50-88C0-E9760D9FC26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517A214-C16D-42B4-855D-E75531B7197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9893ABC-BC09-4BAD-A07F-F22C24D5857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8E5F4B1-1FD1-4F12-ABCB-BE002DEFE78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535AE99-943D-4EE5-BCF0-1DB9E93824C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EFB769B-CECC-4FC9-A511-0479D443E33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pitchFamily="18" charset="0"/>
                <a:cs typeface="+mn-cs"/>
              </a:defRPr>
            </a:lvl1pPr>
          </a:lstStyle>
          <a:p>
            <a:pPr>
              <a:defRPr/>
            </a:pPr>
            <a:fld id="{A3FCA953-C084-46A4-A7A6-F9339BE335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4.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5.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2.jpeg"/><Relationship Id="rId1" Type="http://schemas.openxmlformats.org/officeDocument/2006/relationships/slideLayout" Target="../slideLayouts/slideLayout5.xml"/><Relationship Id="rId2" Type="http://schemas.openxmlformats.org/officeDocument/2006/relationships/chart" Target="../charts/char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0.xml"/><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1.xml"/><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16.xml"/><Relationship Id="rId1" Type="http://schemas.openxmlformats.org/officeDocument/2006/relationships/slideLayout" Target="../slideLayouts/slideLayout12.xml"/><Relationship Id="rId2" Type="http://schemas.openxmlformats.org/officeDocument/2006/relationships/chart" Target="../charts/char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17.xml"/><Relationship Id="rId5" Type="http://schemas.openxmlformats.org/officeDocument/2006/relationships/chart" Target="../charts/chart18.xml"/><Relationship Id="rId6" Type="http://schemas.openxmlformats.org/officeDocument/2006/relationships/chart" Target="../charts/chart19.xml"/><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4" Type="http://schemas.openxmlformats.org/officeDocument/2006/relationships/chart" Target="../charts/chart22.xml"/><Relationship Id="rId5"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chart" Target="../charts/char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4" Type="http://schemas.openxmlformats.org/officeDocument/2006/relationships/image" Target="../media/image2.jpeg"/><Relationship Id="rId5" Type="http://schemas.openxmlformats.org/officeDocument/2006/relationships/chart" Target="../charts/chart24.xm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5.xml"/><Relationship Id="rId3"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6.xml"/><Relationship Id="rId3" Type="http://schemas.openxmlformats.org/officeDocument/2006/relationships/image" Target="../media/image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7.xml"/><Relationship Id="rId3"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8.xml"/><Relationship Id="rId3"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chart" Target="../charts/chart30.xml"/><Relationship Id="rId4" Type="http://schemas.openxmlformats.org/officeDocument/2006/relationships/chart" Target="../charts/chart31.xml"/><Relationship Id="rId5"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chart" Target="../charts/chart32.xml"/><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53.xml.rels><?xml version="1.0" encoding="UTF-8" standalone="yes"?>
<Relationships xmlns="http://schemas.openxmlformats.org/package/2006/relationships"><Relationship Id="rId3" Type="http://schemas.openxmlformats.org/officeDocument/2006/relationships/chart" Target="../charts/chart33.xml"/><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chart" Target="../charts/chart34.xml"/><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3" Type="http://schemas.openxmlformats.org/officeDocument/2006/relationships/chart" Target="../charts/chart35.xml"/><Relationship Id="rId4" Type="http://schemas.openxmlformats.org/officeDocument/2006/relationships/chart" Target="../charts/chart36.xml"/><Relationship Id="rId5"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7"/>
          <p:cNvSpPr>
            <a:spLocks noChangeArrowheads="1"/>
          </p:cNvSpPr>
          <p:nvPr/>
        </p:nvSpPr>
        <p:spPr bwMode="auto">
          <a:xfrm>
            <a:off x="0" y="2971800"/>
            <a:ext cx="9144000" cy="0"/>
          </a:xfrm>
          <a:prstGeom prst="rect">
            <a:avLst/>
          </a:prstGeom>
          <a:noFill/>
          <a:ln w="9525">
            <a:noFill/>
            <a:miter lim="800000"/>
            <a:headEnd/>
            <a:tailEnd/>
          </a:ln>
        </p:spPr>
        <p:txBody>
          <a:bodyPr>
            <a:spAutoFit/>
          </a:bodyPr>
          <a:lstStyle/>
          <a:p>
            <a:pPr eaLnBrk="0" hangingPunct="0"/>
            <a:endParaRPr lang="en-US" dirty="0"/>
          </a:p>
        </p:txBody>
      </p:sp>
      <p:sp>
        <p:nvSpPr>
          <p:cNvPr id="2052" name="Title 6"/>
          <p:cNvSpPr>
            <a:spLocks noGrp="1"/>
          </p:cNvSpPr>
          <p:nvPr>
            <p:ph type="title"/>
          </p:nvPr>
        </p:nvSpPr>
        <p:spPr>
          <a:xfrm>
            <a:off x="0" y="1143000"/>
            <a:ext cx="8915400" cy="2209800"/>
          </a:xfrm>
        </p:spPr>
        <p:txBody>
          <a:bodyPr/>
          <a:lstStyle/>
          <a:p>
            <a:r>
              <a:rPr lang="en-US" sz="2400" b="1" dirty="0" smtClean="0">
                <a:solidFill>
                  <a:srgbClr val="002060"/>
                </a:solidFill>
                <a:latin typeface="Arial" charset="0"/>
                <a:cs typeface="Arial" charset="0"/>
              </a:rPr>
              <a:t>The </a:t>
            </a:r>
            <a:r>
              <a:rPr lang="en-US" sz="2400" b="1" dirty="0">
                <a:solidFill>
                  <a:srgbClr val="002060"/>
                </a:solidFill>
                <a:latin typeface="Arial" charset="0"/>
                <a:cs typeface="Arial" charset="0"/>
              </a:rPr>
              <a:t>Relationship between Complementary and Alternative Medicine and Conventional Health Care Access, Expenditures and Experiences among US </a:t>
            </a:r>
            <a:r>
              <a:rPr lang="en-US" sz="2400" b="1" dirty="0" smtClean="0">
                <a:solidFill>
                  <a:srgbClr val="002060"/>
                </a:solidFill>
                <a:latin typeface="Arial" charset="0"/>
                <a:cs typeface="Arial" charset="0"/>
              </a:rPr>
              <a:t>Children</a:t>
            </a:r>
            <a:r>
              <a:rPr lang="en-US" sz="2400" b="1" dirty="0" smtClean="0">
                <a:solidFill>
                  <a:srgbClr val="002060"/>
                </a:solidFill>
                <a:latin typeface="Arial" charset="0"/>
                <a:cs typeface="Arial" charset="0"/>
              </a:rPr>
              <a:t/>
            </a:r>
            <a:br>
              <a:rPr lang="en-US" sz="2400" b="1" dirty="0" smtClean="0">
                <a:solidFill>
                  <a:srgbClr val="002060"/>
                </a:solidFill>
                <a:latin typeface="Arial" charset="0"/>
                <a:cs typeface="Arial" charset="0"/>
              </a:rPr>
            </a:br>
            <a:endParaRPr lang="en-US" sz="2400" b="1" dirty="0" smtClean="0">
              <a:solidFill>
                <a:srgbClr val="002060"/>
              </a:solidFill>
              <a:latin typeface="Arial" charset="0"/>
              <a:cs typeface="Arial" charset="0"/>
            </a:endParaRPr>
          </a:p>
        </p:txBody>
      </p:sp>
      <p:sp>
        <p:nvSpPr>
          <p:cNvPr id="2053" name="Content Placeholder 7"/>
          <p:cNvSpPr>
            <a:spLocks noGrp="1"/>
          </p:cNvSpPr>
          <p:nvPr>
            <p:ph idx="1"/>
          </p:nvPr>
        </p:nvSpPr>
        <p:spPr>
          <a:xfrm>
            <a:off x="685800" y="4191000"/>
            <a:ext cx="7772400" cy="2209800"/>
          </a:xfrm>
        </p:spPr>
        <p:txBody>
          <a:bodyPr/>
          <a:lstStyle/>
          <a:p>
            <a:pPr algn="ctr">
              <a:buFontTx/>
              <a:buNone/>
            </a:pPr>
            <a:r>
              <a:rPr lang="en-US" sz="2000" dirty="0">
                <a:solidFill>
                  <a:srgbClr val="0070C0"/>
                </a:solidFill>
                <a:latin typeface="Arial" charset="0"/>
                <a:cs typeface="Arial" charset="0"/>
              </a:rPr>
              <a:t>Presented by: </a:t>
            </a:r>
          </a:p>
          <a:p>
            <a:pPr algn="ctr">
              <a:buFontTx/>
              <a:buNone/>
            </a:pPr>
            <a:r>
              <a:rPr lang="en-US" sz="2000" dirty="0">
                <a:solidFill>
                  <a:srgbClr val="0070C0"/>
                </a:solidFill>
                <a:latin typeface="Arial" charset="0"/>
                <a:cs typeface="Arial" charset="0"/>
              </a:rPr>
              <a:t>Christina Bethell, PhD, MBA, MPH</a:t>
            </a:r>
          </a:p>
          <a:p>
            <a:pPr algn="ctr">
              <a:buFontTx/>
              <a:buNone/>
            </a:pPr>
            <a:r>
              <a:rPr lang="en-US" sz="2000" dirty="0">
                <a:solidFill>
                  <a:schemeClr val="tx2"/>
                </a:solidFill>
                <a:latin typeface="Arial" charset="0"/>
                <a:cs typeface="Arial" charset="0"/>
              </a:rPr>
              <a:t>The Child and Adolescent Health Measurement Initiative</a:t>
            </a:r>
          </a:p>
          <a:p>
            <a:pPr algn="ctr">
              <a:buFontTx/>
              <a:buNone/>
            </a:pPr>
            <a:r>
              <a:rPr lang="en-US" sz="2000" dirty="0">
                <a:solidFill>
                  <a:schemeClr val="tx2"/>
                </a:solidFill>
                <a:latin typeface="Arial" charset="0"/>
                <a:cs typeface="Arial" charset="0"/>
              </a:rPr>
              <a:t>Oregon Health &amp; Science University</a:t>
            </a:r>
          </a:p>
          <a:p>
            <a:pPr algn="ctr">
              <a:buFontTx/>
              <a:buNone/>
            </a:pPr>
            <a:r>
              <a:rPr lang="en-US" sz="2000" dirty="0">
                <a:solidFill>
                  <a:srgbClr val="0070C0"/>
                </a:solidFill>
                <a:latin typeface="Arial" charset="0"/>
                <a:cs typeface="Arial" charset="0"/>
              </a:rPr>
              <a:t>Co-Authors: </a:t>
            </a:r>
            <a:r>
              <a:rPr lang="en-US" sz="2000" dirty="0" smtClean="0">
                <a:solidFill>
                  <a:srgbClr val="0070C0"/>
                </a:solidFill>
                <a:latin typeface="Arial" charset="0"/>
                <a:cs typeface="Arial" charset="0"/>
              </a:rPr>
              <a:t>Paul Newacheck, Narangerel Gombojav, </a:t>
            </a:r>
            <a:r>
              <a:rPr lang="en-US" sz="2000" dirty="0">
                <a:solidFill>
                  <a:srgbClr val="0070C0"/>
                </a:solidFill>
                <a:latin typeface="Arial" charset="0"/>
                <a:cs typeface="Arial" charset="0"/>
              </a:rPr>
              <a:t>PhD, </a:t>
            </a:r>
            <a:endParaRPr lang="en-US" sz="2000" dirty="0" smtClean="0">
              <a:solidFill>
                <a:srgbClr val="0070C0"/>
              </a:solidFill>
              <a:latin typeface="Arial" charset="0"/>
              <a:cs typeface="Arial" charset="0"/>
            </a:endParaRPr>
          </a:p>
          <a:p>
            <a:pPr algn="ctr">
              <a:buFontTx/>
              <a:buNone/>
            </a:pPr>
            <a:r>
              <a:rPr lang="en-US" sz="2000" dirty="0" smtClean="0">
                <a:solidFill>
                  <a:srgbClr val="0070C0"/>
                </a:solidFill>
                <a:latin typeface="Arial" charset="0"/>
                <a:cs typeface="Arial" charset="0"/>
              </a:rPr>
              <a:t>Scott </a:t>
            </a:r>
            <a:r>
              <a:rPr lang="en-US" sz="2000" dirty="0">
                <a:solidFill>
                  <a:srgbClr val="0070C0"/>
                </a:solidFill>
                <a:latin typeface="Arial" charset="0"/>
                <a:cs typeface="Arial" charset="0"/>
              </a:rPr>
              <a:t>Stumbo, </a:t>
            </a:r>
            <a:r>
              <a:rPr lang="en-US" sz="2000" dirty="0" smtClean="0">
                <a:solidFill>
                  <a:srgbClr val="0070C0"/>
                </a:solidFill>
                <a:latin typeface="Arial" charset="0"/>
                <a:cs typeface="Arial" charset="0"/>
              </a:rPr>
              <a:t>MA, </a:t>
            </a:r>
            <a:r>
              <a:rPr lang="en-US" sz="2000" dirty="0" smtClean="0">
                <a:solidFill>
                  <a:srgbClr val="0070C0"/>
                </a:solidFill>
                <a:latin typeface="Arial" charset="0"/>
                <a:cs typeface="Arial" charset="0"/>
              </a:rPr>
              <a:t>Cambria Wilhelm, MPH, John </a:t>
            </a:r>
            <a:r>
              <a:rPr lang="en-US" sz="2000" dirty="0" smtClean="0">
                <a:solidFill>
                  <a:srgbClr val="0070C0"/>
                </a:solidFill>
                <a:latin typeface="Arial" charset="0"/>
                <a:cs typeface="Arial" charset="0"/>
              </a:rPr>
              <a:t>Neff, MD </a:t>
            </a:r>
          </a:p>
          <a:p>
            <a:pPr algn="ctr">
              <a:buFontTx/>
              <a:buNone/>
            </a:pPr>
            <a:endParaRPr lang="en-US" sz="2000" i="1" dirty="0" smtClean="0">
              <a:latin typeface="Arial" charset="0"/>
              <a:cs typeface="Arial" charset="0"/>
            </a:endParaRPr>
          </a:p>
        </p:txBody>
      </p:sp>
      <p:sp>
        <p:nvSpPr>
          <p:cNvPr id="7" name="Text Box 2"/>
          <p:cNvSpPr txBox="1">
            <a:spLocks noChangeArrowheads="1"/>
          </p:cNvSpPr>
          <p:nvPr/>
        </p:nvSpPr>
        <p:spPr bwMode="auto">
          <a:xfrm>
            <a:off x="0" y="-12700"/>
            <a:ext cx="9144000" cy="12319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pic>
        <p:nvPicPr>
          <p:cNvPr id="9" name="Content Placeholder 29" descr="OHSU New Logo.JPG"/>
          <p:cNvPicPr>
            <a:picLocks noChangeAspect="1"/>
          </p:cNvPicPr>
          <p:nvPr/>
        </p:nvPicPr>
        <p:blipFill>
          <a:blip r:embed="rId3" cstate="print"/>
          <a:stretch>
            <a:fillRect/>
          </a:stretch>
        </p:blipFill>
        <p:spPr>
          <a:xfrm>
            <a:off x="7010400" y="0"/>
            <a:ext cx="2133600" cy="1143000"/>
          </a:xfrm>
          <a:prstGeom prst="rect">
            <a:avLst/>
          </a:prstGeom>
        </p:spPr>
      </p:pic>
      <p:pic>
        <p:nvPicPr>
          <p:cNvPr id="10" name="Picture 9" descr="CAHMI_Logo_final.jpg"/>
          <p:cNvPicPr>
            <a:picLocks noChangeAspect="1"/>
          </p:cNvPicPr>
          <p:nvPr/>
        </p:nvPicPr>
        <p:blipFill>
          <a:blip r:embed="rId4" cstate="print"/>
          <a:stretch>
            <a:fillRect/>
          </a:stretch>
        </p:blipFill>
        <p:spPr>
          <a:xfrm>
            <a:off x="0" y="0"/>
            <a:ext cx="2209800" cy="1160145"/>
          </a:xfrm>
          <a:prstGeom prst="rect">
            <a:avLst/>
          </a:prstGeom>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895600"/>
            <a:ext cx="2133600" cy="1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2819400"/>
            <a:ext cx="2177645" cy="153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229600" cy="4114800"/>
          </a:xfrm>
        </p:spPr>
        <p:txBody>
          <a:bodyPr/>
          <a:lstStyle/>
          <a:p>
            <a:r>
              <a:rPr lang="en-US" dirty="0"/>
              <a:t>Utilization of Conventional Medical Care:</a:t>
            </a:r>
          </a:p>
          <a:p>
            <a:pPr lvl="1"/>
            <a:r>
              <a:rPr lang="en-US" dirty="0"/>
              <a:t>Higher use of conventional medical </a:t>
            </a:r>
            <a:r>
              <a:rPr lang="en-US" dirty="0" smtClean="0"/>
              <a:t>care and higher expenditures </a:t>
            </a:r>
            <a:r>
              <a:rPr lang="en-US" dirty="0"/>
              <a:t>was associated with CAM use</a:t>
            </a:r>
          </a:p>
          <a:p>
            <a:pPr lvl="1"/>
            <a:r>
              <a:rPr lang="en-US" dirty="0" smtClean="0"/>
              <a:t>CAM </a:t>
            </a:r>
            <a:r>
              <a:rPr lang="en-US" dirty="0"/>
              <a:t>use is more common among children who had difficulties accessing conventional medical care</a:t>
            </a:r>
            <a:r>
              <a:rPr lang="en-US" dirty="0" smtClean="0"/>
              <a:t>.</a:t>
            </a:r>
          </a:p>
          <a:p>
            <a:pPr lvl="1"/>
            <a:r>
              <a:rPr lang="en-US" dirty="0" smtClean="0"/>
              <a:t>Children with complex condition whose parents are less satisfied with quality of conventional care (e.g. doctors’ communication) are more likely to use CAM. </a:t>
            </a:r>
            <a:endParaRPr lang="en-US" dirty="0"/>
          </a:p>
        </p:txBody>
      </p:sp>
      <p:sp>
        <p:nvSpPr>
          <p:cNvPr id="4" name="Text Box 2"/>
          <p:cNvSpPr txBox="1">
            <a:spLocks noChangeArrowheads="1"/>
          </p:cNvSpPr>
          <p:nvPr/>
        </p:nvSpPr>
        <p:spPr bwMode="auto">
          <a:xfrm>
            <a:off x="0" y="0"/>
            <a:ext cx="9144000" cy="12319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5" name="TextBox 4"/>
          <p:cNvSpPr txBox="1"/>
          <p:nvPr/>
        </p:nvSpPr>
        <p:spPr>
          <a:xfrm>
            <a:off x="685800" y="0"/>
            <a:ext cx="8001000" cy="1200329"/>
          </a:xfrm>
          <a:prstGeom prst="rect">
            <a:avLst/>
          </a:prstGeom>
          <a:noFill/>
        </p:spPr>
        <p:txBody>
          <a:bodyPr wrap="square" rtlCol="0">
            <a:spAutoFit/>
          </a:bodyPr>
          <a:lstStyle/>
          <a:p>
            <a:pPr algn="ctr"/>
            <a:r>
              <a:rPr lang="en-US" sz="3600" dirty="0" smtClean="0">
                <a:solidFill>
                  <a:schemeClr val="bg1"/>
                </a:solidFill>
              </a:rPr>
              <a:t>Results</a:t>
            </a:r>
          </a:p>
          <a:p>
            <a:pPr algn="ctr"/>
            <a:r>
              <a:rPr lang="en-US" sz="3600" dirty="0" smtClean="0">
                <a:solidFill>
                  <a:schemeClr val="bg1"/>
                </a:solidFill>
              </a:rPr>
              <a:t>Who uses CAM?</a:t>
            </a:r>
            <a:endParaRPr lang="en-US" sz="3600" dirty="0">
              <a:solidFill>
                <a:schemeClr val="bg1"/>
              </a:solidFill>
            </a:endParaRPr>
          </a:p>
        </p:txBody>
      </p:sp>
      <p:pic>
        <p:nvPicPr>
          <p:cNvPr id="6" name="Picture 5" descr="CAHMI_Logo_final.jpg"/>
          <p:cNvPicPr>
            <a:picLocks noChangeAspect="1"/>
          </p:cNvPicPr>
          <p:nvPr/>
        </p:nvPicPr>
        <p:blipFill>
          <a:blip r:embed="rId2"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3455097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latin typeface="+mn-lt"/>
                <a:cs typeface="Arial" pitchFamily="34" charset="0"/>
              </a:rPr>
              <a:t>Meta Data Issue #1</a:t>
            </a:r>
            <a:endParaRPr lang="en-US" dirty="0">
              <a:latin typeface="+mn-lt"/>
              <a:cs typeface="Arial" pitchFamily="34" charset="0"/>
            </a:endParaRPr>
          </a:p>
        </p:txBody>
      </p:sp>
      <p:sp>
        <p:nvSpPr>
          <p:cNvPr id="5" name="Text Box 2"/>
          <p:cNvSpPr txBox="1">
            <a:spLocks noChangeArrowheads="1"/>
          </p:cNvSpPr>
          <p:nvPr/>
        </p:nvSpPr>
        <p:spPr bwMode="auto">
          <a:xfrm>
            <a:off x="0" y="0"/>
            <a:ext cx="9144000" cy="1295400"/>
          </a:xfrm>
          <a:prstGeom prst="rect">
            <a:avLst/>
          </a:prstGeom>
          <a:solidFill>
            <a:srgbClr val="959EB9"/>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pPr lvl="1">
              <a:spcBef>
                <a:spcPts val="0"/>
              </a:spcBef>
              <a:spcAft>
                <a:spcPts val="0"/>
              </a:spcAft>
              <a:defRPr/>
            </a:pPr>
            <a:endParaRPr lang="en-US" sz="600" b="1" dirty="0" smtClean="0">
              <a:latin typeface="+mn-lt"/>
            </a:endParaRPr>
          </a:p>
          <a:p>
            <a:pPr>
              <a:defRPr/>
            </a:pPr>
            <a:endParaRPr lang="en-US" dirty="0">
              <a:latin typeface="+mn-lt"/>
            </a:endParaRPr>
          </a:p>
        </p:txBody>
      </p:sp>
      <p:pic>
        <p:nvPicPr>
          <p:cNvPr id="6" name="Picture 5" descr="CAHMI_Logo_final.jpg"/>
          <p:cNvPicPr>
            <a:picLocks noChangeAspect="1"/>
          </p:cNvPicPr>
          <p:nvPr/>
        </p:nvPicPr>
        <p:blipFill>
          <a:blip r:embed="rId2" cstate="print"/>
          <a:stretch>
            <a:fillRect/>
          </a:stretch>
        </p:blipFill>
        <p:spPr>
          <a:xfrm>
            <a:off x="0" y="0"/>
            <a:ext cx="2209800" cy="1160145"/>
          </a:xfrm>
          <a:prstGeom prst="rect">
            <a:avLst/>
          </a:prstGeom>
        </p:spPr>
      </p:pic>
      <p:sp>
        <p:nvSpPr>
          <p:cNvPr id="7" name="TextBox 6"/>
          <p:cNvSpPr txBox="1"/>
          <p:nvPr/>
        </p:nvSpPr>
        <p:spPr>
          <a:xfrm>
            <a:off x="1905000" y="3213"/>
            <a:ext cx="7239000" cy="1077218"/>
          </a:xfrm>
          <a:prstGeom prst="rect">
            <a:avLst/>
          </a:prstGeom>
          <a:noFill/>
        </p:spPr>
        <p:txBody>
          <a:bodyPr wrap="square" rtlCol="0">
            <a:spAutoFit/>
          </a:bodyPr>
          <a:lstStyle/>
          <a:p>
            <a:pPr algn="ctr"/>
            <a:r>
              <a:rPr lang="en-US" sz="3200" b="1" dirty="0" smtClean="0">
                <a:solidFill>
                  <a:schemeClr val="bg1"/>
                </a:solidFill>
                <a:latin typeface="+mn-lt"/>
                <a:cs typeface="Arial" pitchFamily="34" charset="0"/>
              </a:rPr>
              <a:t>Results: </a:t>
            </a:r>
          </a:p>
          <a:p>
            <a:pPr algn="ctr"/>
            <a:r>
              <a:rPr lang="en-US" sz="3200" b="1" dirty="0" smtClean="0">
                <a:solidFill>
                  <a:schemeClr val="bg1"/>
                </a:solidFill>
                <a:latin typeface="+mn-lt"/>
                <a:cs typeface="Arial" pitchFamily="34" charset="0"/>
              </a:rPr>
              <a:t>Prevalence of Children Using CAM</a:t>
            </a:r>
          </a:p>
        </p:txBody>
      </p:sp>
      <p:sp>
        <p:nvSpPr>
          <p:cNvPr id="8" name="Rectangle 7"/>
          <p:cNvSpPr/>
          <p:nvPr/>
        </p:nvSpPr>
        <p:spPr>
          <a:xfrm>
            <a:off x="152400" y="1447800"/>
            <a:ext cx="8839200" cy="5139869"/>
          </a:xfrm>
          <a:prstGeom prst="rect">
            <a:avLst/>
          </a:prstGeom>
        </p:spPr>
        <p:txBody>
          <a:bodyPr wrap="square">
            <a:spAutoFit/>
          </a:bodyPr>
          <a:lstStyle/>
          <a:p>
            <a:pPr marL="571500" indent="-571500">
              <a:buFont typeface="Arial" pitchFamily="34" charset="0"/>
              <a:buChar char="•"/>
            </a:pPr>
            <a:r>
              <a:rPr lang="en-US" sz="3200" b="1" dirty="0" smtClean="0"/>
              <a:t>NHIS All Child Rate: </a:t>
            </a:r>
            <a:r>
              <a:rPr lang="en-US" sz="3200" dirty="0" smtClean="0"/>
              <a:t>The </a:t>
            </a:r>
            <a:r>
              <a:rPr lang="en-US" sz="3200" dirty="0"/>
              <a:t>estimated </a:t>
            </a:r>
            <a:r>
              <a:rPr lang="en-US" sz="3200" b="1" dirty="0">
                <a:solidFill>
                  <a:srgbClr val="003399"/>
                </a:solidFill>
              </a:rPr>
              <a:t>prevalence of </a:t>
            </a:r>
            <a:r>
              <a:rPr lang="en-US" sz="3200" b="1" dirty="0" smtClean="0">
                <a:solidFill>
                  <a:srgbClr val="003399"/>
                </a:solidFill>
              </a:rPr>
              <a:t>CAM* </a:t>
            </a:r>
            <a:r>
              <a:rPr lang="en-US" sz="3200" dirty="0"/>
              <a:t>use among US </a:t>
            </a:r>
            <a:r>
              <a:rPr lang="en-US" sz="3200" dirty="0" smtClean="0"/>
              <a:t>children: </a:t>
            </a:r>
            <a:r>
              <a:rPr lang="en-US" sz="3200" b="1" dirty="0" smtClean="0">
                <a:solidFill>
                  <a:srgbClr val="003399"/>
                </a:solidFill>
              </a:rPr>
              <a:t>12.9%</a:t>
            </a:r>
            <a:r>
              <a:rPr lang="en-US" sz="3200" dirty="0" smtClean="0"/>
              <a:t> (9.4 million). </a:t>
            </a:r>
            <a:r>
              <a:rPr lang="en-US" sz="3200" b="1" dirty="0" smtClean="0"/>
              <a:t>45.4%</a:t>
            </a:r>
            <a:r>
              <a:rPr lang="en-US" sz="3200" dirty="0" smtClean="0"/>
              <a:t> used 2+ types of CAM</a:t>
            </a:r>
          </a:p>
          <a:p>
            <a:pPr marL="571500" indent="-571500">
              <a:buFont typeface="Arial" pitchFamily="34" charset="0"/>
              <a:buChar char="•"/>
            </a:pPr>
            <a:endParaRPr lang="en-US" sz="3200" dirty="0" smtClean="0"/>
          </a:p>
          <a:p>
            <a:pPr marL="571500" indent="-571500">
              <a:buFont typeface="Arial" pitchFamily="34" charset="0"/>
              <a:buChar char="•"/>
            </a:pPr>
            <a:r>
              <a:rPr lang="en-US" sz="3200" b="1" dirty="0" smtClean="0"/>
              <a:t>NHIS CSHCN Rate</a:t>
            </a:r>
            <a:r>
              <a:rPr lang="en-US" sz="3200" dirty="0" smtClean="0"/>
              <a:t>: </a:t>
            </a:r>
            <a:r>
              <a:rPr lang="en-US" sz="3200" b="1" dirty="0" smtClean="0"/>
              <a:t>22.5% </a:t>
            </a:r>
            <a:r>
              <a:rPr lang="en-US" sz="2000" dirty="0" smtClean="0"/>
              <a:t>(40% CAM users are CSHCN using CAHMI constructed CSHCN variable); AOR: 2.25</a:t>
            </a:r>
          </a:p>
          <a:p>
            <a:pPr marL="571500" indent="-571500">
              <a:buFont typeface="Arial" pitchFamily="34" charset="0"/>
              <a:buChar char="•"/>
            </a:pPr>
            <a:endParaRPr lang="en-US" sz="3200" b="1" dirty="0" smtClean="0"/>
          </a:p>
          <a:p>
            <a:pPr marL="571500" indent="-571500">
              <a:buFont typeface="Arial" pitchFamily="34" charset="0"/>
              <a:buChar char="•"/>
            </a:pPr>
            <a:r>
              <a:rPr lang="en-US" sz="3200" b="1" dirty="0" smtClean="0"/>
              <a:t>MEPS CSHCN Rate: 23.6% </a:t>
            </a:r>
            <a:r>
              <a:rPr lang="en-US" b="1" dirty="0" smtClean="0"/>
              <a:t>(CSHCN Screener)</a:t>
            </a:r>
          </a:p>
          <a:p>
            <a:pPr marL="571500" indent="-571500">
              <a:buFont typeface="Arial" pitchFamily="34" charset="0"/>
              <a:buChar char="•"/>
            </a:pPr>
            <a:endParaRPr lang="en-US" sz="3200" b="1" dirty="0" smtClean="0"/>
          </a:p>
          <a:p>
            <a:pPr>
              <a:buFont typeface="Arial" pitchFamily="34" charset="0"/>
              <a:buChar char="•"/>
            </a:pPr>
            <a:r>
              <a:rPr lang="en-US" sz="3200" dirty="0" smtClean="0"/>
              <a:t>     </a:t>
            </a:r>
            <a:r>
              <a:rPr lang="en-US" sz="3200" b="1" dirty="0" smtClean="0"/>
              <a:t>NS-CSHCN Rate</a:t>
            </a:r>
            <a:r>
              <a:rPr lang="en-US" sz="3200" dirty="0" smtClean="0"/>
              <a:t>: </a:t>
            </a:r>
            <a:r>
              <a:rPr lang="en-US" sz="3200" b="1" dirty="0" smtClean="0"/>
              <a:t>10.8%</a:t>
            </a:r>
          </a:p>
          <a:p>
            <a:pPr lvl="1"/>
            <a:endParaRPr lang="en-US" sz="2000" dirty="0">
              <a:latin typeface="+mn-lt"/>
              <a:cs typeface="Arial" pitchFamily="34" charset="0"/>
            </a:endParaRPr>
          </a:p>
        </p:txBody>
      </p:sp>
      <p:sp>
        <p:nvSpPr>
          <p:cNvPr id="3" name="TextBox 2"/>
          <p:cNvSpPr txBox="1"/>
          <p:nvPr/>
        </p:nvSpPr>
        <p:spPr>
          <a:xfrm>
            <a:off x="1295400" y="6464558"/>
            <a:ext cx="7924800" cy="400110"/>
          </a:xfrm>
          <a:prstGeom prst="rect">
            <a:avLst/>
          </a:prstGeom>
          <a:noFill/>
        </p:spPr>
        <p:txBody>
          <a:bodyPr wrap="square" rtlCol="0">
            <a:spAutoFit/>
          </a:bodyPr>
          <a:lstStyle/>
          <a:p>
            <a:r>
              <a:rPr lang="en-US" sz="2000" dirty="0" smtClean="0"/>
              <a:t>*includes vitamins/minerals used to treat specific conditions in past 30 days</a:t>
            </a:r>
            <a:endParaRPr lang="en-US" sz="2000" dirty="0"/>
          </a:p>
        </p:txBody>
      </p:sp>
    </p:spTree>
    <p:extLst>
      <p:ext uri="{BB962C8B-B14F-4D97-AF65-F5344CB8AC3E}">
        <p14:creationId xmlns:p14="http://schemas.microsoft.com/office/powerpoint/2010/main" val="205101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idx="1"/>
            <p:extLst>
              <p:ext uri="{D42A27DB-BD31-4B8C-83A1-F6EECF244321}">
                <p14:modId xmlns:p14="http://schemas.microsoft.com/office/powerpoint/2010/main" val="2139879086"/>
              </p:ext>
            </p:extLst>
          </p:nvPr>
        </p:nvGraphicFramePr>
        <p:xfrm>
          <a:off x="0" y="1332924"/>
          <a:ext cx="8839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8" name="TextBox 7"/>
          <p:cNvSpPr txBox="1"/>
          <p:nvPr/>
        </p:nvSpPr>
        <p:spPr>
          <a:xfrm>
            <a:off x="2209800" y="133796"/>
            <a:ext cx="6934200" cy="954107"/>
          </a:xfrm>
          <a:prstGeom prst="rect">
            <a:avLst/>
          </a:prstGeom>
          <a:noFill/>
        </p:spPr>
        <p:txBody>
          <a:bodyPr wrap="square" rtlCol="0">
            <a:spAutoFit/>
          </a:bodyPr>
          <a:lstStyle/>
          <a:p>
            <a:pPr algn="ctr"/>
            <a:r>
              <a:rPr lang="en-US" sz="2800" b="1" dirty="0" smtClean="0">
                <a:solidFill>
                  <a:schemeClr val="bg1"/>
                </a:solidFill>
              </a:rPr>
              <a:t>Results: CAM Types Used Among CSHCN, 2007 NHIS and NHIS/MEPS</a:t>
            </a:r>
            <a:endParaRPr lang="en-US" sz="2800" b="1" dirty="0">
              <a:solidFill>
                <a:schemeClr val="bg1"/>
              </a:solidFill>
            </a:endParaRPr>
          </a:p>
        </p:txBody>
      </p:sp>
      <p:pic>
        <p:nvPicPr>
          <p:cNvPr id="9" name="Picture 8" descr="CAHMI_Logo_final.jpg"/>
          <p:cNvPicPr>
            <a:picLocks noChangeAspect="1"/>
          </p:cNvPicPr>
          <p:nvPr/>
        </p:nvPicPr>
        <p:blipFill>
          <a:blip r:embed="rId4" cstate="print"/>
          <a:stretch>
            <a:fillRect/>
          </a:stretch>
        </p:blipFill>
        <p:spPr>
          <a:xfrm>
            <a:off x="0" y="0"/>
            <a:ext cx="2209800" cy="1160145"/>
          </a:xfrm>
          <a:prstGeom prst="rect">
            <a:avLst/>
          </a:prstGeom>
        </p:spPr>
      </p:pic>
      <p:sp>
        <p:nvSpPr>
          <p:cNvPr id="11" name="TextBox 10"/>
          <p:cNvSpPr txBox="1"/>
          <p:nvPr/>
        </p:nvSpPr>
        <p:spPr>
          <a:xfrm>
            <a:off x="8225531" y="6379170"/>
            <a:ext cx="880369" cy="338554"/>
          </a:xfrm>
          <a:prstGeom prst="rect">
            <a:avLst/>
          </a:prstGeom>
          <a:solidFill>
            <a:schemeClr val="bg2">
              <a:lumMod val="40000"/>
              <a:lumOff val="60000"/>
            </a:schemeClr>
          </a:solidFill>
        </p:spPr>
        <p:txBody>
          <a:bodyPr wrap="none" rtlCol="0">
            <a:spAutoFit/>
          </a:bodyPr>
          <a:lstStyle/>
          <a:p>
            <a:r>
              <a:rPr lang="en-US" sz="1600" dirty="0" smtClean="0"/>
              <a:t>RSE&gt;30</a:t>
            </a:r>
            <a:endParaRPr lang="en-US" sz="1600" dirty="0"/>
          </a:p>
        </p:txBody>
      </p:sp>
      <p:sp>
        <p:nvSpPr>
          <p:cNvPr id="2" name="TextBox 1"/>
          <p:cNvSpPr txBox="1"/>
          <p:nvPr/>
        </p:nvSpPr>
        <p:spPr>
          <a:xfrm>
            <a:off x="3657600" y="1422400"/>
            <a:ext cx="838200" cy="369332"/>
          </a:xfrm>
          <a:prstGeom prst="rect">
            <a:avLst/>
          </a:prstGeom>
          <a:solidFill>
            <a:schemeClr val="bg1">
              <a:lumMod val="90000"/>
            </a:schemeClr>
          </a:solidFill>
          <a:ln>
            <a:solidFill>
              <a:schemeClr val="bg2">
                <a:lumMod val="40000"/>
                <a:lumOff val="60000"/>
              </a:schemeClr>
            </a:solidFill>
          </a:ln>
        </p:spPr>
        <p:txBody>
          <a:bodyPr wrap="square" rtlCol="0">
            <a:spAutoFit/>
          </a:bodyPr>
          <a:lstStyle/>
          <a:p>
            <a:r>
              <a:rPr lang="en-US" sz="1800" dirty="0"/>
              <a:t>p</a:t>
            </a:r>
            <a:r>
              <a:rPr lang="en-US" sz="1800" dirty="0" smtClean="0"/>
              <a:t>=0.13</a:t>
            </a:r>
            <a:endParaRPr lang="en-US" sz="1800" dirty="0"/>
          </a:p>
        </p:txBody>
      </p:sp>
    </p:spTree>
    <p:extLst>
      <p:ext uri="{BB962C8B-B14F-4D97-AF65-F5344CB8AC3E}">
        <p14:creationId xmlns:p14="http://schemas.microsoft.com/office/powerpoint/2010/main" val="107675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3635017362"/>
              </p:ext>
            </p:extLst>
          </p:nvPr>
        </p:nvGraphicFramePr>
        <p:xfrm>
          <a:off x="0" y="1371600"/>
          <a:ext cx="8991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2"/>
          <p:cNvSpPr txBox="1">
            <a:spLocks noGrp="1" noChangeArrowheads="1"/>
          </p:cNvSpPr>
          <p:nvPr>
            <p:ph type="title"/>
          </p:nvPr>
        </p:nvSpPr>
        <p:spPr bwMode="auto">
          <a:xfrm>
            <a:off x="0" y="0"/>
            <a:ext cx="9144000" cy="12319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8120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p:cNvSpPr txBox="1">
            <a:spLocks noChangeArrowheads="1"/>
          </p:cNvSpPr>
          <p:nvPr/>
        </p:nvSpPr>
        <p:spPr bwMode="auto">
          <a:xfrm>
            <a:off x="1981200" y="0"/>
            <a:ext cx="7162800" cy="1231900"/>
          </a:xfrm>
          <a:prstGeom prst="rect">
            <a:avLst/>
          </a:prstGeom>
          <a:solidFill>
            <a:srgbClr val="959EB9"/>
          </a:solidFill>
          <a:ln w="9525">
            <a:noFill/>
            <a:miter lim="800000"/>
            <a:headEnd/>
            <a:tailEnd/>
          </a:ln>
        </p:spPr>
        <p:txBody>
          <a:bodyPr/>
          <a:lstStyle/>
          <a:p>
            <a:pPr lvl="1">
              <a:spcBef>
                <a:spcPts val="0"/>
              </a:spcBef>
              <a:spcAft>
                <a:spcPts val="0"/>
              </a:spcAft>
              <a:defRPr/>
            </a:pPr>
            <a:r>
              <a:rPr lang="en-US" sz="2800" b="1" dirty="0" smtClean="0">
                <a:solidFill>
                  <a:schemeClr val="bg1"/>
                </a:solidFill>
              </a:rPr>
              <a:t>CAM Use, by </a:t>
            </a:r>
            <a:r>
              <a:rPr lang="en-US" sz="2800" b="1" dirty="0">
                <a:solidFill>
                  <a:schemeClr val="bg1"/>
                </a:solidFill>
              </a:rPr>
              <a:t>C</a:t>
            </a:r>
            <a:r>
              <a:rPr lang="en-US" sz="2800" b="1" dirty="0" smtClean="0">
                <a:solidFill>
                  <a:schemeClr val="bg1"/>
                </a:solidFill>
              </a:rPr>
              <a:t>ondition </a:t>
            </a:r>
            <a:r>
              <a:rPr lang="en-US" sz="2800" b="1" dirty="0">
                <a:solidFill>
                  <a:schemeClr val="bg1"/>
                </a:solidFill>
              </a:rPr>
              <a:t>T</a:t>
            </a:r>
            <a:r>
              <a:rPr lang="en-US" sz="2800" b="1" dirty="0" smtClean="0">
                <a:solidFill>
                  <a:schemeClr val="bg1"/>
                </a:solidFill>
              </a:rPr>
              <a:t>ype Child </a:t>
            </a:r>
            <a:r>
              <a:rPr lang="en-US" sz="2800" b="1" dirty="0">
                <a:solidFill>
                  <a:schemeClr val="bg1"/>
                </a:solidFill>
              </a:rPr>
              <a:t>E</a:t>
            </a:r>
            <a:r>
              <a:rPr lang="en-US" sz="2800" b="1" dirty="0" smtClean="0">
                <a:solidFill>
                  <a:schemeClr val="bg1"/>
                </a:solidFill>
              </a:rPr>
              <a:t>xperiences, </a:t>
            </a:r>
            <a:r>
              <a:rPr lang="en-US" sz="2800" b="1" dirty="0">
                <a:solidFill>
                  <a:schemeClr val="bg1"/>
                </a:solidFill>
              </a:rPr>
              <a:t>2007 NHIS</a:t>
            </a:r>
            <a:endParaRPr lang="en-US" sz="2800" b="1" dirty="0">
              <a:latin typeface="Verdana" pitchFamily="34" charset="0"/>
            </a:endParaRPr>
          </a:p>
        </p:txBody>
      </p:sp>
      <p:pic>
        <p:nvPicPr>
          <p:cNvPr id="8" name="Picture 7" descr="CAHMI_Logo_final.jpg"/>
          <p:cNvPicPr>
            <a:picLocks noChangeAspect="1"/>
          </p:cNvPicPr>
          <p:nvPr/>
        </p:nvPicPr>
        <p:blipFill>
          <a:blip r:embed="rId4"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5289647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12319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p:txBody>
      </p:sp>
      <p:sp>
        <p:nvSpPr>
          <p:cNvPr id="11" name="Text Box 2"/>
          <p:cNvSpPr txBox="1">
            <a:spLocks noChangeArrowheads="1"/>
          </p:cNvSpPr>
          <p:nvPr/>
        </p:nvSpPr>
        <p:spPr bwMode="auto">
          <a:xfrm>
            <a:off x="1981200" y="0"/>
            <a:ext cx="7162800" cy="1231900"/>
          </a:xfrm>
          <a:prstGeom prst="rect">
            <a:avLst/>
          </a:prstGeom>
          <a:solidFill>
            <a:srgbClr val="959EB9"/>
          </a:solidFill>
          <a:ln w="9525">
            <a:noFill/>
            <a:miter lim="800000"/>
            <a:headEnd/>
            <a:tailEnd/>
          </a:ln>
        </p:spPr>
        <p:txBody>
          <a:bodyPr/>
          <a:lstStyle/>
          <a:p>
            <a:pPr lvl="1">
              <a:spcBef>
                <a:spcPts val="0"/>
              </a:spcBef>
              <a:spcAft>
                <a:spcPts val="0"/>
              </a:spcAft>
              <a:defRPr/>
            </a:pPr>
            <a:r>
              <a:rPr lang="en-US" b="1" dirty="0" smtClean="0">
                <a:solidFill>
                  <a:schemeClr val="bg1"/>
                </a:solidFill>
              </a:rPr>
              <a:t>CAM Use Among Children with Conditions Who Met the CSHCN Algorithm Criteria </a:t>
            </a:r>
            <a:endParaRPr lang="en-US" b="1" dirty="0">
              <a:latin typeface="Verdana" pitchFamily="34" charset="0"/>
            </a:endParaRPr>
          </a:p>
        </p:txBody>
      </p:sp>
      <p:sp>
        <p:nvSpPr>
          <p:cNvPr id="3" name="TextBox 2"/>
          <p:cNvSpPr txBox="1"/>
          <p:nvPr/>
        </p:nvSpPr>
        <p:spPr>
          <a:xfrm>
            <a:off x="520700" y="2063354"/>
            <a:ext cx="787400" cy="338554"/>
          </a:xfrm>
          <a:prstGeom prst="rect">
            <a:avLst/>
          </a:prstGeom>
          <a:noFill/>
        </p:spPr>
        <p:txBody>
          <a:bodyPr wrap="square" rtlCol="0">
            <a:spAutoFit/>
          </a:bodyPr>
          <a:lstStyle/>
          <a:p>
            <a:r>
              <a:rPr lang="en-US" sz="1600" b="1" dirty="0" smtClean="0">
                <a:solidFill>
                  <a:schemeClr val="bg1"/>
                </a:solidFill>
              </a:rPr>
              <a:t>7.6%</a:t>
            </a:r>
            <a:endParaRPr lang="en-US" sz="1600" b="1" dirty="0">
              <a:solidFill>
                <a:schemeClr val="bg1"/>
              </a:solidFill>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786633895"/>
              </p:ext>
            </p:extLst>
          </p:nvPr>
        </p:nvGraphicFramePr>
        <p:xfrm>
          <a:off x="31750" y="2063354"/>
          <a:ext cx="9093200" cy="436792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
          <p:cNvSpPr txBox="1"/>
          <p:nvPr/>
        </p:nvSpPr>
        <p:spPr>
          <a:xfrm>
            <a:off x="1447800" y="2971800"/>
            <a:ext cx="1206500" cy="451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AOR: 2.53*</a:t>
            </a:r>
            <a:endParaRPr lang="en-US" sz="1400" dirty="0"/>
          </a:p>
        </p:txBody>
      </p:sp>
      <p:sp>
        <p:nvSpPr>
          <p:cNvPr id="10" name="TextBox 1"/>
          <p:cNvSpPr txBox="1"/>
          <p:nvPr/>
        </p:nvSpPr>
        <p:spPr>
          <a:xfrm>
            <a:off x="2514600" y="2133600"/>
            <a:ext cx="1206500" cy="3412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AOR: 4.13*</a:t>
            </a:r>
            <a:endParaRPr lang="en-US" sz="1400" dirty="0"/>
          </a:p>
        </p:txBody>
      </p:sp>
      <p:sp>
        <p:nvSpPr>
          <p:cNvPr id="12" name="TextBox 1"/>
          <p:cNvSpPr txBox="1"/>
          <p:nvPr/>
        </p:nvSpPr>
        <p:spPr>
          <a:xfrm>
            <a:off x="3546483" y="3745420"/>
            <a:ext cx="793734" cy="4121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Ref</a:t>
            </a:r>
            <a:endParaRPr lang="en-US" sz="1400" dirty="0"/>
          </a:p>
        </p:txBody>
      </p:sp>
      <p:sp>
        <p:nvSpPr>
          <p:cNvPr id="13" name="TextBox 1"/>
          <p:cNvSpPr txBox="1"/>
          <p:nvPr/>
        </p:nvSpPr>
        <p:spPr>
          <a:xfrm>
            <a:off x="5181600" y="2590800"/>
            <a:ext cx="1206500" cy="451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AOR: 2.26*</a:t>
            </a:r>
            <a:endParaRPr lang="en-US" sz="1400" dirty="0"/>
          </a:p>
        </p:txBody>
      </p:sp>
      <p:sp>
        <p:nvSpPr>
          <p:cNvPr id="14" name="TextBox 1"/>
          <p:cNvSpPr txBox="1"/>
          <p:nvPr/>
        </p:nvSpPr>
        <p:spPr>
          <a:xfrm>
            <a:off x="7162800" y="3657600"/>
            <a:ext cx="1206500" cy="451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AOR: 0.92</a:t>
            </a:r>
            <a:endParaRPr lang="en-US" sz="1400" dirty="0"/>
          </a:p>
        </p:txBody>
      </p:sp>
      <p:pic>
        <p:nvPicPr>
          <p:cNvPr id="15" name="Picture 14" descr="CAHMI_Logo_final.jpg"/>
          <p:cNvPicPr>
            <a:picLocks noChangeAspect="1"/>
          </p:cNvPicPr>
          <p:nvPr/>
        </p:nvPicPr>
        <p:blipFill>
          <a:blip r:embed="rId3" cstate="print"/>
          <a:stretch>
            <a:fillRect/>
          </a:stretch>
        </p:blipFill>
        <p:spPr>
          <a:xfrm>
            <a:off x="0" y="0"/>
            <a:ext cx="2209800" cy="1160145"/>
          </a:xfrm>
          <a:prstGeom prst="rect">
            <a:avLst/>
          </a:prstGeom>
        </p:spPr>
      </p:pic>
      <p:sp>
        <p:nvSpPr>
          <p:cNvPr id="16" name="TextBox 1"/>
          <p:cNvSpPr txBox="1"/>
          <p:nvPr/>
        </p:nvSpPr>
        <p:spPr>
          <a:xfrm>
            <a:off x="349266" y="6400800"/>
            <a:ext cx="4495769" cy="7353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*statistically significant</a:t>
            </a:r>
          </a:p>
          <a:p>
            <a:r>
              <a:rPr lang="en-US" sz="1200" dirty="0" smtClean="0"/>
              <a:t>AORs adjusted for age, sex, race/ethnicity, income and region</a:t>
            </a:r>
            <a:endParaRPr lang="en-US" sz="1200" dirty="0"/>
          </a:p>
        </p:txBody>
      </p:sp>
      <p:sp>
        <p:nvSpPr>
          <p:cNvPr id="17" name="TextBox 1"/>
          <p:cNvSpPr txBox="1"/>
          <p:nvPr/>
        </p:nvSpPr>
        <p:spPr>
          <a:xfrm>
            <a:off x="8248650" y="3706337"/>
            <a:ext cx="603250" cy="451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Ref</a:t>
            </a:r>
            <a:endParaRPr lang="en-US" sz="1400" dirty="0"/>
          </a:p>
        </p:txBody>
      </p:sp>
      <p:sp>
        <p:nvSpPr>
          <p:cNvPr id="18" name="TextBox 1"/>
          <p:cNvSpPr txBox="1"/>
          <p:nvPr/>
        </p:nvSpPr>
        <p:spPr>
          <a:xfrm>
            <a:off x="6172200" y="2895600"/>
            <a:ext cx="1206500" cy="451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AOR: 2.50*</a:t>
            </a:r>
            <a:endParaRPr lang="en-US" sz="1400" dirty="0"/>
          </a:p>
        </p:txBody>
      </p:sp>
      <p:sp>
        <p:nvSpPr>
          <p:cNvPr id="19" name="TextBox 1"/>
          <p:cNvSpPr txBox="1"/>
          <p:nvPr/>
        </p:nvSpPr>
        <p:spPr>
          <a:xfrm>
            <a:off x="533400" y="2057400"/>
            <a:ext cx="1206500" cy="451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AOR: 4.65*</a:t>
            </a:r>
            <a:endParaRPr lang="en-US" sz="1400" dirty="0"/>
          </a:p>
        </p:txBody>
      </p:sp>
      <p:sp>
        <p:nvSpPr>
          <p:cNvPr id="8" name="TextBox 7"/>
          <p:cNvSpPr txBox="1"/>
          <p:nvPr/>
        </p:nvSpPr>
        <p:spPr>
          <a:xfrm>
            <a:off x="381000" y="1295400"/>
            <a:ext cx="4222735" cy="646331"/>
          </a:xfrm>
          <a:prstGeom prst="rect">
            <a:avLst/>
          </a:prstGeom>
          <a:noFill/>
          <a:ln>
            <a:solidFill>
              <a:schemeClr val="bg2">
                <a:lumMod val="40000"/>
                <a:lumOff val="60000"/>
              </a:schemeClr>
            </a:solidFill>
            <a:prstDash val="dash"/>
          </a:ln>
        </p:spPr>
        <p:txBody>
          <a:bodyPr wrap="square" rtlCol="0">
            <a:spAutoFit/>
          </a:bodyPr>
          <a:lstStyle/>
          <a:p>
            <a:r>
              <a:rPr lang="en-US" sz="1800" dirty="0" smtClean="0"/>
              <a:t>Of 4.6% of children with back or neck pain 53.1% met the CSHCN algorithm criteria</a:t>
            </a:r>
            <a:endParaRPr lang="en-US" sz="1800" dirty="0"/>
          </a:p>
        </p:txBody>
      </p:sp>
      <p:sp>
        <p:nvSpPr>
          <p:cNvPr id="20" name="TextBox 19"/>
          <p:cNvSpPr txBox="1"/>
          <p:nvPr/>
        </p:nvSpPr>
        <p:spPr>
          <a:xfrm>
            <a:off x="5095882" y="1250554"/>
            <a:ext cx="4048117" cy="646331"/>
          </a:xfrm>
          <a:prstGeom prst="rect">
            <a:avLst/>
          </a:prstGeom>
          <a:noFill/>
          <a:ln>
            <a:solidFill>
              <a:schemeClr val="bg2">
                <a:lumMod val="40000"/>
                <a:lumOff val="60000"/>
              </a:schemeClr>
            </a:solidFill>
            <a:prstDash val="dash"/>
          </a:ln>
        </p:spPr>
        <p:txBody>
          <a:bodyPr wrap="square" rtlCol="0">
            <a:spAutoFit/>
          </a:bodyPr>
          <a:lstStyle/>
          <a:p>
            <a:r>
              <a:rPr lang="en-US" sz="1800" dirty="0" smtClean="0"/>
              <a:t>Of 7.2% of children with ADD/ADHD 84.8% met the CSHCN algorithm criteria</a:t>
            </a:r>
            <a:endParaRPr lang="en-US" sz="1800" dirty="0"/>
          </a:p>
        </p:txBody>
      </p:sp>
    </p:spTree>
    <p:extLst>
      <p:ext uri="{BB962C8B-B14F-4D97-AF65-F5344CB8AC3E}">
        <p14:creationId xmlns:p14="http://schemas.microsoft.com/office/powerpoint/2010/main" val="32700039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448615410"/>
              </p:ext>
            </p:extLst>
          </p:nvPr>
        </p:nvGraphicFramePr>
        <p:xfrm>
          <a:off x="25400" y="1371600"/>
          <a:ext cx="89662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2"/>
          <p:cNvSpPr txBox="1">
            <a:spLocks noGrp="1" noChangeArrowheads="1"/>
          </p:cNvSpPr>
          <p:nvPr>
            <p:ph type="title"/>
          </p:nvPr>
        </p:nvSpPr>
        <p:spPr bwMode="auto">
          <a:xfrm>
            <a:off x="0" y="0"/>
            <a:ext cx="92202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6" name="TextBox 5"/>
          <p:cNvSpPr txBox="1"/>
          <p:nvPr/>
        </p:nvSpPr>
        <p:spPr>
          <a:xfrm>
            <a:off x="1981200" y="5794"/>
            <a:ext cx="7239000" cy="954107"/>
          </a:xfrm>
          <a:prstGeom prst="rect">
            <a:avLst/>
          </a:prstGeom>
          <a:noFill/>
        </p:spPr>
        <p:txBody>
          <a:bodyPr wrap="square" rtlCol="0">
            <a:spAutoFit/>
          </a:bodyPr>
          <a:lstStyle/>
          <a:p>
            <a:pPr algn="ctr"/>
            <a:r>
              <a:rPr lang="en-US" sz="2800" b="1" dirty="0" smtClean="0">
                <a:solidFill>
                  <a:schemeClr val="bg1"/>
                </a:solidFill>
              </a:rPr>
              <a:t>Variations In Use By Type of Health Conditions Child Experience</a:t>
            </a:r>
            <a:endParaRPr lang="en-US" sz="2800" b="1" dirty="0">
              <a:solidFill>
                <a:schemeClr val="bg1"/>
              </a:solidFill>
            </a:endParaRPr>
          </a:p>
        </p:txBody>
      </p:sp>
      <p:pic>
        <p:nvPicPr>
          <p:cNvPr id="7" name="Picture 6"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4218489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231900"/>
            <a:ext cx="4191000" cy="482600"/>
          </a:xfrm>
        </p:spPr>
        <p:txBody>
          <a:bodyPr/>
          <a:lstStyle/>
          <a:p>
            <a:r>
              <a:rPr lang="en-US" sz="2000" dirty="0" smtClean="0"/>
              <a:t>CAM use, by condition status</a:t>
            </a:r>
            <a:endParaRPr lang="en-US" sz="20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168931021"/>
              </p:ext>
            </p:extLst>
          </p:nvPr>
        </p:nvGraphicFramePr>
        <p:xfrm>
          <a:off x="228600" y="1752600"/>
          <a:ext cx="4343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3"/>
          </p:nvPr>
        </p:nvSpPr>
        <p:spPr>
          <a:xfrm>
            <a:off x="4648200" y="1295400"/>
            <a:ext cx="4419600" cy="423862"/>
          </a:xfrm>
        </p:spPr>
        <p:txBody>
          <a:bodyPr/>
          <a:lstStyle/>
          <a:p>
            <a:r>
              <a:rPr lang="en-US" sz="2000" dirty="0" smtClean="0"/>
              <a:t>CAM use, by number of conditions</a:t>
            </a:r>
            <a:endParaRPr lang="en-US" sz="2000"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432668817"/>
              </p:ext>
            </p:extLst>
          </p:nvPr>
        </p:nvGraphicFramePr>
        <p:xfrm>
          <a:off x="4724400" y="1752600"/>
          <a:ext cx="4270375"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2"/>
          <p:cNvSpPr txBox="1">
            <a:spLocks noChangeArrowheads="1"/>
          </p:cNvSpPr>
          <p:nvPr/>
        </p:nvSpPr>
        <p:spPr bwMode="auto">
          <a:xfrm>
            <a:off x="0" y="0"/>
            <a:ext cx="9144000" cy="12319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p:txBody>
      </p:sp>
      <p:sp>
        <p:nvSpPr>
          <p:cNvPr id="11" name="Text Box 2"/>
          <p:cNvSpPr txBox="1">
            <a:spLocks noChangeArrowheads="1"/>
          </p:cNvSpPr>
          <p:nvPr/>
        </p:nvSpPr>
        <p:spPr bwMode="auto">
          <a:xfrm>
            <a:off x="1981200" y="0"/>
            <a:ext cx="7162800" cy="1231900"/>
          </a:xfrm>
          <a:prstGeom prst="rect">
            <a:avLst/>
          </a:prstGeom>
          <a:solidFill>
            <a:srgbClr val="959EB9"/>
          </a:solidFill>
          <a:ln w="9525">
            <a:noFill/>
            <a:miter lim="800000"/>
            <a:headEnd/>
            <a:tailEnd/>
          </a:ln>
        </p:spPr>
        <p:txBody>
          <a:bodyPr/>
          <a:lstStyle/>
          <a:p>
            <a:pPr lvl="1">
              <a:spcBef>
                <a:spcPts val="0"/>
              </a:spcBef>
              <a:spcAft>
                <a:spcPts val="0"/>
              </a:spcAft>
              <a:defRPr/>
            </a:pPr>
            <a:r>
              <a:rPr lang="en-US" sz="2800" b="1" dirty="0" smtClean="0">
                <a:solidFill>
                  <a:schemeClr val="bg1"/>
                </a:solidFill>
              </a:rPr>
              <a:t>Relationship </a:t>
            </a:r>
            <a:r>
              <a:rPr lang="en-US" sz="2800" b="1" dirty="0">
                <a:solidFill>
                  <a:schemeClr val="bg1"/>
                </a:solidFill>
              </a:rPr>
              <a:t>of CAM </a:t>
            </a:r>
            <a:r>
              <a:rPr lang="en-US" sz="2800" b="1" dirty="0" smtClean="0">
                <a:solidFill>
                  <a:schemeClr val="bg1"/>
                </a:solidFill>
              </a:rPr>
              <a:t>Use </a:t>
            </a:r>
            <a:r>
              <a:rPr lang="en-US" sz="2800" b="1" dirty="0">
                <a:solidFill>
                  <a:schemeClr val="bg1"/>
                </a:solidFill>
              </a:rPr>
              <a:t>and </a:t>
            </a:r>
            <a:r>
              <a:rPr lang="en-US" sz="2800" b="1" dirty="0" smtClean="0">
                <a:solidFill>
                  <a:schemeClr val="bg1"/>
                </a:solidFill>
              </a:rPr>
              <a:t>Health Status Complexity</a:t>
            </a:r>
            <a:r>
              <a:rPr lang="en-US" sz="2800" b="1" dirty="0">
                <a:solidFill>
                  <a:schemeClr val="bg1"/>
                </a:solidFill>
              </a:rPr>
              <a:t>, 2007 NHIS</a:t>
            </a:r>
            <a:endParaRPr lang="en-US" sz="2800" b="1" dirty="0">
              <a:latin typeface="Verdana" pitchFamily="34" charset="0"/>
            </a:endParaRPr>
          </a:p>
        </p:txBody>
      </p:sp>
      <p:sp>
        <p:nvSpPr>
          <p:cNvPr id="3" name="TextBox 2"/>
          <p:cNvSpPr txBox="1"/>
          <p:nvPr/>
        </p:nvSpPr>
        <p:spPr>
          <a:xfrm>
            <a:off x="520700" y="2063354"/>
            <a:ext cx="787400" cy="338554"/>
          </a:xfrm>
          <a:prstGeom prst="rect">
            <a:avLst/>
          </a:prstGeom>
          <a:noFill/>
        </p:spPr>
        <p:txBody>
          <a:bodyPr wrap="square" rtlCol="0">
            <a:spAutoFit/>
          </a:bodyPr>
          <a:lstStyle/>
          <a:p>
            <a:r>
              <a:rPr lang="en-US" sz="1600" b="1" dirty="0" smtClean="0">
                <a:solidFill>
                  <a:schemeClr val="bg1"/>
                </a:solidFill>
              </a:rPr>
              <a:t>7.6%</a:t>
            </a:r>
            <a:endParaRPr lang="en-US" sz="1600" b="1" dirty="0">
              <a:solidFill>
                <a:schemeClr val="bg1"/>
              </a:solidFill>
            </a:endParaRPr>
          </a:p>
        </p:txBody>
      </p:sp>
      <p:sp>
        <p:nvSpPr>
          <p:cNvPr id="12" name="TextBox 1"/>
          <p:cNvSpPr txBox="1"/>
          <p:nvPr/>
        </p:nvSpPr>
        <p:spPr>
          <a:xfrm>
            <a:off x="228600" y="6400800"/>
            <a:ext cx="48006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NOTE: Percent shown in the boxes (white) are prevalence of conditions</a:t>
            </a:r>
            <a:endParaRPr lang="en-US" sz="1200" dirty="0"/>
          </a:p>
        </p:txBody>
      </p:sp>
      <p:pic>
        <p:nvPicPr>
          <p:cNvPr id="13" name="Picture 12" descr="CAHMI_Logo_final.jpg"/>
          <p:cNvPicPr>
            <a:picLocks noChangeAspect="1"/>
          </p:cNvPicPr>
          <p:nvPr/>
        </p:nvPicPr>
        <p:blipFill>
          <a:blip r:embed="rId4" cstate="print"/>
          <a:stretch>
            <a:fillRect/>
          </a:stretch>
        </p:blipFill>
        <p:spPr>
          <a:xfrm>
            <a:off x="0" y="0"/>
            <a:ext cx="2209800" cy="1160145"/>
          </a:xfrm>
          <a:prstGeom prst="rect">
            <a:avLst/>
          </a:prstGeom>
        </p:spPr>
      </p:pic>
      <p:sp>
        <p:nvSpPr>
          <p:cNvPr id="14" name="TextBox 2"/>
          <p:cNvSpPr txBox="1"/>
          <p:nvPr/>
        </p:nvSpPr>
        <p:spPr>
          <a:xfrm>
            <a:off x="2362200" y="2438400"/>
            <a:ext cx="958113" cy="481113"/>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smtClean="0">
                <a:latin typeface="+mn-lt"/>
                <a:cs typeface="Arial" pitchFamily="34" charset="0"/>
              </a:rPr>
              <a:t>AOR</a:t>
            </a:r>
            <a:r>
              <a:rPr lang="en-US" sz="1100" b="1" dirty="0">
                <a:latin typeface="+mn-lt"/>
                <a:cs typeface="Arial" pitchFamily="34" charset="0"/>
              </a:rPr>
              <a:t>:</a:t>
            </a:r>
            <a:r>
              <a:rPr lang="en-US" sz="1100" b="1" baseline="0" dirty="0">
                <a:latin typeface="+mn-lt"/>
                <a:cs typeface="Arial" pitchFamily="34" charset="0"/>
              </a:rPr>
              <a:t>  </a:t>
            </a:r>
            <a:r>
              <a:rPr lang="en-US" sz="1100" b="1" dirty="0" smtClean="0">
                <a:latin typeface="+mn-lt"/>
                <a:cs typeface="Arial" pitchFamily="34" charset="0"/>
              </a:rPr>
              <a:t>2.52</a:t>
            </a:r>
            <a:r>
              <a:rPr lang="en-US" sz="1100" b="1" baseline="0" dirty="0" smtClean="0">
                <a:latin typeface="+mn-lt"/>
                <a:cs typeface="Arial" pitchFamily="34" charset="0"/>
              </a:rPr>
              <a:t> (2.09-.3.03)</a:t>
            </a:r>
            <a:endParaRPr lang="en-US" sz="1100" b="1" dirty="0">
              <a:latin typeface="+mn-lt"/>
              <a:cs typeface="Arial" pitchFamily="34" charset="0"/>
            </a:endParaRPr>
          </a:p>
        </p:txBody>
      </p:sp>
    </p:spTree>
    <p:extLst>
      <p:ext uri="{BB962C8B-B14F-4D97-AF65-F5344CB8AC3E}">
        <p14:creationId xmlns:p14="http://schemas.microsoft.com/office/powerpoint/2010/main" val="42454347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6"/>
          <p:cNvSpPr>
            <a:spLocks noGrp="1"/>
          </p:cNvSpPr>
          <p:nvPr>
            <p:ph idx="1"/>
          </p:nvPr>
        </p:nvSpPr>
        <p:spPr>
          <a:xfrm>
            <a:off x="609600" y="1600200"/>
            <a:ext cx="7772400" cy="3962400"/>
          </a:xfrm>
        </p:spPr>
        <p:txBody>
          <a:bodyPr/>
          <a:lstStyle/>
          <a:p>
            <a:pPr lvl="1"/>
            <a:endParaRPr lang="en-US" dirty="0" smtClean="0"/>
          </a:p>
          <a:p>
            <a:pPr lvl="1"/>
            <a:endParaRPr lang="en-US" dirty="0" smtClean="0"/>
          </a:p>
        </p:txBody>
      </p:sp>
      <p:sp>
        <p:nvSpPr>
          <p:cNvPr id="5" name="Text Box 2"/>
          <p:cNvSpPr txBox="1">
            <a:spLocks noChangeArrowheads="1"/>
          </p:cNvSpPr>
          <p:nvPr/>
        </p:nvSpPr>
        <p:spPr bwMode="auto">
          <a:xfrm>
            <a:off x="0" y="0"/>
            <a:ext cx="9144000" cy="12319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6" name="TextBox 5"/>
          <p:cNvSpPr txBox="1"/>
          <p:nvPr/>
        </p:nvSpPr>
        <p:spPr>
          <a:xfrm>
            <a:off x="2209800" y="132040"/>
            <a:ext cx="7010400" cy="861774"/>
          </a:xfrm>
          <a:prstGeom prst="rect">
            <a:avLst/>
          </a:prstGeom>
          <a:noFill/>
        </p:spPr>
        <p:txBody>
          <a:bodyPr wrap="square" rtlCol="0">
            <a:spAutoFit/>
          </a:bodyPr>
          <a:lstStyle/>
          <a:p>
            <a:pPr algn="ctr"/>
            <a:r>
              <a:rPr lang="en-US" sz="2500" b="1" dirty="0" smtClean="0">
                <a:solidFill>
                  <a:schemeClr val="bg1"/>
                </a:solidFill>
              </a:rPr>
              <a:t>CAM Use </a:t>
            </a:r>
            <a:r>
              <a:rPr lang="en-US" sz="2500" b="1" dirty="0">
                <a:solidFill>
                  <a:schemeClr val="bg1"/>
                </a:solidFill>
              </a:rPr>
              <a:t>A</a:t>
            </a:r>
            <a:r>
              <a:rPr lang="en-US" sz="2500" b="1" dirty="0" smtClean="0">
                <a:solidFill>
                  <a:schemeClr val="bg1"/>
                </a:solidFill>
              </a:rPr>
              <a:t>mong CSHCN with Functional </a:t>
            </a:r>
            <a:r>
              <a:rPr lang="en-US" sz="2500" b="1" dirty="0">
                <a:solidFill>
                  <a:schemeClr val="bg1"/>
                </a:solidFill>
              </a:rPr>
              <a:t>D</a:t>
            </a:r>
            <a:r>
              <a:rPr lang="en-US" sz="2500" b="1" dirty="0" smtClean="0">
                <a:solidFill>
                  <a:schemeClr val="bg1"/>
                </a:solidFill>
              </a:rPr>
              <a:t>ifficulties</a:t>
            </a:r>
            <a:r>
              <a:rPr lang="en-US" sz="2500" b="1" baseline="30000" dirty="0" smtClean="0">
                <a:solidFill>
                  <a:schemeClr val="bg1"/>
                </a:solidFill>
              </a:rPr>
              <a:t>1</a:t>
            </a:r>
            <a:r>
              <a:rPr lang="en-US" sz="2500" b="1" dirty="0" smtClean="0">
                <a:solidFill>
                  <a:schemeClr val="bg1"/>
                </a:solidFill>
              </a:rPr>
              <a:t> and Conditions</a:t>
            </a:r>
            <a:r>
              <a:rPr lang="en-US" sz="2500" b="1" baseline="30000" dirty="0" smtClean="0">
                <a:solidFill>
                  <a:schemeClr val="bg1"/>
                </a:solidFill>
              </a:rPr>
              <a:t>2</a:t>
            </a:r>
            <a:r>
              <a:rPr lang="en-US" sz="2500" b="1" dirty="0" smtClean="0">
                <a:solidFill>
                  <a:schemeClr val="bg1"/>
                </a:solidFill>
              </a:rPr>
              <a:t>, 2009/10 NS-CSHCN</a:t>
            </a:r>
            <a:endParaRPr lang="en-US" sz="2500" b="1" dirty="0">
              <a:solidFill>
                <a:schemeClr val="bg1"/>
              </a:solidFill>
            </a:endParaRPr>
          </a:p>
        </p:txBody>
      </p:sp>
      <p:graphicFrame>
        <p:nvGraphicFramePr>
          <p:cNvPr id="2" name="Chart 1"/>
          <p:cNvGraphicFramePr/>
          <p:nvPr>
            <p:extLst>
              <p:ext uri="{D42A27DB-BD31-4B8C-83A1-F6EECF244321}">
                <p14:modId xmlns:p14="http://schemas.microsoft.com/office/powerpoint/2010/main" val="2829104331"/>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6225520"/>
            <a:ext cx="4114800" cy="523220"/>
          </a:xfrm>
          <a:prstGeom prst="rect">
            <a:avLst/>
          </a:prstGeom>
          <a:noFill/>
        </p:spPr>
        <p:txBody>
          <a:bodyPr wrap="square" rtlCol="0">
            <a:spAutoFit/>
          </a:bodyPr>
          <a:lstStyle/>
          <a:p>
            <a:r>
              <a:rPr lang="en-US" sz="1400" baseline="30000" dirty="0" smtClean="0"/>
              <a:t>1</a:t>
            </a:r>
            <a:r>
              <a:rPr lang="en-US" sz="1400" dirty="0" smtClean="0"/>
              <a:t> from the list of 14 functional difficulties asked about </a:t>
            </a:r>
          </a:p>
          <a:p>
            <a:r>
              <a:rPr lang="en-US" sz="1400" baseline="30000" dirty="0" smtClean="0"/>
              <a:t>2 </a:t>
            </a:r>
            <a:r>
              <a:rPr lang="en-US" sz="1400" dirty="0" smtClean="0"/>
              <a:t>from the list of 20 conditions asked about</a:t>
            </a:r>
            <a:endParaRPr lang="en-US" sz="1400" dirty="0"/>
          </a:p>
        </p:txBody>
      </p:sp>
      <p:sp>
        <p:nvSpPr>
          <p:cNvPr id="4" name="Right Brace 3"/>
          <p:cNvSpPr/>
          <p:nvPr/>
        </p:nvSpPr>
        <p:spPr bwMode="auto">
          <a:xfrm>
            <a:off x="5029200" y="1524000"/>
            <a:ext cx="152400" cy="609600"/>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TextBox 6"/>
          <p:cNvSpPr txBox="1"/>
          <p:nvPr/>
        </p:nvSpPr>
        <p:spPr>
          <a:xfrm>
            <a:off x="4191000" y="6094715"/>
            <a:ext cx="5029200" cy="784830"/>
          </a:xfrm>
          <a:prstGeom prst="rect">
            <a:avLst/>
          </a:prstGeom>
          <a:noFill/>
        </p:spPr>
        <p:txBody>
          <a:bodyPr wrap="square" rtlCol="0">
            <a:spAutoFit/>
          </a:bodyPr>
          <a:lstStyle/>
          <a:p>
            <a:r>
              <a:rPr lang="en-US" sz="1500" dirty="0" smtClean="0"/>
              <a:t>*statistically significant                                                   </a:t>
            </a:r>
          </a:p>
          <a:p>
            <a:r>
              <a:rPr lang="en-US" sz="1500" dirty="0" smtClean="0"/>
              <a:t>MOTE: AORs are adjusted for age, sex, race/ethnicity, income, insurance type</a:t>
            </a:r>
            <a:endParaRPr lang="en-US" sz="1500" dirty="0"/>
          </a:p>
        </p:txBody>
      </p:sp>
      <p:pic>
        <p:nvPicPr>
          <p:cNvPr id="10" name="Picture 9" descr="CAHMI_Logo_final.jpg"/>
          <p:cNvPicPr>
            <a:picLocks noChangeAspect="1"/>
          </p:cNvPicPr>
          <p:nvPr/>
        </p:nvPicPr>
        <p:blipFill>
          <a:blip r:embed="rId3" cstate="print"/>
          <a:stretch>
            <a:fillRect/>
          </a:stretch>
        </p:blipFill>
        <p:spPr>
          <a:xfrm>
            <a:off x="0" y="-17145"/>
            <a:ext cx="2209800" cy="1160145"/>
          </a:xfrm>
          <a:prstGeom prst="rect">
            <a:avLst/>
          </a:prstGeom>
        </p:spPr>
      </p:pic>
    </p:spTree>
    <p:extLst>
      <p:ext uri="{BB962C8B-B14F-4D97-AF65-F5344CB8AC3E}">
        <p14:creationId xmlns:p14="http://schemas.microsoft.com/office/powerpoint/2010/main" val="37628770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572000"/>
          </a:xfrm>
        </p:spPr>
        <p:txBody>
          <a:bodyPr/>
          <a:lstStyle/>
          <a:p>
            <a:pPr lvl="1"/>
            <a:endParaRPr lang="en-US" sz="1600" dirty="0" smtClean="0"/>
          </a:p>
          <a:p>
            <a:pPr>
              <a:buNone/>
            </a:pPr>
            <a:endParaRPr lang="en-US" sz="1600" dirty="0" smtClean="0"/>
          </a:p>
          <a:p>
            <a:pPr lvl="1"/>
            <a:endParaRPr lang="en-US" sz="1600" dirty="0" smtClean="0"/>
          </a:p>
          <a:p>
            <a:endParaRPr lang="en-US" dirty="0"/>
          </a:p>
        </p:txBody>
      </p:sp>
      <p:sp>
        <p:nvSpPr>
          <p:cNvPr id="4" name="Text Box 2"/>
          <p:cNvSpPr txBox="1">
            <a:spLocks noChangeArrowheads="1"/>
          </p:cNvSpPr>
          <p:nvPr/>
        </p:nvSpPr>
        <p:spPr bwMode="auto">
          <a:xfrm>
            <a:off x="0" y="-22860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5" name="TextBox 4"/>
          <p:cNvSpPr txBox="1"/>
          <p:nvPr/>
        </p:nvSpPr>
        <p:spPr>
          <a:xfrm>
            <a:off x="1981200" y="-57954"/>
            <a:ext cx="7162800" cy="954107"/>
          </a:xfrm>
          <a:prstGeom prst="rect">
            <a:avLst/>
          </a:prstGeom>
          <a:noFill/>
        </p:spPr>
        <p:txBody>
          <a:bodyPr wrap="square" rtlCol="0">
            <a:spAutoFit/>
          </a:bodyPr>
          <a:lstStyle/>
          <a:p>
            <a:pPr algn="ctr"/>
            <a:r>
              <a:rPr lang="en-US" sz="2800" b="1" dirty="0" smtClean="0">
                <a:solidFill>
                  <a:schemeClr val="bg1"/>
                </a:solidFill>
              </a:rPr>
              <a:t>CAM Use, by CSHCN Screener Qualifying </a:t>
            </a:r>
            <a:r>
              <a:rPr lang="en-US" sz="2800" b="1" dirty="0">
                <a:solidFill>
                  <a:schemeClr val="bg1"/>
                </a:solidFill>
              </a:rPr>
              <a:t>C</a:t>
            </a:r>
            <a:r>
              <a:rPr lang="en-US" sz="2800" b="1" dirty="0" smtClean="0">
                <a:solidFill>
                  <a:schemeClr val="bg1"/>
                </a:solidFill>
              </a:rPr>
              <a:t>riteria, 2009/10 NS-CSHCN</a:t>
            </a:r>
          </a:p>
        </p:txBody>
      </p:sp>
      <p:graphicFrame>
        <p:nvGraphicFramePr>
          <p:cNvPr id="2" name="Chart 1"/>
          <p:cNvGraphicFramePr/>
          <p:nvPr>
            <p:extLst>
              <p:ext uri="{D42A27DB-BD31-4B8C-83A1-F6EECF244321}">
                <p14:modId xmlns:p14="http://schemas.microsoft.com/office/powerpoint/2010/main" val="1639144741"/>
              </p:ext>
            </p:extLst>
          </p:nvPr>
        </p:nvGraphicFramePr>
        <p:xfrm>
          <a:off x="114300" y="13716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16000" y="5006776"/>
            <a:ext cx="762000" cy="307777"/>
          </a:xfrm>
          <a:prstGeom prst="rect">
            <a:avLst/>
          </a:prstGeom>
          <a:noFill/>
        </p:spPr>
        <p:txBody>
          <a:bodyPr wrap="square" rtlCol="0">
            <a:spAutoFit/>
          </a:bodyPr>
          <a:lstStyle/>
          <a:p>
            <a:pPr algn="ctr"/>
            <a:r>
              <a:rPr lang="en-US" sz="1400" b="1" dirty="0" smtClean="0">
                <a:solidFill>
                  <a:srgbClr val="EAFAFA"/>
                </a:solidFill>
              </a:rPr>
              <a:t>3.9.3%</a:t>
            </a:r>
            <a:endParaRPr lang="en-US" sz="1400" b="1" dirty="0">
              <a:solidFill>
                <a:srgbClr val="EAFAFA"/>
              </a:solidFill>
            </a:endParaRPr>
          </a:p>
        </p:txBody>
      </p:sp>
      <p:sp>
        <p:nvSpPr>
          <p:cNvPr id="7" name="TextBox 6"/>
          <p:cNvSpPr txBox="1"/>
          <p:nvPr/>
        </p:nvSpPr>
        <p:spPr>
          <a:xfrm>
            <a:off x="2133600" y="5019476"/>
            <a:ext cx="685800" cy="307777"/>
          </a:xfrm>
          <a:prstGeom prst="rect">
            <a:avLst/>
          </a:prstGeom>
          <a:noFill/>
        </p:spPr>
        <p:txBody>
          <a:bodyPr wrap="square" rtlCol="0">
            <a:spAutoFit/>
          </a:bodyPr>
          <a:lstStyle/>
          <a:p>
            <a:r>
              <a:rPr lang="en-US" sz="1400" b="1" dirty="0" smtClean="0">
                <a:solidFill>
                  <a:srgbClr val="EAFAFA"/>
                </a:solidFill>
              </a:rPr>
              <a:t>31.8%</a:t>
            </a:r>
            <a:endParaRPr lang="en-US" sz="1400" b="1" dirty="0">
              <a:solidFill>
                <a:srgbClr val="EAFAFA"/>
              </a:solidFill>
            </a:endParaRPr>
          </a:p>
        </p:txBody>
      </p:sp>
      <p:sp>
        <p:nvSpPr>
          <p:cNvPr id="8" name="TextBox 7"/>
          <p:cNvSpPr txBox="1"/>
          <p:nvPr/>
        </p:nvSpPr>
        <p:spPr>
          <a:xfrm>
            <a:off x="4521200" y="3105606"/>
            <a:ext cx="1066800" cy="338554"/>
          </a:xfrm>
          <a:prstGeom prst="rect">
            <a:avLst/>
          </a:prstGeom>
          <a:noFill/>
          <a:ln>
            <a:solidFill>
              <a:schemeClr val="bg2">
                <a:lumMod val="60000"/>
                <a:lumOff val="40000"/>
              </a:schemeClr>
            </a:solidFill>
          </a:ln>
        </p:spPr>
        <p:txBody>
          <a:bodyPr wrap="square" rtlCol="0">
            <a:spAutoFit/>
          </a:bodyPr>
          <a:lstStyle/>
          <a:p>
            <a:r>
              <a:rPr lang="en-US" sz="1600" dirty="0" smtClean="0"/>
              <a:t>Ref: 1.00</a:t>
            </a:r>
            <a:endParaRPr lang="en-US" sz="1600" dirty="0"/>
          </a:p>
        </p:txBody>
      </p:sp>
      <p:sp>
        <p:nvSpPr>
          <p:cNvPr id="9" name="TextBox 8"/>
          <p:cNvSpPr txBox="1"/>
          <p:nvPr/>
        </p:nvSpPr>
        <p:spPr>
          <a:xfrm>
            <a:off x="7620000" y="1143000"/>
            <a:ext cx="1333500" cy="338554"/>
          </a:xfrm>
          <a:prstGeom prst="rect">
            <a:avLst/>
          </a:prstGeom>
          <a:noFill/>
          <a:ln>
            <a:solidFill>
              <a:schemeClr val="bg2">
                <a:lumMod val="60000"/>
                <a:lumOff val="40000"/>
              </a:schemeClr>
            </a:solidFill>
          </a:ln>
        </p:spPr>
        <p:txBody>
          <a:bodyPr wrap="square" rtlCol="0">
            <a:spAutoFit/>
          </a:bodyPr>
          <a:lstStyle/>
          <a:p>
            <a:pPr algn="ctr"/>
            <a:r>
              <a:rPr lang="en-US" sz="1600" b="1" dirty="0" smtClean="0"/>
              <a:t>AOR: 2.79*</a:t>
            </a:r>
            <a:endParaRPr lang="en-US" sz="1600" b="1" dirty="0"/>
          </a:p>
        </p:txBody>
      </p:sp>
      <p:sp>
        <p:nvSpPr>
          <p:cNvPr id="11" name="TextBox 10"/>
          <p:cNvSpPr txBox="1"/>
          <p:nvPr/>
        </p:nvSpPr>
        <p:spPr>
          <a:xfrm>
            <a:off x="5791200" y="6488668"/>
            <a:ext cx="3124200" cy="369332"/>
          </a:xfrm>
          <a:prstGeom prst="rect">
            <a:avLst/>
          </a:prstGeom>
          <a:noFill/>
        </p:spPr>
        <p:txBody>
          <a:bodyPr wrap="square" rtlCol="0">
            <a:spAutoFit/>
          </a:bodyPr>
          <a:lstStyle/>
          <a:p>
            <a:r>
              <a:rPr lang="en-US" sz="1800" dirty="0" smtClean="0"/>
              <a:t>*statistically significant</a:t>
            </a:r>
            <a:endParaRPr lang="en-US" sz="1800" dirty="0"/>
          </a:p>
        </p:txBody>
      </p:sp>
      <p:sp>
        <p:nvSpPr>
          <p:cNvPr id="10" name="TextBox 9"/>
          <p:cNvSpPr txBox="1"/>
          <p:nvPr/>
        </p:nvSpPr>
        <p:spPr>
          <a:xfrm>
            <a:off x="241300" y="6196518"/>
            <a:ext cx="7759700" cy="338554"/>
          </a:xfrm>
          <a:prstGeom prst="rect">
            <a:avLst/>
          </a:prstGeom>
          <a:noFill/>
        </p:spPr>
        <p:txBody>
          <a:bodyPr wrap="square" rtlCol="0">
            <a:spAutoFit/>
          </a:bodyPr>
          <a:lstStyle/>
          <a:p>
            <a:r>
              <a:rPr lang="en-US" sz="1600" dirty="0" smtClean="0"/>
              <a:t>NOTE: AORs are adjusted for age, sex, race/ethnicity, income and insurance type</a:t>
            </a:r>
            <a:endParaRPr lang="en-US" sz="1600" dirty="0"/>
          </a:p>
        </p:txBody>
      </p:sp>
      <p:pic>
        <p:nvPicPr>
          <p:cNvPr id="13" name="Picture 12" descr="CAHMI_Logo_final.jpg"/>
          <p:cNvPicPr>
            <a:picLocks noChangeAspect="1"/>
          </p:cNvPicPr>
          <p:nvPr/>
        </p:nvPicPr>
        <p:blipFill>
          <a:blip r:embed="rId4" cstate="print"/>
          <a:stretch>
            <a:fillRect/>
          </a:stretch>
        </p:blipFill>
        <p:spPr>
          <a:xfrm>
            <a:off x="12700" y="-233045"/>
            <a:ext cx="2209800" cy="1160145"/>
          </a:xfrm>
          <a:prstGeom prst="rect">
            <a:avLst/>
          </a:prstGeom>
        </p:spPr>
      </p:pic>
    </p:spTree>
    <p:extLst>
      <p:ext uri="{BB962C8B-B14F-4D97-AF65-F5344CB8AC3E}">
        <p14:creationId xmlns:p14="http://schemas.microsoft.com/office/powerpoint/2010/main" val="41247665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5" name="TextBox 4"/>
          <p:cNvSpPr txBox="1"/>
          <p:nvPr/>
        </p:nvSpPr>
        <p:spPr>
          <a:xfrm>
            <a:off x="2133600" y="202455"/>
            <a:ext cx="7010400" cy="892552"/>
          </a:xfrm>
          <a:prstGeom prst="rect">
            <a:avLst/>
          </a:prstGeom>
          <a:noFill/>
        </p:spPr>
        <p:txBody>
          <a:bodyPr wrap="square" rtlCol="0">
            <a:spAutoFit/>
          </a:bodyPr>
          <a:lstStyle/>
          <a:p>
            <a:pPr algn="ctr"/>
            <a:r>
              <a:rPr lang="en-US" sz="2600" b="1" dirty="0" smtClean="0">
                <a:solidFill>
                  <a:schemeClr val="bg1"/>
                </a:solidFill>
              </a:rPr>
              <a:t>CAM Use and Average Number of Office-Based Visits (Adjusted and Unadjusted), NHIS/MEPS</a:t>
            </a:r>
            <a:endParaRPr lang="en-US" sz="26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20900559"/>
              </p:ext>
            </p:extLst>
          </p:nvPr>
        </p:nvGraphicFramePr>
        <p:xfrm>
          <a:off x="25400" y="1295401"/>
          <a:ext cx="9118600" cy="4571998"/>
        </p:xfrm>
        <a:graphic>
          <a:graphicData uri="http://schemas.openxmlformats.org/drawingml/2006/table">
            <a:tbl>
              <a:tblPr firstRow="1" lastRow="1" bandRow="1">
                <a:tableStyleId>{10A1B5D5-9B99-4C35-A422-299274C87663}</a:tableStyleId>
              </a:tblPr>
              <a:tblGrid>
                <a:gridCol w="2033466"/>
                <a:gridCol w="1149349"/>
                <a:gridCol w="135564"/>
                <a:gridCol w="1190609"/>
                <a:gridCol w="1149349"/>
                <a:gridCol w="972527"/>
                <a:gridCol w="1326173"/>
                <a:gridCol w="1161563"/>
              </a:tblGrid>
              <a:tr h="7317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All children</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Among CSHCN*</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22713">
                <a:tc>
                  <a:txBody>
                    <a:bodyPr/>
                    <a:lstStyle/>
                    <a:p>
                      <a:r>
                        <a:rPr lang="en-US" dirty="0" smtClean="0"/>
                        <a:t>Statistics</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smtClean="0"/>
                        <a:t>Mean</a:t>
                      </a:r>
                      <a:r>
                        <a:rPr lang="en-US" baseline="0" dirty="0" smtClean="0"/>
                        <a:t> </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2">
                  <a:txBody>
                    <a:bodyPr/>
                    <a:lstStyle/>
                    <a:p>
                      <a:pPr algn="ctr"/>
                      <a:r>
                        <a:rPr lang="en-US" dirty="0" smtClean="0"/>
                        <a:t>95% CIs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smtClean="0"/>
                        <a:t>p value</a:t>
                      </a:r>
                      <a:r>
                        <a:rPr lang="en-US" baseline="30000" dirty="0" smtClean="0"/>
                        <a:t>1</a:t>
                      </a:r>
                      <a:endParaRPr lang="en-US" baseline="30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smtClean="0"/>
                        <a:t>Mean</a:t>
                      </a:r>
                      <a:r>
                        <a:rPr lang="en-US" baseline="0" dirty="0" smtClean="0"/>
                        <a:t> </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smtClean="0"/>
                        <a:t>95% CIs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 value</a:t>
                      </a:r>
                      <a:r>
                        <a:rPr lang="en-US" baseline="30000" dirty="0" smtClean="0"/>
                        <a:t>1</a:t>
                      </a:r>
                      <a:endParaRPr lang="en-US" baseline="30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r>
              <a:tr h="522713">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Among children with office-based visits </a:t>
                      </a:r>
                      <a:r>
                        <a:rPr lang="en-US" sz="1800" b="1" dirty="0" smtClean="0">
                          <a:solidFill>
                            <a:srgbClr val="003399"/>
                          </a:solidFill>
                        </a:rPr>
                        <a:t>to physician and/or non-physician</a:t>
                      </a:r>
                      <a:endParaRPr lang="en-US" b="1" dirty="0">
                        <a:solidFill>
                          <a:srgbClr val="0033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2713">
                <a:tc>
                  <a:txBody>
                    <a:bodyPr/>
                    <a:lstStyle/>
                    <a:p>
                      <a:r>
                        <a:rPr lang="en-US" dirty="0" smtClean="0"/>
                        <a:t>CAM users</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dirty="0" smtClean="0"/>
                        <a:t>6.0</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2">
                  <a:txBody>
                    <a:bodyPr/>
                    <a:lstStyle/>
                    <a:p>
                      <a:pPr algn="ctr"/>
                      <a:r>
                        <a:rPr lang="en-US" dirty="0" smtClean="0"/>
                        <a:t>4.8-7.2</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rowSpan="3">
                  <a:txBody>
                    <a:bodyPr/>
                    <a:lstStyle/>
                    <a:p>
                      <a:pPr algn="ctr"/>
                      <a:r>
                        <a:rPr lang="en-US" dirty="0" smtClean="0"/>
                        <a:t>&lt;.0001</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rowSpan="2">
                  <a:txBody>
                    <a:bodyPr/>
                    <a:lstStyle/>
                    <a:p>
                      <a:pPr algn="ctr"/>
                      <a:r>
                        <a:rPr lang="en-US" dirty="0" smtClean="0"/>
                        <a:t>10.4</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rowSpan="2">
                  <a:txBody>
                    <a:bodyPr/>
                    <a:lstStyle/>
                    <a:p>
                      <a:pPr algn="ctr"/>
                      <a:r>
                        <a:rPr lang="en-US" dirty="0" smtClean="0"/>
                        <a:t>7.3-13.4</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rowSpan="3">
                  <a:txBody>
                    <a:bodyPr/>
                    <a:lstStyle/>
                    <a:p>
                      <a:pPr algn="ctr"/>
                      <a:r>
                        <a:rPr lang="en-US" dirty="0" smtClean="0"/>
                        <a:t>.03</a:t>
                      </a: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r>
              <a:tr h="97573">
                <a:tc rowSpan="2">
                  <a:txBody>
                    <a:bodyPr/>
                    <a:lstStyle/>
                    <a:p>
                      <a:r>
                        <a:rPr lang="en-US" dirty="0" smtClean="0"/>
                        <a:t>Non-CAM users</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rowSpan="2">
                  <a:txBody>
                    <a:bodyPr/>
                    <a:lstStyle/>
                    <a:p>
                      <a:pPr algn="ctr"/>
                      <a:r>
                        <a:rPr lang="en-US" dirty="0" smtClean="0"/>
                        <a:t>3.6</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rowSpan="2" gridSpan="2">
                  <a:txBody>
                    <a:bodyPr/>
                    <a:lstStyle/>
                    <a:p>
                      <a:pPr algn="ctr"/>
                      <a:r>
                        <a:rPr lang="en-US" dirty="0" smtClean="0"/>
                        <a:t>3.1-4.2</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2968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gridSpan="2" v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hMerge="1" v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en-US"/>
                    </a:p>
                  </a:txBody>
                  <a:tcPr/>
                </a:tc>
                <a:tc>
                  <a:txBody>
                    <a:bodyPr/>
                    <a:lstStyle/>
                    <a:p>
                      <a:pPr algn="ctr"/>
                      <a:r>
                        <a:rPr lang="en-US" dirty="0" smtClean="0"/>
                        <a:t>6.6</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r>
                        <a:rPr lang="en-US" dirty="0" smtClean="0"/>
                        <a:t>4.3-8.9</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en-US"/>
                    </a:p>
                  </a:txBody>
                  <a:tcPr/>
                </a:tc>
              </a:tr>
              <a:tr h="522713">
                <a:tc gridSpan="8">
                  <a:txBody>
                    <a:bodyPr/>
                    <a:lstStyle/>
                    <a:p>
                      <a:r>
                        <a:rPr lang="en-US" sz="1800" b="1" dirty="0" smtClean="0">
                          <a:solidFill>
                            <a:schemeClr val="bg1"/>
                          </a:solidFill>
                        </a:rPr>
                        <a:t>Among children who had office-based visits </a:t>
                      </a:r>
                      <a:r>
                        <a:rPr lang="en-US" sz="1800" b="1" dirty="0" smtClean="0">
                          <a:solidFill>
                            <a:srgbClr val="003399"/>
                          </a:solidFill>
                        </a:rPr>
                        <a:t>to physician</a:t>
                      </a:r>
                      <a:endParaRPr lang="en-US" b="1" dirty="0">
                        <a:solidFill>
                          <a:srgbClr val="0033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2713">
                <a:tc>
                  <a:txBody>
                    <a:bodyPr/>
                    <a:lstStyle/>
                    <a:p>
                      <a:r>
                        <a:rPr lang="en-US" dirty="0" smtClean="0"/>
                        <a:t>CAM users</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lang="en-US" dirty="0" smtClean="0"/>
                        <a:t>4.0</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tc>
                  <a:txBody>
                    <a:bodyPr/>
                    <a:lstStyle/>
                    <a:p>
                      <a:pPr algn="ctr"/>
                      <a:r>
                        <a:rPr lang="en-US" dirty="0" smtClean="0"/>
                        <a:t>3.4-4.7</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3">
                  <a:txBody>
                    <a:bodyPr/>
                    <a:lstStyle/>
                    <a:p>
                      <a:pPr algn="ctr"/>
                      <a:r>
                        <a:rPr lang="en-US" b="0" dirty="0" smtClean="0"/>
                        <a:t>.001</a:t>
                      </a:r>
                      <a:endParaRPr 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pPr algn="ctr"/>
                      <a:r>
                        <a:rPr lang="en-US" dirty="0" smtClean="0"/>
                        <a:t>5.3</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pPr algn="ctr"/>
                      <a:r>
                        <a:rPr lang="en-US" dirty="0" smtClean="0"/>
                        <a:t>3.8-6.8</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3">
                  <a:txBody>
                    <a:bodyPr/>
                    <a:lstStyle/>
                    <a:p>
                      <a:pPr algn="ctr"/>
                      <a:r>
                        <a:rPr lang="en-US" b="0" dirty="0" smtClean="0"/>
                        <a:t>.04</a:t>
                      </a:r>
                      <a:endParaRPr lang="en-US" b="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97573">
                <a:tc rowSpan="2">
                  <a:txBody>
                    <a:bodyPr/>
                    <a:lstStyle/>
                    <a:p>
                      <a:r>
                        <a:rPr lang="en-US" b="0" dirty="0" smtClean="0"/>
                        <a:t>Non-CAM users</a:t>
                      </a:r>
                      <a:endParaRPr lang="en-US"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gridSpan="2">
                  <a:txBody>
                    <a:bodyPr/>
                    <a:lstStyle/>
                    <a:p>
                      <a:pPr algn="ctr"/>
                      <a:r>
                        <a:rPr lang="en-US" b="0" dirty="0" smtClean="0"/>
                        <a:t>2.8</a:t>
                      </a:r>
                      <a:endParaRPr 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en-US"/>
                    </a:p>
                  </a:txBody>
                  <a:tcPr/>
                </a:tc>
                <a:tc rowSpan="2">
                  <a:txBody>
                    <a:bodyPr/>
                    <a:lstStyle/>
                    <a:p>
                      <a:pPr algn="ctr"/>
                      <a:r>
                        <a:rPr lang="en-US" b="0" dirty="0" smtClean="0"/>
                        <a:t>2.5-3.1</a:t>
                      </a:r>
                      <a:endParaRPr 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01805">
                <a:tc vMerge="1">
                  <a:txBody>
                    <a:bodyPr/>
                    <a:lstStyle/>
                    <a:p>
                      <a:endParaRPr lang="en-US"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vMerge="1">
                  <a:txBody>
                    <a:bodyPr/>
                    <a:lstStyle/>
                    <a:p>
                      <a:pPr algn="ctr"/>
                      <a:endParaRPr 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vMerge="1">
                  <a:txBody>
                    <a:bodyPr/>
                    <a:lstStyle/>
                    <a:p>
                      <a:endParaRPr lang="en-US"/>
                    </a:p>
                  </a:txBody>
                  <a:tcPr/>
                </a:tc>
                <a:tc vMerge="1">
                  <a:txBody>
                    <a:bodyPr/>
                    <a:lstStyle/>
                    <a:p>
                      <a:pPr algn="ctr"/>
                      <a:endParaRPr 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c>
                  <a:txBody>
                    <a:bodyPr/>
                    <a:lstStyle/>
                    <a:p>
                      <a:pPr algn="ctr"/>
                      <a:r>
                        <a:rPr lang="en-US" b="0" dirty="0" smtClean="0"/>
                        <a:t>4.5</a:t>
                      </a:r>
                      <a:endParaRPr 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b="0" dirty="0" smtClean="0"/>
                        <a:t>3.5-5.5</a:t>
                      </a:r>
                      <a:endParaRPr 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bl>
          </a:graphicData>
        </a:graphic>
      </p:graphicFrame>
      <p:sp>
        <p:nvSpPr>
          <p:cNvPr id="8" name="TextBox 7"/>
          <p:cNvSpPr txBox="1"/>
          <p:nvPr/>
        </p:nvSpPr>
        <p:spPr>
          <a:xfrm>
            <a:off x="304800" y="5903893"/>
            <a:ext cx="8839200" cy="954107"/>
          </a:xfrm>
          <a:prstGeom prst="rect">
            <a:avLst/>
          </a:prstGeom>
          <a:noFill/>
        </p:spPr>
        <p:txBody>
          <a:bodyPr wrap="square" rtlCol="0">
            <a:spAutoFit/>
          </a:bodyPr>
          <a:lstStyle/>
          <a:p>
            <a:r>
              <a:rPr lang="en-US" sz="1400" dirty="0" smtClean="0"/>
              <a:t>*CSHCN reported in MEPS</a:t>
            </a:r>
          </a:p>
          <a:p>
            <a:r>
              <a:rPr lang="en-US" sz="1400" baseline="30000" dirty="0" smtClean="0"/>
              <a:t>1</a:t>
            </a:r>
            <a:r>
              <a:rPr lang="en-US" sz="1400" dirty="0" smtClean="0"/>
              <a:t> independent samples t test</a:t>
            </a:r>
          </a:p>
          <a:p>
            <a:r>
              <a:rPr lang="en-US" sz="1400" dirty="0" smtClean="0"/>
              <a:t>NOTE: Office-based </a:t>
            </a:r>
            <a:r>
              <a:rPr lang="en-US" sz="1400" dirty="0"/>
              <a:t>non-physician visits include visits to chiropractors, nurse or nurse practitioner, optometrists, physician assistants, and physical or occupational therapist</a:t>
            </a:r>
          </a:p>
        </p:txBody>
      </p:sp>
      <p:pic>
        <p:nvPicPr>
          <p:cNvPr id="7" name="Picture 6"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3385291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2514600"/>
            <a:ext cx="7391400" cy="1905000"/>
          </a:xfrm>
        </p:spPr>
        <p:txBody>
          <a:bodyPr/>
          <a:lstStyle/>
          <a:p>
            <a:pPr algn="l" eaLnBrk="1" hangingPunct="1"/>
            <a:r>
              <a:rPr lang="en-US" sz="3200" dirty="0" smtClean="0">
                <a:solidFill>
                  <a:srgbClr val="0070C0"/>
                </a:solidFill>
                <a:latin typeface="Arial" charset="0"/>
              </a:rPr>
              <a:t/>
            </a:r>
            <a:br>
              <a:rPr lang="en-US" sz="3200" dirty="0" smtClean="0">
                <a:solidFill>
                  <a:srgbClr val="0070C0"/>
                </a:solidFill>
                <a:latin typeface="Arial" charset="0"/>
              </a:rPr>
            </a:br>
            <a:r>
              <a:rPr lang="en-US" sz="3200" dirty="0">
                <a:solidFill>
                  <a:srgbClr val="0070C0"/>
                </a:solidFill>
                <a:latin typeface="Arial" charset="0"/>
              </a:rPr>
              <a:t/>
            </a:r>
            <a:br>
              <a:rPr lang="en-US" sz="3200" dirty="0">
                <a:solidFill>
                  <a:srgbClr val="0070C0"/>
                </a:solidFill>
                <a:latin typeface="Arial" charset="0"/>
              </a:rPr>
            </a:br>
            <a:r>
              <a:rPr lang="en-US" sz="3200" dirty="0" smtClean="0">
                <a:solidFill>
                  <a:srgbClr val="0070C0"/>
                </a:solidFill>
                <a:latin typeface="Arial" charset="0"/>
              </a:rPr>
              <a:t/>
            </a:r>
            <a:br>
              <a:rPr lang="en-US" sz="3200" dirty="0" smtClean="0">
                <a:solidFill>
                  <a:srgbClr val="0070C0"/>
                </a:solidFill>
                <a:latin typeface="Arial" charset="0"/>
              </a:rPr>
            </a:br>
            <a:r>
              <a:rPr lang="en-US" sz="3200" dirty="0" smtClean="0">
                <a:solidFill>
                  <a:srgbClr val="0070C0"/>
                </a:solidFill>
                <a:latin typeface="Arial" charset="0"/>
              </a:rPr>
              <a:t>Christina Bethell</a:t>
            </a:r>
            <a:r>
              <a:rPr lang="en-US" sz="3200" dirty="0" smtClean="0">
                <a:latin typeface="Arial" charset="0"/>
              </a:rPr>
              <a:t/>
            </a:r>
            <a:br>
              <a:rPr lang="en-US" sz="3200" dirty="0" smtClean="0">
                <a:latin typeface="Arial" charset="0"/>
              </a:rPr>
            </a:br>
            <a:r>
              <a:rPr lang="en-US" sz="3200" b="1" dirty="0">
                <a:solidFill>
                  <a:schemeClr val="tx1"/>
                </a:solidFill>
                <a:latin typeface="Arial" charset="0"/>
              </a:rPr>
              <a:t>Has documented that he/she has no financial relationships to disclose or Conflicts of Interest (COIs) to resolve.</a:t>
            </a:r>
            <a:endParaRPr lang="en-US" sz="2400" b="1" dirty="0" smtClean="0">
              <a:solidFill>
                <a:schemeClr val="tx1"/>
              </a:solidFill>
              <a:latin typeface="Courier New" pitchFamily="49" charset="0"/>
              <a:cs typeface="Courier New" pitchFamily="49" charset="0"/>
            </a:endParaRPr>
          </a:p>
        </p:txBody>
      </p:sp>
      <p:sp>
        <p:nvSpPr>
          <p:cNvPr id="3075" name="Rectangle 27"/>
          <p:cNvSpPr>
            <a:spLocks noChangeArrowheads="1"/>
          </p:cNvSpPr>
          <p:nvPr/>
        </p:nvSpPr>
        <p:spPr bwMode="auto">
          <a:xfrm>
            <a:off x="0" y="2971800"/>
            <a:ext cx="9144000" cy="0"/>
          </a:xfrm>
          <a:prstGeom prst="rect">
            <a:avLst/>
          </a:prstGeom>
          <a:noFill/>
          <a:ln w="9525">
            <a:noFill/>
            <a:miter lim="800000"/>
            <a:headEnd/>
            <a:tailEnd/>
          </a:ln>
        </p:spPr>
        <p:txBody>
          <a:bodyPr>
            <a:spAutoFit/>
          </a:bodyPr>
          <a:lstStyle/>
          <a:p>
            <a:pPr eaLnBrk="0" hangingPunct="0"/>
            <a:endParaRPr lang="en-US" dirty="0"/>
          </a:p>
        </p:txBody>
      </p:sp>
      <p:pic>
        <p:nvPicPr>
          <p:cNvPr id="2" name="Picture 1"/>
          <p:cNvPicPr>
            <a:picLocks noChangeAspect="1"/>
          </p:cNvPicPr>
          <p:nvPr/>
        </p:nvPicPr>
        <p:blipFill>
          <a:blip r:embed="rId3"/>
          <a:stretch>
            <a:fillRect/>
          </a:stretch>
        </p:blipFill>
        <p:spPr>
          <a:xfrm>
            <a:off x="1143000" y="228600"/>
            <a:ext cx="6858000" cy="22324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5" name="TextBox 4"/>
          <p:cNvSpPr txBox="1"/>
          <p:nvPr/>
        </p:nvSpPr>
        <p:spPr>
          <a:xfrm>
            <a:off x="2108200" y="169494"/>
            <a:ext cx="7010400" cy="892552"/>
          </a:xfrm>
          <a:prstGeom prst="rect">
            <a:avLst/>
          </a:prstGeom>
          <a:noFill/>
        </p:spPr>
        <p:txBody>
          <a:bodyPr wrap="square" rtlCol="0">
            <a:spAutoFit/>
          </a:bodyPr>
          <a:lstStyle/>
          <a:p>
            <a:pPr algn="ctr"/>
            <a:r>
              <a:rPr lang="en-US" sz="2600" b="1" dirty="0" smtClean="0">
                <a:solidFill>
                  <a:schemeClr val="bg1"/>
                </a:solidFill>
              </a:rPr>
              <a:t>Number of CAM Modalities Used, by  Number of Medical Care Visits, 2007 NHIS</a:t>
            </a:r>
            <a:endParaRPr lang="en-US" sz="2600" b="1" dirty="0">
              <a:solidFill>
                <a:schemeClr val="bg1"/>
              </a:solidFill>
            </a:endParaRPr>
          </a:p>
        </p:txBody>
      </p:sp>
      <p:graphicFrame>
        <p:nvGraphicFramePr>
          <p:cNvPr id="7" name="Chart 6"/>
          <p:cNvGraphicFramePr/>
          <p:nvPr>
            <p:extLst>
              <p:ext uri="{D42A27DB-BD31-4B8C-83A1-F6EECF244321}">
                <p14:modId xmlns:p14="http://schemas.microsoft.com/office/powerpoint/2010/main" val="3863301049"/>
              </p:ext>
            </p:extLst>
          </p:nvPr>
        </p:nvGraphicFramePr>
        <p:xfrm>
          <a:off x="304800" y="1524000"/>
          <a:ext cx="8382000" cy="4953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29374543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4" name="TextBox 3"/>
          <p:cNvSpPr txBox="1"/>
          <p:nvPr/>
        </p:nvSpPr>
        <p:spPr>
          <a:xfrm>
            <a:off x="2184400" y="180618"/>
            <a:ext cx="7162800" cy="1138773"/>
          </a:xfrm>
          <a:prstGeom prst="rect">
            <a:avLst/>
          </a:prstGeom>
          <a:noFill/>
        </p:spPr>
        <p:txBody>
          <a:bodyPr wrap="square" rtlCol="0">
            <a:spAutoFit/>
          </a:bodyPr>
          <a:lstStyle/>
          <a:p>
            <a:pPr algn="ctr"/>
            <a:r>
              <a:rPr lang="en-US" sz="2800" b="1" dirty="0" smtClean="0">
                <a:solidFill>
                  <a:schemeClr val="bg1"/>
                </a:solidFill>
              </a:rPr>
              <a:t>Results: Quality of Care</a:t>
            </a:r>
          </a:p>
          <a:p>
            <a:pPr algn="ctr"/>
            <a:r>
              <a:rPr lang="en-US" sz="2000" b="1" dirty="0" smtClean="0">
                <a:solidFill>
                  <a:schemeClr val="bg1"/>
                </a:solidFill>
              </a:rPr>
              <a:t>Did Not Meet MCHB CSHCN Core Outcomes, </a:t>
            </a:r>
          </a:p>
          <a:p>
            <a:pPr algn="ctr"/>
            <a:r>
              <a:rPr lang="en-US" sz="2000" b="1" dirty="0" smtClean="0">
                <a:solidFill>
                  <a:schemeClr val="bg1"/>
                </a:solidFill>
              </a:rPr>
              <a:t>by CAM use, 2009/10 NS-CSHCN</a:t>
            </a:r>
            <a:endParaRPr lang="en-US" sz="2000" b="1" dirty="0">
              <a:solidFill>
                <a:schemeClr val="bg1"/>
              </a:solidFill>
            </a:endParaRPr>
          </a:p>
        </p:txBody>
      </p:sp>
      <p:graphicFrame>
        <p:nvGraphicFramePr>
          <p:cNvPr id="7" name="Chart 6"/>
          <p:cNvGraphicFramePr/>
          <p:nvPr>
            <p:extLst>
              <p:ext uri="{D42A27DB-BD31-4B8C-83A1-F6EECF244321}">
                <p14:modId xmlns:p14="http://schemas.microsoft.com/office/powerpoint/2010/main" val="1356620904"/>
              </p:ext>
            </p:extLst>
          </p:nvPr>
        </p:nvGraphicFramePr>
        <p:xfrm>
          <a:off x="0" y="1371600"/>
          <a:ext cx="9144000" cy="5334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42389571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0" y="-7620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6" name="TextBox 5"/>
          <p:cNvSpPr txBox="1"/>
          <p:nvPr/>
        </p:nvSpPr>
        <p:spPr>
          <a:xfrm>
            <a:off x="2057400" y="-6361"/>
            <a:ext cx="6858000" cy="1200329"/>
          </a:xfrm>
          <a:prstGeom prst="rect">
            <a:avLst/>
          </a:prstGeom>
          <a:noFill/>
        </p:spPr>
        <p:txBody>
          <a:bodyPr wrap="square" rtlCol="0">
            <a:spAutoFit/>
          </a:bodyPr>
          <a:lstStyle/>
          <a:p>
            <a:pPr algn="ctr"/>
            <a:r>
              <a:rPr lang="en-US" b="1" dirty="0" smtClean="0">
                <a:solidFill>
                  <a:schemeClr val="bg1"/>
                </a:solidFill>
              </a:rPr>
              <a:t>Types of CAM Modalities Used and Health Care Access Problems (Unmet </a:t>
            </a:r>
            <a:r>
              <a:rPr lang="en-US" b="1" dirty="0">
                <a:solidFill>
                  <a:schemeClr val="bg1"/>
                </a:solidFill>
              </a:rPr>
              <a:t>N</a:t>
            </a:r>
            <a:r>
              <a:rPr lang="en-US" b="1" dirty="0" smtClean="0">
                <a:solidFill>
                  <a:schemeClr val="bg1"/>
                </a:solidFill>
              </a:rPr>
              <a:t>eeds or Delay), by Condition Type, 2007 NHIS</a:t>
            </a:r>
            <a:endParaRPr lang="en-US" b="1"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793852443"/>
              </p:ext>
            </p:extLst>
          </p:nvPr>
        </p:nvGraphicFramePr>
        <p:xfrm>
          <a:off x="38100" y="1193968"/>
          <a:ext cx="9144000" cy="5721186"/>
        </p:xfrm>
        <a:graphic>
          <a:graphicData uri="http://schemas.openxmlformats.org/drawingml/2006/table">
            <a:tbl>
              <a:tblPr firstRow="1" bandRow="1">
                <a:tableStyleId>{93296810-A885-4BE3-A3E7-6D5BEEA58F35}</a:tableStyleId>
              </a:tblPr>
              <a:tblGrid>
                <a:gridCol w="1406769"/>
                <a:gridCol w="1641231"/>
                <a:gridCol w="1524000"/>
                <a:gridCol w="1524000"/>
                <a:gridCol w="1524000"/>
                <a:gridCol w="1524000"/>
              </a:tblGrid>
              <a:tr h="480391">
                <a:tc>
                  <a:txBody>
                    <a:bodyPr/>
                    <a:lstStyle/>
                    <a:p>
                      <a:pPr marL="0" marR="0" algn="ctr">
                        <a:spcBef>
                          <a:spcPts val="0"/>
                        </a:spcBef>
                        <a:spcAft>
                          <a:spcPts val="0"/>
                        </a:spcAft>
                      </a:pPr>
                      <a:r>
                        <a:rPr lang="en-US" sz="1200" b="1" dirty="0">
                          <a:effectLst/>
                          <a:latin typeface="Times New Roman"/>
                          <a:ea typeface="Times New Roman"/>
                        </a:rPr>
                        <a:t>Condition type</a:t>
                      </a:r>
                      <a:endParaRPr lang="en-US" sz="1200" dirty="0">
                        <a:effectLst/>
                        <a:latin typeface="Times New Roman"/>
                        <a:ea typeface="Times New Roman"/>
                      </a:endParaRPr>
                    </a:p>
                  </a:txBody>
                  <a:tcPr marL="68580" marR="68580" marT="0" marB="0" anchor="ctr">
                    <a:solidFill>
                      <a:srgbClr val="0D97FF"/>
                    </a:solidFill>
                  </a:tcPr>
                </a:tc>
                <a:tc>
                  <a:txBody>
                    <a:bodyPr/>
                    <a:lstStyle/>
                    <a:p>
                      <a:pPr marL="0" marR="0" algn="ctr">
                        <a:spcBef>
                          <a:spcPts val="0"/>
                        </a:spcBef>
                        <a:spcAft>
                          <a:spcPts val="0"/>
                        </a:spcAft>
                      </a:pPr>
                      <a:r>
                        <a:rPr lang="en-US" sz="1200" b="1" dirty="0">
                          <a:effectLst/>
                          <a:latin typeface="Times New Roman"/>
                          <a:ea typeface="Times New Roman"/>
                        </a:rPr>
                        <a:t>Health care access problem</a:t>
                      </a:r>
                      <a:endParaRPr lang="en-US" sz="1200" dirty="0">
                        <a:effectLst/>
                        <a:latin typeface="Times New Roman"/>
                        <a:ea typeface="Times New Roman"/>
                      </a:endParaRPr>
                    </a:p>
                  </a:txBody>
                  <a:tcPr marL="68580" marR="68580" marT="0" marB="0" anchor="ctr">
                    <a:solidFill>
                      <a:srgbClr val="0D97FF"/>
                    </a:solidFill>
                  </a:tcPr>
                </a:tc>
                <a:tc>
                  <a:txBody>
                    <a:bodyPr/>
                    <a:lstStyle/>
                    <a:p>
                      <a:pPr marL="0" marR="0" algn="ctr">
                        <a:spcBef>
                          <a:spcPts val="0"/>
                        </a:spcBef>
                        <a:spcAft>
                          <a:spcPts val="0"/>
                        </a:spcAft>
                      </a:pPr>
                      <a:r>
                        <a:rPr lang="en-US" sz="1200" b="1" dirty="0">
                          <a:effectLst/>
                          <a:latin typeface="Times New Roman"/>
                          <a:ea typeface="Times New Roman"/>
                        </a:rPr>
                        <a:t>Alternative Medical System/Energy healing</a:t>
                      </a:r>
                      <a:r>
                        <a:rPr lang="en-US" sz="1200" b="1" baseline="30000" dirty="0">
                          <a:effectLst/>
                          <a:latin typeface="Times New Roman"/>
                          <a:ea typeface="Times New Roman"/>
                        </a:rPr>
                        <a:t>1  </a:t>
                      </a:r>
                      <a:r>
                        <a:rPr lang="en-US" sz="1200" b="1" dirty="0">
                          <a:effectLst/>
                          <a:latin typeface="Times New Roman"/>
                          <a:ea typeface="Times New Roman"/>
                        </a:rPr>
                        <a:t>2.7%</a:t>
                      </a:r>
                      <a:r>
                        <a:rPr lang="en-US" sz="1200" b="1" baseline="30000" dirty="0">
                          <a:effectLst/>
                          <a:latin typeface="Times New Roman"/>
                          <a:ea typeface="Times New Roman"/>
                        </a:rPr>
                        <a:t> </a:t>
                      </a:r>
                      <a:r>
                        <a:rPr lang="en-US" sz="1200" b="1" dirty="0">
                          <a:effectLst/>
                          <a:latin typeface="Times New Roman"/>
                          <a:ea typeface="Times New Roman"/>
                        </a:rPr>
                        <a:t>(n=231)</a:t>
                      </a:r>
                      <a:endParaRPr lang="en-US" sz="1200" dirty="0">
                        <a:effectLst/>
                        <a:latin typeface="Times New Roman"/>
                        <a:ea typeface="Times New Roman"/>
                      </a:endParaRPr>
                    </a:p>
                  </a:txBody>
                  <a:tcPr marL="68580" marR="68580" marT="0" marB="0" anchor="ctr">
                    <a:solidFill>
                      <a:srgbClr val="0D97FF"/>
                    </a:solidFill>
                  </a:tcPr>
                </a:tc>
                <a:tc>
                  <a:txBody>
                    <a:bodyPr/>
                    <a:lstStyle/>
                    <a:p>
                      <a:pPr marL="0" marR="0" algn="ctr">
                        <a:spcBef>
                          <a:spcPts val="0"/>
                        </a:spcBef>
                        <a:spcAft>
                          <a:spcPts val="0"/>
                        </a:spcAft>
                      </a:pPr>
                      <a:r>
                        <a:rPr lang="en-US" sz="1200" b="1" dirty="0">
                          <a:effectLst/>
                          <a:latin typeface="Times New Roman"/>
                          <a:ea typeface="Times New Roman"/>
                        </a:rPr>
                        <a:t>Biologically-based therapies</a:t>
                      </a:r>
                      <a:r>
                        <a:rPr lang="en-US" sz="1200" b="1" baseline="30000" dirty="0">
                          <a:effectLst/>
                          <a:latin typeface="Times New Roman"/>
                          <a:ea typeface="Times New Roman"/>
                        </a:rPr>
                        <a:t>2 </a:t>
                      </a:r>
                      <a:endParaRPr lang="en-US" sz="1200" dirty="0">
                        <a:effectLst/>
                        <a:latin typeface="Times New Roman"/>
                        <a:ea typeface="Times New Roman"/>
                      </a:endParaRPr>
                    </a:p>
                    <a:p>
                      <a:pPr marL="0" marR="0" algn="ctr">
                        <a:spcBef>
                          <a:spcPts val="0"/>
                        </a:spcBef>
                        <a:spcAft>
                          <a:spcPts val="0"/>
                        </a:spcAft>
                      </a:pPr>
                      <a:r>
                        <a:rPr lang="en-US" sz="1200" b="1" dirty="0">
                          <a:effectLst/>
                          <a:latin typeface="Times New Roman"/>
                          <a:ea typeface="Times New Roman"/>
                        </a:rPr>
                        <a:t>5.8%</a:t>
                      </a:r>
                      <a:r>
                        <a:rPr lang="en-US" sz="1200" b="1" baseline="30000" dirty="0">
                          <a:effectLst/>
                          <a:latin typeface="Times New Roman"/>
                          <a:ea typeface="Times New Roman"/>
                        </a:rPr>
                        <a:t> </a:t>
                      </a:r>
                      <a:r>
                        <a:rPr lang="en-US" sz="1200" b="1" dirty="0">
                          <a:effectLst/>
                          <a:latin typeface="Times New Roman"/>
                          <a:ea typeface="Times New Roman"/>
                        </a:rPr>
                        <a:t>(n=492)</a:t>
                      </a:r>
                      <a:endParaRPr lang="en-US" sz="1200" dirty="0">
                        <a:effectLst/>
                        <a:latin typeface="Times New Roman"/>
                        <a:ea typeface="Times New Roman"/>
                      </a:endParaRPr>
                    </a:p>
                  </a:txBody>
                  <a:tcPr marL="68580" marR="68580" marT="0" marB="0" anchor="ctr">
                    <a:solidFill>
                      <a:srgbClr val="0D97FF"/>
                    </a:solidFill>
                  </a:tcPr>
                </a:tc>
                <a:tc>
                  <a:txBody>
                    <a:bodyPr/>
                    <a:lstStyle/>
                    <a:p>
                      <a:pPr marL="0" marR="0" algn="ctr">
                        <a:spcBef>
                          <a:spcPts val="0"/>
                        </a:spcBef>
                        <a:spcAft>
                          <a:spcPts val="0"/>
                        </a:spcAft>
                      </a:pPr>
                      <a:r>
                        <a:rPr lang="en-US" sz="1200" b="1" dirty="0">
                          <a:effectLst/>
                          <a:latin typeface="Times New Roman"/>
                          <a:ea typeface="Times New Roman"/>
                        </a:rPr>
                        <a:t>Manipulative and body-based therapies</a:t>
                      </a:r>
                      <a:r>
                        <a:rPr lang="en-US" sz="1200" b="1" baseline="30000" dirty="0">
                          <a:effectLst/>
                          <a:latin typeface="Times New Roman"/>
                          <a:ea typeface="Times New Roman"/>
                        </a:rPr>
                        <a:t>3 </a:t>
                      </a:r>
                      <a:endParaRPr lang="en-US" sz="1200" dirty="0">
                        <a:effectLst/>
                        <a:latin typeface="Times New Roman"/>
                        <a:ea typeface="Times New Roman"/>
                      </a:endParaRPr>
                    </a:p>
                    <a:p>
                      <a:pPr marL="0" marR="0" algn="ctr">
                        <a:spcBef>
                          <a:spcPts val="0"/>
                        </a:spcBef>
                        <a:spcAft>
                          <a:spcPts val="0"/>
                        </a:spcAft>
                      </a:pPr>
                      <a:r>
                        <a:rPr lang="en-US" sz="1200" b="1" dirty="0">
                          <a:effectLst/>
                          <a:latin typeface="Times New Roman"/>
                          <a:ea typeface="Times New Roman"/>
                        </a:rPr>
                        <a:t>3.7%</a:t>
                      </a:r>
                      <a:r>
                        <a:rPr lang="en-US" sz="1200" b="1" baseline="30000" dirty="0">
                          <a:effectLst/>
                          <a:latin typeface="Times New Roman"/>
                          <a:ea typeface="Times New Roman"/>
                        </a:rPr>
                        <a:t> </a:t>
                      </a:r>
                      <a:r>
                        <a:rPr lang="en-US" sz="1200" b="1" dirty="0">
                          <a:effectLst/>
                          <a:latin typeface="Times New Roman"/>
                          <a:ea typeface="Times New Roman"/>
                        </a:rPr>
                        <a:t>(n=301)</a:t>
                      </a:r>
                      <a:endParaRPr lang="en-US" sz="1200" dirty="0">
                        <a:effectLst/>
                        <a:latin typeface="Times New Roman"/>
                        <a:ea typeface="Times New Roman"/>
                      </a:endParaRPr>
                    </a:p>
                  </a:txBody>
                  <a:tcPr marL="68580" marR="68580" marT="0" marB="0" anchor="ctr">
                    <a:solidFill>
                      <a:srgbClr val="0D97FF"/>
                    </a:solidFill>
                  </a:tcPr>
                </a:tc>
                <a:tc>
                  <a:txBody>
                    <a:bodyPr/>
                    <a:lstStyle/>
                    <a:p>
                      <a:pPr marL="0" marR="0" algn="ctr">
                        <a:spcBef>
                          <a:spcPts val="0"/>
                        </a:spcBef>
                        <a:spcAft>
                          <a:spcPts val="0"/>
                        </a:spcAft>
                      </a:pPr>
                      <a:r>
                        <a:rPr lang="en-US" sz="1200" b="1" dirty="0">
                          <a:effectLst/>
                          <a:latin typeface="Times New Roman"/>
                          <a:ea typeface="Times New Roman"/>
                        </a:rPr>
                        <a:t>Mind-body therapies</a:t>
                      </a:r>
                      <a:r>
                        <a:rPr lang="en-US" sz="1200" b="1" baseline="30000" dirty="0">
                          <a:effectLst/>
                          <a:latin typeface="Times New Roman"/>
                          <a:ea typeface="Times New Roman"/>
                        </a:rPr>
                        <a:t>4 </a:t>
                      </a:r>
                      <a:r>
                        <a:rPr lang="en-US" sz="1200" b="1" dirty="0">
                          <a:effectLst/>
                          <a:latin typeface="Times New Roman"/>
                          <a:ea typeface="Times New Roman"/>
                        </a:rPr>
                        <a:t>4.7%</a:t>
                      </a:r>
                      <a:r>
                        <a:rPr lang="en-US" sz="1200" b="1" baseline="30000" dirty="0">
                          <a:effectLst/>
                          <a:latin typeface="Times New Roman"/>
                          <a:ea typeface="Times New Roman"/>
                        </a:rPr>
                        <a:t> </a:t>
                      </a:r>
                      <a:r>
                        <a:rPr lang="en-US" sz="1200" b="1" dirty="0">
                          <a:effectLst/>
                          <a:latin typeface="Times New Roman"/>
                          <a:ea typeface="Times New Roman"/>
                        </a:rPr>
                        <a:t>(n=403)</a:t>
                      </a:r>
                      <a:endParaRPr lang="en-US" sz="1200" dirty="0">
                        <a:effectLst/>
                        <a:latin typeface="Times New Roman"/>
                        <a:ea typeface="Times New Roman"/>
                      </a:endParaRPr>
                    </a:p>
                  </a:txBody>
                  <a:tcPr marL="68580" marR="68580" marT="0" marB="0" anchor="ctr">
                    <a:solidFill>
                      <a:srgbClr val="0D97FF"/>
                    </a:solidFill>
                  </a:tcPr>
                </a:tc>
              </a:tr>
              <a:tr h="389651">
                <a:tc rowSpan="2">
                  <a:txBody>
                    <a:bodyPr/>
                    <a:lstStyle/>
                    <a:p>
                      <a:pPr algn="l"/>
                      <a:r>
                        <a:rPr lang="en-US" sz="1200" b="1" dirty="0" smtClean="0">
                          <a:effectLst/>
                          <a:latin typeface="Times New Roman"/>
                          <a:ea typeface="Times New Roman"/>
                        </a:rPr>
                        <a:t>All children (n=9417)</a:t>
                      </a:r>
                      <a:endParaRPr lang="en-US" sz="1200" dirty="0"/>
                    </a:p>
                  </a:txBody>
                  <a:tcPr anchor="ctr"/>
                </a:tc>
                <a:tc>
                  <a:txBody>
                    <a:bodyPr/>
                    <a:lstStyle/>
                    <a:p>
                      <a:pPr marL="0" marR="0" algn="ctr">
                        <a:spcBef>
                          <a:spcPts val="0"/>
                        </a:spcBef>
                        <a:spcAft>
                          <a:spcPts val="0"/>
                        </a:spcAft>
                      </a:pPr>
                      <a:r>
                        <a:rPr lang="en-US" sz="1200" dirty="0">
                          <a:effectLst/>
                          <a:latin typeface="Times New Roman"/>
                          <a:ea typeface="Times New Roman"/>
                        </a:rPr>
                        <a:t>Of those with a problem (n=1572)</a:t>
                      </a: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4.0%</a:t>
                      </a:r>
                    </a:p>
                    <a:p>
                      <a:pPr marL="0" marR="0" algn="ctr">
                        <a:spcBef>
                          <a:spcPts val="0"/>
                        </a:spcBef>
                        <a:spcAft>
                          <a:spcPts val="0"/>
                        </a:spcAft>
                      </a:pPr>
                      <a:r>
                        <a:rPr lang="en-US" sz="1200" dirty="0" smtClean="0">
                          <a:effectLst/>
                          <a:latin typeface="Times New Roman"/>
                          <a:ea typeface="Times New Roman"/>
                        </a:rPr>
                        <a:t>AOR: 1.48</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10.1%</a:t>
                      </a:r>
                    </a:p>
                    <a:p>
                      <a:pPr marL="0" marR="0" algn="ctr">
                        <a:spcBef>
                          <a:spcPts val="0"/>
                        </a:spcBef>
                        <a:spcAft>
                          <a:spcPts val="0"/>
                        </a:spcAft>
                      </a:pPr>
                      <a:r>
                        <a:rPr lang="en-US" sz="1200" dirty="0" smtClean="0">
                          <a:effectLst/>
                          <a:highlight>
                            <a:srgbClr val="FFFF00"/>
                          </a:highlight>
                          <a:latin typeface="Times New Roman"/>
                          <a:ea typeface="Times New Roman"/>
                        </a:rPr>
                        <a:t>AOR: </a:t>
                      </a:r>
                      <a:r>
                        <a:rPr lang="en-US" sz="1200" dirty="0">
                          <a:effectLst/>
                          <a:highlight>
                            <a:srgbClr val="FFFF00"/>
                          </a:highlight>
                          <a:latin typeface="Times New Roman"/>
                          <a:ea typeface="Times New Roman"/>
                        </a:rPr>
                        <a:t>1.87 </a:t>
                      </a:r>
                      <a:r>
                        <a:rPr lang="en-US" sz="1200" dirty="0" smtClean="0">
                          <a:effectLst/>
                          <a:highlight>
                            <a:srgbClr val="FFFF00"/>
                          </a:highlight>
                          <a:latin typeface="Times New Roman"/>
                          <a:ea typeface="Times New Roman"/>
                        </a:rPr>
                        <a:t>*</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5.3%</a:t>
                      </a:r>
                    </a:p>
                    <a:p>
                      <a:pPr marL="0" marR="0" algn="ctr">
                        <a:spcBef>
                          <a:spcPts val="0"/>
                        </a:spcBef>
                        <a:spcAft>
                          <a:spcPts val="0"/>
                        </a:spcAft>
                      </a:pPr>
                      <a:r>
                        <a:rPr lang="en-US" sz="1200" dirty="0" smtClean="0">
                          <a:effectLst/>
                          <a:highlight>
                            <a:srgbClr val="FFFF00"/>
                          </a:highlight>
                          <a:latin typeface="Times New Roman"/>
                          <a:ea typeface="Times New Roman"/>
                        </a:rPr>
                        <a:t>AOR: 1.52*</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7.9%</a:t>
                      </a:r>
                    </a:p>
                    <a:p>
                      <a:pPr marL="0" marR="0" algn="ctr">
                        <a:spcBef>
                          <a:spcPts val="0"/>
                        </a:spcBef>
                        <a:spcAft>
                          <a:spcPts val="0"/>
                        </a:spcAft>
                      </a:pPr>
                      <a:r>
                        <a:rPr lang="en-US" sz="1200" dirty="0" smtClean="0">
                          <a:effectLst/>
                          <a:highlight>
                            <a:srgbClr val="FFFF00"/>
                          </a:highlight>
                          <a:latin typeface="Times New Roman"/>
                          <a:ea typeface="Times New Roman"/>
                        </a:rPr>
                        <a:t>AOR: 1.80*</a:t>
                      </a:r>
                      <a:endParaRPr lang="en-US" sz="1200" dirty="0">
                        <a:effectLst/>
                        <a:latin typeface="Times New Roman"/>
                        <a:ea typeface="Times New Roman"/>
                      </a:endParaRPr>
                    </a:p>
                  </a:txBody>
                  <a:tcPr marL="68580" marR="68580" marT="0" marB="0" anchor="ctr"/>
                </a:tc>
              </a:tr>
              <a:tr h="389651">
                <a:tc vMerge="1">
                  <a:txBody>
                    <a:bodyPr/>
                    <a:lstStyle/>
                    <a:p>
                      <a:endParaRPr lang="en-US" sz="1000" dirty="0"/>
                    </a:p>
                  </a:txBody>
                  <a:tcPr/>
                </a:tc>
                <a:tc>
                  <a:txBody>
                    <a:bodyPr/>
                    <a:lstStyle/>
                    <a:p>
                      <a:pPr marL="0" marR="0" algn="ctr">
                        <a:spcBef>
                          <a:spcPts val="0"/>
                        </a:spcBef>
                        <a:spcAft>
                          <a:spcPts val="0"/>
                        </a:spcAft>
                      </a:pPr>
                      <a:r>
                        <a:rPr lang="en-US" sz="1200" dirty="0">
                          <a:effectLst/>
                          <a:latin typeface="Times New Roman"/>
                          <a:ea typeface="Times New Roman"/>
                        </a:rPr>
                        <a:t>Of those without a  problem (n=7845)</a:t>
                      </a: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2.5% </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5.0% </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3.4%</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4.0% </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r>
              <a:tr h="389651">
                <a:tc rowSpan="2">
                  <a:txBody>
                    <a:bodyPr/>
                    <a:lstStyle/>
                    <a:p>
                      <a:r>
                        <a:rPr lang="en-US" sz="1200" kern="1200" dirty="0" smtClean="0">
                          <a:solidFill>
                            <a:schemeClr val="dk1"/>
                          </a:solidFill>
                          <a:effectLst/>
                          <a:latin typeface="+mn-lt"/>
                          <a:ea typeface="+mn-ea"/>
                          <a:cs typeface="+mn-cs"/>
                        </a:rPr>
                        <a:t>Among CSHCN (n=1981)</a:t>
                      </a:r>
                      <a:endParaRPr lang="en-US" sz="1200" dirty="0"/>
                    </a:p>
                  </a:txBody>
                  <a:tcPr anchor="ctr"/>
                </a:tc>
                <a:tc>
                  <a:txBody>
                    <a:bodyPr/>
                    <a:lstStyle/>
                    <a:p>
                      <a:pPr marL="0" marR="0" algn="ctr">
                        <a:spcBef>
                          <a:spcPts val="0"/>
                        </a:spcBef>
                        <a:spcAft>
                          <a:spcPts val="0"/>
                        </a:spcAft>
                      </a:pPr>
                      <a:r>
                        <a:rPr lang="en-US" sz="1200" dirty="0">
                          <a:effectLst/>
                          <a:latin typeface="Times New Roman"/>
                          <a:ea typeface="Times New Roman"/>
                        </a:rPr>
                        <a:t>Of those with a </a:t>
                      </a:r>
                      <a:r>
                        <a:rPr lang="en-US" sz="1200" dirty="0" smtClean="0">
                          <a:effectLst/>
                          <a:latin typeface="Times New Roman"/>
                          <a:ea typeface="Times New Roman"/>
                        </a:rPr>
                        <a:t>problem</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5.4%</a:t>
                      </a:r>
                    </a:p>
                    <a:p>
                      <a:pPr marL="0" marR="0" algn="ctr">
                        <a:spcBef>
                          <a:spcPts val="0"/>
                        </a:spcBef>
                        <a:spcAft>
                          <a:spcPts val="0"/>
                        </a:spcAft>
                      </a:pPr>
                      <a:r>
                        <a:rPr lang="en-US" sz="1200" dirty="0">
                          <a:effectLst/>
                          <a:latin typeface="Times New Roman"/>
                          <a:ea typeface="Times New Roman"/>
                        </a:rPr>
                        <a:t>AOR: </a:t>
                      </a:r>
                      <a:r>
                        <a:rPr lang="en-US" sz="1200" dirty="0" smtClean="0">
                          <a:effectLst/>
                          <a:latin typeface="Times New Roman"/>
                          <a:ea typeface="Times New Roman"/>
                        </a:rPr>
                        <a:t>1.64</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13.0%</a:t>
                      </a:r>
                    </a:p>
                    <a:p>
                      <a:pPr marL="0" marR="0" algn="ctr">
                        <a:spcBef>
                          <a:spcPts val="0"/>
                        </a:spcBef>
                        <a:spcAft>
                          <a:spcPts val="0"/>
                        </a:spcAft>
                      </a:pPr>
                      <a:r>
                        <a:rPr lang="en-US" sz="1200" dirty="0">
                          <a:effectLst/>
                          <a:latin typeface="Times New Roman"/>
                          <a:ea typeface="Times New Roman"/>
                        </a:rPr>
                        <a:t>AOR: </a:t>
                      </a:r>
                      <a:r>
                        <a:rPr lang="en-US" sz="1200" dirty="0" smtClean="0">
                          <a:effectLst/>
                          <a:latin typeface="Times New Roman"/>
                          <a:ea typeface="Times New Roman"/>
                        </a:rPr>
                        <a:t>1.45</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7.7%</a:t>
                      </a:r>
                    </a:p>
                    <a:p>
                      <a:pPr marL="0" marR="0" algn="ctr">
                        <a:spcBef>
                          <a:spcPts val="0"/>
                        </a:spcBef>
                        <a:spcAft>
                          <a:spcPts val="0"/>
                        </a:spcAft>
                      </a:pPr>
                      <a:r>
                        <a:rPr lang="en-US" sz="1200" dirty="0">
                          <a:effectLst/>
                          <a:highlight>
                            <a:srgbClr val="FFFF00"/>
                          </a:highlight>
                          <a:latin typeface="Times New Roman"/>
                          <a:ea typeface="Times New Roman"/>
                        </a:rPr>
                        <a:t>AOR 1.78 </a:t>
                      </a:r>
                      <a:r>
                        <a:rPr lang="en-US" sz="1200" dirty="0" smtClean="0">
                          <a:effectLst/>
                          <a:highlight>
                            <a:srgbClr val="FFFF00"/>
                          </a:highlight>
                          <a:latin typeface="Times New Roman"/>
                          <a:ea typeface="Times New Roman"/>
                        </a:rPr>
                        <a:t>*</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13.5%</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1.87*</a:t>
                      </a:r>
                      <a:endParaRPr lang="en-US" sz="1200" dirty="0">
                        <a:effectLst/>
                        <a:latin typeface="Times New Roman"/>
                        <a:ea typeface="Times New Roman"/>
                      </a:endParaRPr>
                    </a:p>
                  </a:txBody>
                  <a:tcPr marL="68580" marR="68580" marT="0" marB="0" anchor="ctr"/>
                </a:tc>
              </a:tr>
              <a:tr h="389651">
                <a:tc vMerge="1">
                  <a:txBody>
                    <a:bodyPr/>
                    <a:lstStyle/>
                    <a:p>
                      <a:endParaRPr lang="en-US" sz="1000" dirty="0"/>
                    </a:p>
                  </a:txBody>
                  <a:tcPr/>
                </a:tc>
                <a:tc>
                  <a:txBody>
                    <a:bodyPr/>
                    <a:lstStyle/>
                    <a:p>
                      <a:pPr marL="0" marR="0" algn="ctr">
                        <a:spcBef>
                          <a:spcPts val="0"/>
                        </a:spcBef>
                        <a:spcAft>
                          <a:spcPts val="0"/>
                        </a:spcAft>
                      </a:pPr>
                      <a:r>
                        <a:rPr lang="en-US" sz="1200" dirty="0">
                          <a:effectLst/>
                          <a:latin typeface="Times New Roman"/>
                          <a:ea typeface="Times New Roman"/>
                        </a:rPr>
                        <a:t>Of those without a  </a:t>
                      </a:r>
                      <a:r>
                        <a:rPr lang="en-US" sz="1200" dirty="0" smtClean="0">
                          <a:effectLst/>
                          <a:latin typeface="Times New Roman"/>
                          <a:ea typeface="Times New Roman"/>
                        </a:rPr>
                        <a:t>problem</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3.6%</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10.6%</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5.4%</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9.2%</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r>
              <a:tr h="389651">
                <a:tc rowSpan="2">
                  <a:txBody>
                    <a:bodyPr/>
                    <a:lstStyle/>
                    <a:p>
                      <a:r>
                        <a:rPr lang="en-US" sz="1200" kern="1200" dirty="0" smtClean="0">
                          <a:solidFill>
                            <a:schemeClr val="dk1"/>
                          </a:solidFill>
                          <a:effectLst/>
                          <a:latin typeface="+mn-lt"/>
                          <a:ea typeface="+mn-ea"/>
                          <a:cs typeface="+mn-cs"/>
                        </a:rPr>
                        <a:t>Among children with at least 1 chronic condition (n=4902)</a:t>
                      </a:r>
                      <a:endParaRPr lang="en-US" sz="1200" dirty="0"/>
                    </a:p>
                  </a:txBody>
                  <a:tcPr anchor="ctr"/>
                </a:tc>
                <a:tc>
                  <a:txBody>
                    <a:bodyPr/>
                    <a:lstStyle/>
                    <a:p>
                      <a:pPr marL="0" marR="0" algn="ctr">
                        <a:spcBef>
                          <a:spcPts val="0"/>
                        </a:spcBef>
                        <a:spcAft>
                          <a:spcPts val="0"/>
                        </a:spcAft>
                      </a:pPr>
                      <a:r>
                        <a:rPr lang="en-US" sz="1200" dirty="0">
                          <a:effectLst/>
                          <a:latin typeface="Times New Roman"/>
                          <a:ea typeface="Times New Roman"/>
                        </a:rPr>
                        <a:t>Of those with a </a:t>
                      </a:r>
                      <a:r>
                        <a:rPr lang="en-US" sz="1200" dirty="0" smtClean="0">
                          <a:effectLst/>
                          <a:latin typeface="Times New Roman"/>
                          <a:ea typeface="Times New Roman"/>
                        </a:rPr>
                        <a:t>problem</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4.5%</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1.58*</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12.6% </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1.90*</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6.7% </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1.75*</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10.3%</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2.16*</a:t>
                      </a:r>
                      <a:endParaRPr lang="en-US" sz="1200" dirty="0">
                        <a:effectLst/>
                        <a:latin typeface="Times New Roman"/>
                        <a:ea typeface="Times New Roman"/>
                      </a:endParaRPr>
                    </a:p>
                  </a:txBody>
                  <a:tcPr marL="68580" marR="68580" marT="0" marB="0" anchor="ctr"/>
                </a:tc>
              </a:tr>
              <a:tr h="389651">
                <a:tc vMerge="1">
                  <a:txBody>
                    <a:bodyPr/>
                    <a:lstStyle/>
                    <a:p>
                      <a:endParaRPr lang="en-US" sz="1000" dirty="0"/>
                    </a:p>
                  </a:txBody>
                  <a:tcPr/>
                </a:tc>
                <a:tc>
                  <a:txBody>
                    <a:bodyPr/>
                    <a:lstStyle/>
                    <a:p>
                      <a:pPr marL="0" marR="0" algn="ctr">
                        <a:spcBef>
                          <a:spcPts val="0"/>
                        </a:spcBef>
                        <a:spcAft>
                          <a:spcPts val="0"/>
                        </a:spcAft>
                      </a:pPr>
                      <a:r>
                        <a:rPr lang="en-US" sz="1200" dirty="0">
                          <a:effectLst/>
                          <a:latin typeface="Times New Roman"/>
                          <a:ea typeface="Times New Roman"/>
                        </a:rPr>
                        <a:t>Of those without a  </a:t>
                      </a:r>
                      <a:r>
                        <a:rPr lang="en-US" sz="1200" dirty="0" smtClean="0">
                          <a:effectLst/>
                          <a:latin typeface="Times New Roman"/>
                          <a:ea typeface="Times New Roman"/>
                        </a:rPr>
                        <a:t>problem</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3.1% </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7.5%</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4.5%</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5.9%</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r>
              <a:tr h="389651">
                <a:tc rowSpan="2">
                  <a:txBody>
                    <a:bodyPr/>
                    <a:lstStyle/>
                    <a:p>
                      <a:r>
                        <a:rPr lang="en-US" sz="1200" kern="1200" dirty="0" smtClean="0">
                          <a:solidFill>
                            <a:schemeClr val="dk1"/>
                          </a:solidFill>
                          <a:effectLst/>
                          <a:latin typeface="+mn-lt"/>
                          <a:ea typeface="+mn-ea"/>
                          <a:cs typeface="+mn-cs"/>
                        </a:rPr>
                        <a:t>Among, children with emotional, behavioral or mental condition</a:t>
                      </a:r>
                      <a:r>
                        <a:rPr lang="en-US" sz="1200" kern="1200" baseline="0" dirty="0" smtClean="0">
                          <a:solidFill>
                            <a:schemeClr val="dk1"/>
                          </a:solidFill>
                          <a:effectLst/>
                          <a:latin typeface="+mn-lt"/>
                          <a:ea typeface="+mn-ea"/>
                          <a:cs typeface="+mn-cs"/>
                        </a:rPr>
                        <a:t> </a:t>
                      </a:r>
                      <a:r>
                        <a:rPr lang="en-US" sz="1200" kern="1200" dirty="0" smtClean="0">
                          <a:solidFill>
                            <a:schemeClr val="dk1"/>
                          </a:solidFill>
                          <a:effectLst/>
                          <a:latin typeface="+mn-lt"/>
                          <a:ea typeface="+mn-ea"/>
                          <a:cs typeface="+mn-cs"/>
                        </a:rPr>
                        <a:t>(n=1307)</a:t>
                      </a:r>
                      <a:endParaRPr lang="en-US" sz="1200" dirty="0"/>
                    </a:p>
                  </a:txBody>
                  <a:tcPr anchor="ctr"/>
                </a:tc>
                <a:tc>
                  <a:txBody>
                    <a:bodyPr/>
                    <a:lstStyle/>
                    <a:p>
                      <a:pPr marL="0" marR="0" algn="ctr">
                        <a:spcBef>
                          <a:spcPts val="0"/>
                        </a:spcBef>
                        <a:spcAft>
                          <a:spcPts val="0"/>
                        </a:spcAft>
                      </a:pPr>
                      <a:r>
                        <a:rPr lang="en-US" sz="1200" dirty="0">
                          <a:effectLst/>
                          <a:latin typeface="Times New Roman"/>
                          <a:ea typeface="Times New Roman"/>
                        </a:rPr>
                        <a:t>Of those with a </a:t>
                      </a:r>
                      <a:r>
                        <a:rPr lang="en-US" sz="1200" dirty="0" smtClean="0">
                          <a:effectLst/>
                          <a:latin typeface="Times New Roman"/>
                          <a:ea typeface="Times New Roman"/>
                        </a:rPr>
                        <a:t>problem</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6.2%</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2.29*</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14.6%</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1.59*</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9.1%</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1.97*</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17.1%</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1.61*</a:t>
                      </a:r>
                      <a:endParaRPr lang="en-US" sz="1200" dirty="0">
                        <a:effectLst/>
                        <a:latin typeface="Times New Roman"/>
                        <a:ea typeface="Times New Roman"/>
                      </a:endParaRPr>
                    </a:p>
                  </a:txBody>
                  <a:tcPr marL="68580" marR="68580" marT="0" marB="0" anchor="ctr"/>
                </a:tc>
              </a:tr>
              <a:tr h="389651">
                <a:tc vMerge="1">
                  <a:txBody>
                    <a:bodyPr/>
                    <a:lstStyle/>
                    <a:p>
                      <a:endParaRPr lang="en-US" sz="1000" dirty="0"/>
                    </a:p>
                  </a:txBody>
                  <a:tcPr/>
                </a:tc>
                <a:tc>
                  <a:txBody>
                    <a:bodyPr/>
                    <a:lstStyle/>
                    <a:p>
                      <a:pPr marL="0" marR="0" algn="ctr">
                        <a:spcBef>
                          <a:spcPts val="0"/>
                        </a:spcBef>
                        <a:spcAft>
                          <a:spcPts val="0"/>
                        </a:spcAft>
                      </a:pPr>
                      <a:r>
                        <a:rPr lang="en-US" sz="1200" dirty="0">
                          <a:effectLst/>
                          <a:latin typeface="Times New Roman"/>
                          <a:ea typeface="Times New Roman"/>
                        </a:rPr>
                        <a:t>Of those without a  problem </a:t>
                      </a: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3.1%</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10.8% </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5.2% </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12.7%</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r>
              <a:tr h="389651">
                <a:tc rowSpan="2">
                  <a:txBody>
                    <a:bodyPr/>
                    <a:lstStyle/>
                    <a:p>
                      <a:r>
                        <a:rPr lang="en-US" sz="1200" kern="1200" dirty="0" smtClean="0">
                          <a:solidFill>
                            <a:schemeClr val="dk1"/>
                          </a:solidFill>
                          <a:effectLst/>
                          <a:latin typeface="+mn-lt"/>
                          <a:ea typeface="+mn-ea"/>
                          <a:cs typeface="+mn-cs"/>
                        </a:rPr>
                        <a:t>Among children with pain-related condition (n=1084)</a:t>
                      </a:r>
                      <a:endParaRPr lang="en-US" sz="1200" dirty="0"/>
                    </a:p>
                  </a:txBody>
                  <a:tcPr anchor="ctr"/>
                </a:tc>
                <a:tc>
                  <a:txBody>
                    <a:bodyPr/>
                    <a:lstStyle/>
                    <a:p>
                      <a:pPr marL="0" marR="0" algn="ctr">
                        <a:spcBef>
                          <a:spcPts val="0"/>
                        </a:spcBef>
                        <a:spcAft>
                          <a:spcPts val="0"/>
                        </a:spcAft>
                      </a:pPr>
                      <a:r>
                        <a:rPr lang="en-US" sz="1200" dirty="0">
                          <a:effectLst/>
                          <a:latin typeface="Times New Roman"/>
                          <a:ea typeface="Times New Roman"/>
                        </a:rPr>
                        <a:t>Of those with a </a:t>
                      </a:r>
                      <a:r>
                        <a:rPr lang="en-US" sz="1200" dirty="0" smtClean="0">
                          <a:effectLst/>
                          <a:latin typeface="Times New Roman"/>
                          <a:ea typeface="Times New Roman"/>
                        </a:rPr>
                        <a:t>problem</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4.8%</a:t>
                      </a:r>
                    </a:p>
                    <a:p>
                      <a:pPr marL="0" marR="0" algn="ctr">
                        <a:spcBef>
                          <a:spcPts val="0"/>
                        </a:spcBef>
                        <a:spcAft>
                          <a:spcPts val="0"/>
                        </a:spcAft>
                      </a:pPr>
                      <a:r>
                        <a:rPr lang="en-US" sz="1200" dirty="0">
                          <a:effectLst/>
                          <a:latin typeface="Times New Roman"/>
                          <a:ea typeface="Times New Roman"/>
                        </a:rPr>
                        <a:t>AOR: </a:t>
                      </a:r>
                      <a:r>
                        <a:rPr lang="en-US" sz="1200" dirty="0" smtClean="0">
                          <a:effectLst/>
                          <a:latin typeface="Times New Roman"/>
                          <a:ea typeface="Times New Roman"/>
                        </a:rPr>
                        <a:t>1.17</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14.8%</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1.69*</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9.7%</a:t>
                      </a:r>
                    </a:p>
                    <a:p>
                      <a:pPr marL="0" marR="0" algn="ctr">
                        <a:spcBef>
                          <a:spcPts val="0"/>
                        </a:spcBef>
                        <a:spcAft>
                          <a:spcPts val="0"/>
                        </a:spcAft>
                      </a:pPr>
                      <a:r>
                        <a:rPr lang="en-US" sz="1200" dirty="0">
                          <a:effectLst/>
                          <a:latin typeface="Times New Roman"/>
                          <a:ea typeface="Times New Roman"/>
                        </a:rPr>
                        <a:t>AOR: </a:t>
                      </a:r>
                      <a:r>
                        <a:rPr lang="en-US" sz="1200" dirty="0" smtClean="0">
                          <a:effectLst/>
                          <a:latin typeface="Times New Roman"/>
                          <a:ea typeface="Times New Roman"/>
                        </a:rPr>
                        <a:t>0.89</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13.6%</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1.73*</a:t>
                      </a:r>
                      <a:endParaRPr lang="en-US" sz="1200" dirty="0">
                        <a:effectLst/>
                        <a:latin typeface="Times New Roman"/>
                        <a:ea typeface="Times New Roman"/>
                      </a:endParaRPr>
                    </a:p>
                  </a:txBody>
                  <a:tcPr marL="68580" marR="68580" marT="0" marB="0" anchor="ctr"/>
                </a:tc>
              </a:tr>
              <a:tr h="389651">
                <a:tc vMerge="1">
                  <a:txBody>
                    <a:bodyPr/>
                    <a:lstStyle/>
                    <a:p>
                      <a:endParaRPr lang="en-US" sz="1000" dirty="0"/>
                    </a:p>
                  </a:txBody>
                  <a:tcPr/>
                </a:tc>
                <a:tc>
                  <a:txBody>
                    <a:bodyPr/>
                    <a:lstStyle/>
                    <a:p>
                      <a:pPr marL="0" marR="0" algn="ctr">
                        <a:spcBef>
                          <a:spcPts val="0"/>
                        </a:spcBef>
                        <a:spcAft>
                          <a:spcPts val="0"/>
                        </a:spcAft>
                      </a:pPr>
                      <a:r>
                        <a:rPr lang="en-US" sz="1200" dirty="0">
                          <a:effectLst/>
                          <a:latin typeface="Times New Roman"/>
                          <a:ea typeface="Times New Roman"/>
                        </a:rPr>
                        <a:t>Of those without a  problem </a:t>
                      </a: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3.7%</a:t>
                      </a:r>
                    </a:p>
                    <a:p>
                      <a:pPr marL="0" marR="0" algn="ctr">
                        <a:spcBef>
                          <a:spcPts val="0"/>
                        </a:spcBef>
                        <a:spcAft>
                          <a:spcPts val="0"/>
                        </a:spcAft>
                      </a:pPr>
                      <a:r>
                        <a:rPr lang="en-US" sz="1200" dirty="0">
                          <a:effectLst/>
                          <a:latin typeface="Times New Roman"/>
                          <a:ea typeface="Times New Roman"/>
                        </a:rPr>
                        <a:t>Ref</a:t>
                      </a:r>
                      <a:r>
                        <a:rPr lang="en-US" sz="1200" dirty="0" smtClean="0">
                          <a:effectLst/>
                          <a:latin typeface="Times New Roman"/>
                          <a:ea typeface="Times New Roman"/>
                        </a:rPr>
                        <a:t>:</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10.2%</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10.4%</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8.9%</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r>
              <a:tr h="389651">
                <a:tc rowSpan="2">
                  <a:txBody>
                    <a:bodyPr/>
                    <a:lstStyle/>
                    <a:p>
                      <a:r>
                        <a:rPr lang="en-US" sz="1200" kern="1200" dirty="0" smtClean="0">
                          <a:solidFill>
                            <a:schemeClr val="dk1"/>
                          </a:solidFill>
                          <a:effectLst/>
                          <a:latin typeface="+mn-lt"/>
                          <a:ea typeface="+mn-ea"/>
                          <a:cs typeface="+mn-cs"/>
                        </a:rPr>
                        <a:t>Among children with gastroenterology problem (n=2444)</a:t>
                      </a:r>
                      <a:endParaRPr lang="en-US" sz="1200" dirty="0"/>
                    </a:p>
                  </a:txBody>
                  <a:tcPr anchor="ctr"/>
                </a:tc>
                <a:tc>
                  <a:txBody>
                    <a:bodyPr/>
                    <a:lstStyle/>
                    <a:p>
                      <a:pPr marL="0" marR="0" algn="ctr">
                        <a:spcBef>
                          <a:spcPts val="0"/>
                        </a:spcBef>
                        <a:spcAft>
                          <a:spcPts val="0"/>
                        </a:spcAft>
                      </a:pPr>
                      <a:r>
                        <a:rPr lang="en-US" sz="1200" dirty="0">
                          <a:effectLst/>
                          <a:latin typeface="Times New Roman"/>
                          <a:ea typeface="Times New Roman"/>
                        </a:rPr>
                        <a:t>Of those with a </a:t>
                      </a:r>
                      <a:r>
                        <a:rPr lang="en-US" sz="1200" dirty="0" smtClean="0">
                          <a:effectLst/>
                          <a:latin typeface="Times New Roman"/>
                          <a:ea typeface="Times New Roman"/>
                        </a:rPr>
                        <a:t>problem</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4.6%</a:t>
                      </a:r>
                    </a:p>
                    <a:p>
                      <a:pPr marL="0" marR="0" algn="ctr">
                        <a:spcBef>
                          <a:spcPts val="0"/>
                        </a:spcBef>
                        <a:spcAft>
                          <a:spcPts val="0"/>
                        </a:spcAft>
                      </a:pPr>
                      <a:r>
                        <a:rPr lang="en-US" sz="1200" dirty="0">
                          <a:effectLst/>
                          <a:latin typeface="Times New Roman"/>
                          <a:ea typeface="Times New Roman"/>
                        </a:rPr>
                        <a:t>AOR: 1.47 </a:t>
                      </a: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14.6%</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2.01*</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7.3%</a:t>
                      </a:r>
                    </a:p>
                    <a:p>
                      <a:pPr marL="0" marR="0" algn="ctr">
                        <a:spcBef>
                          <a:spcPts val="0"/>
                        </a:spcBef>
                        <a:spcAft>
                          <a:spcPts val="0"/>
                        </a:spcAft>
                      </a:pPr>
                      <a:r>
                        <a:rPr lang="en-US" sz="1200" dirty="0">
                          <a:effectLst/>
                          <a:latin typeface="Times New Roman"/>
                          <a:ea typeface="Times New Roman"/>
                        </a:rPr>
                        <a:t>AOR: </a:t>
                      </a:r>
                      <a:r>
                        <a:rPr lang="en-US" sz="1200" dirty="0" smtClean="0">
                          <a:effectLst/>
                          <a:latin typeface="Times New Roman"/>
                          <a:ea typeface="Times New Roman"/>
                        </a:rPr>
                        <a:t>1.23</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11.1%</a:t>
                      </a:r>
                    </a:p>
                    <a:p>
                      <a:pPr marL="0" marR="0" algn="ctr">
                        <a:spcBef>
                          <a:spcPts val="0"/>
                        </a:spcBef>
                        <a:spcAft>
                          <a:spcPts val="0"/>
                        </a:spcAft>
                      </a:pPr>
                      <a:r>
                        <a:rPr lang="en-US" sz="1200" dirty="0">
                          <a:effectLst/>
                          <a:highlight>
                            <a:srgbClr val="FFFF00"/>
                          </a:highlight>
                          <a:latin typeface="Times New Roman"/>
                          <a:ea typeface="Times New Roman"/>
                        </a:rPr>
                        <a:t>AOR: </a:t>
                      </a:r>
                      <a:r>
                        <a:rPr lang="en-US" sz="1200" dirty="0" smtClean="0">
                          <a:effectLst/>
                          <a:highlight>
                            <a:srgbClr val="FFFF00"/>
                          </a:highlight>
                          <a:latin typeface="Times New Roman"/>
                          <a:ea typeface="Times New Roman"/>
                        </a:rPr>
                        <a:t>1.81*</a:t>
                      </a:r>
                      <a:endParaRPr lang="en-US" sz="1200" dirty="0">
                        <a:effectLst/>
                        <a:latin typeface="Times New Roman"/>
                        <a:ea typeface="Times New Roman"/>
                      </a:endParaRPr>
                    </a:p>
                  </a:txBody>
                  <a:tcPr marL="68580" marR="68580" marT="0" marB="0" anchor="ctr"/>
                </a:tc>
              </a:tr>
              <a:tr h="389651">
                <a:tc vMerge="1">
                  <a:txBody>
                    <a:bodyPr/>
                    <a:lstStyle/>
                    <a:p>
                      <a:endParaRPr lang="en-US" sz="1000" dirty="0"/>
                    </a:p>
                  </a:txBody>
                  <a:tcPr/>
                </a:tc>
                <a:tc>
                  <a:txBody>
                    <a:bodyPr/>
                    <a:lstStyle/>
                    <a:p>
                      <a:pPr marL="0" marR="0" algn="ctr">
                        <a:spcBef>
                          <a:spcPts val="0"/>
                        </a:spcBef>
                        <a:spcAft>
                          <a:spcPts val="0"/>
                        </a:spcAft>
                      </a:pPr>
                      <a:r>
                        <a:rPr lang="en-US" sz="1200" dirty="0">
                          <a:effectLst/>
                          <a:latin typeface="Times New Roman"/>
                          <a:ea typeface="Times New Roman"/>
                        </a:rPr>
                        <a:t>Of those without a  problem </a:t>
                      </a: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3.1%</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7.9%</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5.9%</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latin typeface="Times New Roman"/>
                          <a:ea typeface="Times New Roman"/>
                        </a:rPr>
                        <a:t>6.9%</a:t>
                      </a:r>
                    </a:p>
                    <a:p>
                      <a:pPr marL="0" marR="0" algn="ctr">
                        <a:spcBef>
                          <a:spcPts val="0"/>
                        </a:spcBef>
                        <a:spcAft>
                          <a:spcPts val="0"/>
                        </a:spcAft>
                      </a:pPr>
                      <a:r>
                        <a:rPr lang="en-US" sz="1200" dirty="0" smtClean="0">
                          <a:effectLst/>
                          <a:latin typeface="Times New Roman"/>
                          <a:ea typeface="Times New Roman"/>
                        </a:rPr>
                        <a:t>Ref</a:t>
                      </a:r>
                      <a:endParaRPr lang="en-US" sz="1200" dirty="0">
                        <a:effectLst/>
                        <a:latin typeface="Times New Roman"/>
                        <a:ea typeface="Times New Roman"/>
                      </a:endParaRPr>
                    </a:p>
                  </a:txBody>
                  <a:tcPr marL="68580" marR="68580" marT="0" marB="0" anchor="ctr"/>
                </a:tc>
              </a:tr>
            </a:tbl>
          </a:graphicData>
        </a:graphic>
      </p:graphicFrame>
      <p:pic>
        <p:nvPicPr>
          <p:cNvPr id="7" name="Picture 6" descr="CAHMI_Logo_final.jpg"/>
          <p:cNvPicPr>
            <a:picLocks noChangeAspect="1"/>
          </p:cNvPicPr>
          <p:nvPr/>
        </p:nvPicPr>
        <p:blipFill>
          <a:blip r:embed="rId3" cstate="print"/>
          <a:stretch>
            <a:fillRect/>
          </a:stretch>
        </p:blipFill>
        <p:spPr>
          <a:xfrm>
            <a:off x="0" y="-44461"/>
            <a:ext cx="2209800" cy="1160145"/>
          </a:xfrm>
          <a:prstGeom prst="rect">
            <a:avLst/>
          </a:prstGeom>
        </p:spPr>
      </p:pic>
    </p:spTree>
    <p:extLst>
      <p:ext uri="{BB962C8B-B14F-4D97-AF65-F5344CB8AC3E}">
        <p14:creationId xmlns:p14="http://schemas.microsoft.com/office/powerpoint/2010/main" val="7240700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0" y="0"/>
            <a:ext cx="9144000" cy="13716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6" name="TextBox 5"/>
          <p:cNvSpPr txBox="1"/>
          <p:nvPr/>
        </p:nvSpPr>
        <p:spPr>
          <a:xfrm>
            <a:off x="2209800" y="169494"/>
            <a:ext cx="6705600" cy="954107"/>
          </a:xfrm>
          <a:prstGeom prst="rect">
            <a:avLst/>
          </a:prstGeom>
          <a:noFill/>
        </p:spPr>
        <p:txBody>
          <a:bodyPr wrap="square" rtlCol="0">
            <a:spAutoFit/>
          </a:bodyPr>
          <a:lstStyle/>
          <a:p>
            <a:pPr algn="ctr"/>
            <a:r>
              <a:rPr lang="en-US" sz="2800" b="1" dirty="0" smtClean="0">
                <a:solidFill>
                  <a:schemeClr val="bg1"/>
                </a:solidFill>
              </a:rPr>
              <a:t>CAM Use and Quality of Care, 2009/10 NS-CSHCN</a:t>
            </a:r>
            <a:endParaRPr lang="en-US" sz="2800" b="1" dirty="0">
              <a:solidFill>
                <a:schemeClr val="bg1"/>
              </a:solidFill>
            </a:endParaRPr>
          </a:p>
        </p:txBody>
      </p:sp>
      <p:graphicFrame>
        <p:nvGraphicFramePr>
          <p:cNvPr id="7" name="Chart 6"/>
          <p:cNvGraphicFramePr/>
          <p:nvPr>
            <p:extLst>
              <p:ext uri="{D42A27DB-BD31-4B8C-83A1-F6EECF244321}">
                <p14:modId xmlns:p14="http://schemas.microsoft.com/office/powerpoint/2010/main" val="901421643"/>
              </p:ext>
            </p:extLst>
          </p:nvPr>
        </p:nvGraphicFramePr>
        <p:xfrm>
          <a:off x="76200" y="1600200"/>
          <a:ext cx="4800600" cy="48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1418490028"/>
              </p:ext>
            </p:extLst>
          </p:nvPr>
        </p:nvGraphicFramePr>
        <p:xfrm>
          <a:off x="5143500" y="1676400"/>
          <a:ext cx="3962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13143" y="3924300"/>
            <a:ext cx="492443" cy="1200329"/>
          </a:xfrm>
          <a:prstGeom prst="rect">
            <a:avLst/>
          </a:prstGeom>
          <a:noFill/>
        </p:spPr>
        <p:txBody>
          <a:bodyPr vert="vert270" wrap="square" rtlCol="0">
            <a:spAutoFit/>
          </a:bodyPr>
          <a:lstStyle/>
          <a:p>
            <a:r>
              <a:rPr lang="en-US" sz="2000" b="1" dirty="0" smtClean="0">
                <a:solidFill>
                  <a:schemeClr val="accent3"/>
                </a:solidFill>
              </a:rPr>
              <a:t>Ref</a:t>
            </a:r>
            <a:endParaRPr lang="en-US" sz="2000" b="1" dirty="0">
              <a:solidFill>
                <a:schemeClr val="accent3"/>
              </a:solidFill>
            </a:endParaRPr>
          </a:p>
        </p:txBody>
      </p:sp>
      <p:sp>
        <p:nvSpPr>
          <p:cNvPr id="9" name="TextBox 8"/>
          <p:cNvSpPr txBox="1"/>
          <p:nvPr/>
        </p:nvSpPr>
        <p:spPr>
          <a:xfrm>
            <a:off x="7075964" y="3927564"/>
            <a:ext cx="492443" cy="1200329"/>
          </a:xfrm>
          <a:prstGeom prst="rect">
            <a:avLst/>
          </a:prstGeom>
          <a:noFill/>
        </p:spPr>
        <p:txBody>
          <a:bodyPr vert="vert270" wrap="square" rtlCol="0">
            <a:spAutoFit/>
          </a:bodyPr>
          <a:lstStyle/>
          <a:p>
            <a:r>
              <a:rPr lang="en-US" sz="2000" b="1" dirty="0" smtClean="0">
                <a:solidFill>
                  <a:schemeClr val="accent3"/>
                </a:solidFill>
              </a:rPr>
              <a:t>Ref</a:t>
            </a:r>
            <a:endParaRPr lang="en-US" sz="2000" b="1" dirty="0">
              <a:solidFill>
                <a:schemeClr val="accent3"/>
              </a:solidFill>
            </a:endParaRPr>
          </a:p>
        </p:txBody>
      </p:sp>
      <p:sp>
        <p:nvSpPr>
          <p:cNvPr id="10" name="TextBox 9"/>
          <p:cNvSpPr txBox="1"/>
          <p:nvPr/>
        </p:nvSpPr>
        <p:spPr>
          <a:xfrm>
            <a:off x="2362200" y="3657600"/>
            <a:ext cx="492443" cy="1470293"/>
          </a:xfrm>
          <a:prstGeom prst="rect">
            <a:avLst/>
          </a:prstGeom>
          <a:noFill/>
        </p:spPr>
        <p:txBody>
          <a:bodyPr vert="vert270" wrap="square" rtlCol="0">
            <a:spAutoFit/>
          </a:bodyPr>
          <a:lstStyle/>
          <a:p>
            <a:r>
              <a:rPr lang="en-US" sz="2000" b="1" dirty="0" smtClean="0">
                <a:solidFill>
                  <a:schemeClr val="accent3"/>
                </a:solidFill>
              </a:rPr>
              <a:t>AOR: 1.60*</a:t>
            </a:r>
            <a:endParaRPr lang="en-US" sz="2000" b="1" dirty="0">
              <a:solidFill>
                <a:schemeClr val="accent3"/>
              </a:solidFill>
            </a:endParaRPr>
          </a:p>
        </p:txBody>
      </p:sp>
      <p:sp>
        <p:nvSpPr>
          <p:cNvPr id="11" name="TextBox 10"/>
          <p:cNvSpPr txBox="1"/>
          <p:nvPr/>
        </p:nvSpPr>
        <p:spPr>
          <a:xfrm>
            <a:off x="5971064" y="3657600"/>
            <a:ext cx="492443" cy="1470293"/>
          </a:xfrm>
          <a:prstGeom prst="rect">
            <a:avLst/>
          </a:prstGeom>
          <a:noFill/>
        </p:spPr>
        <p:txBody>
          <a:bodyPr vert="vert270" wrap="square" rtlCol="0">
            <a:spAutoFit/>
          </a:bodyPr>
          <a:lstStyle/>
          <a:p>
            <a:r>
              <a:rPr lang="en-US" sz="2000" b="1" dirty="0" smtClean="0">
                <a:solidFill>
                  <a:schemeClr val="accent3"/>
                </a:solidFill>
              </a:rPr>
              <a:t>AOR: 1.52*</a:t>
            </a:r>
            <a:endParaRPr lang="en-US" sz="2000" b="1" dirty="0">
              <a:solidFill>
                <a:schemeClr val="accent3"/>
              </a:solidFill>
            </a:endParaRPr>
          </a:p>
        </p:txBody>
      </p:sp>
      <p:pic>
        <p:nvPicPr>
          <p:cNvPr id="12" name="Picture 11" descr="CAHMI_Logo_final.jpg"/>
          <p:cNvPicPr>
            <a:picLocks noChangeAspect="1"/>
          </p:cNvPicPr>
          <p:nvPr/>
        </p:nvPicPr>
        <p:blipFill>
          <a:blip r:embed="rId4"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8713820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7" name="TextBox 6"/>
          <p:cNvSpPr txBox="1"/>
          <p:nvPr/>
        </p:nvSpPr>
        <p:spPr>
          <a:xfrm>
            <a:off x="2133600" y="103018"/>
            <a:ext cx="7010400" cy="954107"/>
          </a:xfrm>
          <a:prstGeom prst="rect">
            <a:avLst/>
          </a:prstGeom>
          <a:noFill/>
        </p:spPr>
        <p:txBody>
          <a:bodyPr wrap="square" rtlCol="0">
            <a:spAutoFit/>
          </a:bodyPr>
          <a:lstStyle/>
          <a:p>
            <a:pPr algn="ctr"/>
            <a:r>
              <a:rPr lang="en-US" sz="2800" b="1" dirty="0" smtClean="0">
                <a:solidFill>
                  <a:schemeClr val="bg1"/>
                </a:solidFill>
              </a:rPr>
              <a:t>CAM Use and Health Care Expenditures (Adjusted), NHIS/MEPS</a:t>
            </a:r>
            <a:endParaRPr lang="en-US"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31094911"/>
              </p:ext>
            </p:extLst>
          </p:nvPr>
        </p:nvGraphicFramePr>
        <p:xfrm>
          <a:off x="0" y="1295400"/>
          <a:ext cx="9144000" cy="2453640"/>
        </p:xfrm>
        <a:graphic>
          <a:graphicData uri="http://schemas.openxmlformats.org/drawingml/2006/table">
            <a:tbl>
              <a:tblPr firstRow="1" bandRow="1">
                <a:tableStyleId>{93296810-A885-4BE3-A3E7-6D5BEEA58F35}</a:tableStyleId>
              </a:tblPr>
              <a:tblGrid>
                <a:gridCol w="2385166"/>
                <a:gridCol w="1043834"/>
                <a:gridCol w="1219200"/>
                <a:gridCol w="1676400"/>
                <a:gridCol w="1676400"/>
                <a:gridCol w="1143000"/>
              </a:tblGrid>
              <a:tr h="381000">
                <a:tc gridSpan="6">
                  <a:txBody>
                    <a:bodyPr/>
                    <a:lstStyle/>
                    <a:p>
                      <a:pPr algn="ctr"/>
                      <a:r>
                        <a:rPr lang="en-US" dirty="0" smtClean="0"/>
                        <a:t>Total health</a:t>
                      </a:r>
                      <a:r>
                        <a:rPr lang="en-US" baseline="0" dirty="0" smtClean="0"/>
                        <a:t> care expenditures</a:t>
                      </a:r>
                      <a:endParaRPr lang="en-US" dirty="0"/>
                    </a:p>
                  </a:txBody>
                  <a:tcPr>
                    <a:solidFill>
                      <a:srgbClr val="008AF2"/>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533400">
                <a:tc rowSpan="2">
                  <a:txBody>
                    <a:bodyPr/>
                    <a:lstStyle/>
                    <a:p>
                      <a:r>
                        <a:rPr lang="en-US" dirty="0" smtClean="0">
                          <a:solidFill>
                            <a:schemeClr val="accent3"/>
                          </a:solidFill>
                        </a:rPr>
                        <a:t>CAM use status</a:t>
                      </a:r>
                      <a:endParaRPr lang="en-US" dirty="0">
                        <a:solidFill>
                          <a:schemeClr val="accent3"/>
                        </a:solidFill>
                      </a:endParaRPr>
                    </a:p>
                  </a:txBody>
                  <a:tcPr anchor="ctr">
                    <a:solidFill>
                      <a:srgbClr val="29A3FF"/>
                    </a:solidFill>
                  </a:tcPr>
                </a:tc>
                <a:tc gridSpan="2">
                  <a:txBody>
                    <a:bodyPr/>
                    <a:lstStyle/>
                    <a:p>
                      <a:pPr algn="ctr"/>
                      <a:r>
                        <a:rPr lang="en-US" b="1" dirty="0" smtClean="0">
                          <a:solidFill>
                            <a:schemeClr val="accent3"/>
                          </a:solidFill>
                        </a:rPr>
                        <a:t>Children with expenditures</a:t>
                      </a:r>
                      <a:endParaRPr lang="en-US" b="1" dirty="0">
                        <a:solidFill>
                          <a:schemeClr val="accent3"/>
                        </a:solidFill>
                      </a:endParaRPr>
                    </a:p>
                  </a:txBody>
                  <a:tcPr>
                    <a:solidFill>
                      <a:srgbClr val="29A3FF"/>
                    </a:solidFill>
                  </a:tcPr>
                </a:tc>
                <a:tc hMerge="1">
                  <a:txBody>
                    <a:bodyPr/>
                    <a:lstStyle/>
                    <a:p>
                      <a:endParaRPr lang="en-US" dirty="0"/>
                    </a:p>
                  </a:txBody>
                  <a:tcPr/>
                </a:tc>
                <a:tc gridSpan="3">
                  <a:txBody>
                    <a:bodyPr/>
                    <a:lstStyle/>
                    <a:p>
                      <a:pPr algn="ctr"/>
                      <a:r>
                        <a:rPr lang="en-US" b="1" dirty="0" smtClean="0">
                          <a:solidFill>
                            <a:schemeClr val="accent3"/>
                          </a:solidFill>
                        </a:rPr>
                        <a:t>Mean after adjusting covariates, among children with expenditures</a:t>
                      </a:r>
                      <a:endParaRPr lang="en-US" b="1" dirty="0">
                        <a:solidFill>
                          <a:schemeClr val="accent3"/>
                        </a:solidFill>
                      </a:endParaRPr>
                    </a:p>
                  </a:txBody>
                  <a:tcPr anchor="ctr">
                    <a:solidFill>
                      <a:srgbClr val="29A3FF"/>
                    </a:solidFill>
                  </a:tcPr>
                </a:tc>
                <a:tc hMerge="1">
                  <a:txBody>
                    <a:bodyPr/>
                    <a:lstStyle/>
                    <a:p>
                      <a:endParaRPr lang="en-US" dirty="0"/>
                    </a:p>
                  </a:txBody>
                  <a:tcPr/>
                </a:tc>
                <a:tc hMerge="1">
                  <a:txBody>
                    <a:bodyPr/>
                    <a:lstStyle/>
                    <a:p>
                      <a:endParaRPr lang="en-US" dirty="0"/>
                    </a:p>
                  </a:txBody>
                  <a:tcPr/>
                </a:tc>
              </a:tr>
              <a:tr h="198120">
                <a:tc vMerge="1">
                  <a:txBody>
                    <a:bodyPr/>
                    <a:lstStyle/>
                    <a:p>
                      <a:endParaRPr lang="en-US" sz="1600" dirty="0"/>
                    </a:p>
                  </a:txBody>
                  <a:tcPr/>
                </a:tc>
                <a:tc>
                  <a:txBody>
                    <a:bodyPr/>
                    <a:lstStyle/>
                    <a:p>
                      <a:pPr algn="ctr"/>
                      <a:r>
                        <a:rPr lang="en-US" sz="1600" dirty="0" smtClean="0">
                          <a:solidFill>
                            <a:schemeClr val="accent3"/>
                          </a:solidFill>
                        </a:rPr>
                        <a:t>n</a:t>
                      </a:r>
                      <a:endParaRPr lang="en-US" sz="1600" dirty="0">
                        <a:solidFill>
                          <a:schemeClr val="accent3"/>
                        </a:solidFill>
                      </a:endParaRPr>
                    </a:p>
                  </a:txBody>
                  <a:tcPr>
                    <a:solidFill>
                      <a:srgbClr val="29A3FF"/>
                    </a:solidFill>
                  </a:tcPr>
                </a:tc>
                <a:tc>
                  <a:txBody>
                    <a:bodyPr/>
                    <a:lstStyle/>
                    <a:p>
                      <a:pPr algn="ctr"/>
                      <a:r>
                        <a:rPr lang="en-US" sz="1600" dirty="0" smtClean="0">
                          <a:solidFill>
                            <a:schemeClr val="accent3"/>
                          </a:solidFill>
                        </a:rPr>
                        <a:t>%</a:t>
                      </a:r>
                      <a:endParaRPr lang="en-US" sz="1600" dirty="0">
                        <a:solidFill>
                          <a:schemeClr val="accent3"/>
                        </a:solidFill>
                      </a:endParaRPr>
                    </a:p>
                  </a:txBody>
                  <a:tcPr>
                    <a:solidFill>
                      <a:srgbClr val="29A3FF"/>
                    </a:solidFill>
                  </a:tcPr>
                </a:tc>
                <a:tc>
                  <a:txBody>
                    <a:bodyPr/>
                    <a:lstStyle/>
                    <a:p>
                      <a:pPr algn="ctr"/>
                      <a:r>
                        <a:rPr lang="en-US" sz="1600" dirty="0" smtClean="0">
                          <a:solidFill>
                            <a:schemeClr val="accent3"/>
                          </a:solidFill>
                        </a:rPr>
                        <a:t>Mean</a:t>
                      </a:r>
                      <a:endParaRPr lang="en-US" sz="1600" dirty="0">
                        <a:solidFill>
                          <a:schemeClr val="accent3"/>
                        </a:solidFill>
                      </a:endParaRPr>
                    </a:p>
                  </a:txBody>
                  <a:tcPr>
                    <a:solidFill>
                      <a:srgbClr val="29A3FF"/>
                    </a:solidFill>
                  </a:tcPr>
                </a:tc>
                <a:tc>
                  <a:txBody>
                    <a:bodyPr/>
                    <a:lstStyle/>
                    <a:p>
                      <a:pPr algn="ctr"/>
                      <a:r>
                        <a:rPr lang="en-US" sz="1600" dirty="0" smtClean="0">
                          <a:solidFill>
                            <a:schemeClr val="accent3"/>
                          </a:solidFill>
                        </a:rPr>
                        <a:t>CI</a:t>
                      </a:r>
                      <a:endParaRPr lang="en-US" sz="1600" dirty="0">
                        <a:solidFill>
                          <a:schemeClr val="accent3"/>
                        </a:solidFill>
                      </a:endParaRPr>
                    </a:p>
                  </a:txBody>
                  <a:tcPr>
                    <a:solidFill>
                      <a:srgbClr val="29A3FF"/>
                    </a:solidFill>
                  </a:tcPr>
                </a:tc>
                <a:tc>
                  <a:txBody>
                    <a:bodyPr/>
                    <a:lstStyle/>
                    <a:p>
                      <a:pPr algn="ctr"/>
                      <a:r>
                        <a:rPr lang="en-US" sz="1600" dirty="0" smtClean="0">
                          <a:solidFill>
                            <a:schemeClr val="accent3"/>
                          </a:solidFill>
                        </a:rPr>
                        <a:t>p</a:t>
                      </a:r>
                      <a:endParaRPr lang="en-US" sz="1600" dirty="0">
                        <a:solidFill>
                          <a:schemeClr val="accent3"/>
                        </a:solidFill>
                      </a:endParaRPr>
                    </a:p>
                  </a:txBody>
                  <a:tcPr>
                    <a:solidFill>
                      <a:srgbClr val="29A3FF"/>
                    </a:solidFill>
                  </a:tcPr>
                </a:tc>
              </a:tr>
              <a:tr h="320040">
                <a:tc>
                  <a:txBody>
                    <a:bodyPr/>
                    <a:lstStyle/>
                    <a:p>
                      <a:r>
                        <a:rPr lang="en-US" sz="1600" dirty="0" smtClean="0"/>
                        <a:t>All</a:t>
                      </a:r>
                      <a:r>
                        <a:rPr lang="en-US" sz="1600" baseline="0" dirty="0" smtClean="0"/>
                        <a:t> children (n=2411)</a:t>
                      </a:r>
                      <a:endParaRPr lang="en-US" sz="1600" dirty="0"/>
                    </a:p>
                  </a:txBody>
                  <a:tcPr>
                    <a:solidFill>
                      <a:srgbClr val="9DC7ED"/>
                    </a:solidFill>
                  </a:tcPr>
                </a:tc>
                <a:tc>
                  <a:txBody>
                    <a:bodyPr/>
                    <a:lstStyle/>
                    <a:p>
                      <a:pPr algn="ctr"/>
                      <a:r>
                        <a:rPr lang="en-US" sz="1800" dirty="0" smtClean="0"/>
                        <a:t>2014</a:t>
                      </a:r>
                      <a:endParaRPr lang="en-US" sz="1800" dirty="0"/>
                    </a:p>
                  </a:txBody>
                  <a:tcPr anchor="ctr">
                    <a:solidFill>
                      <a:srgbClr val="9DC7ED"/>
                    </a:solidFill>
                  </a:tcPr>
                </a:tc>
                <a:tc>
                  <a:txBody>
                    <a:bodyPr/>
                    <a:lstStyle/>
                    <a:p>
                      <a:pPr algn="ctr"/>
                      <a:r>
                        <a:rPr lang="en-US" sz="1800" dirty="0" smtClean="0"/>
                        <a:t>84.5%</a:t>
                      </a:r>
                      <a:endParaRPr lang="en-US" sz="1800" dirty="0"/>
                    </a:p>
                  </a:txBody>
                  <a:tcPr anchor="ctr">
                    <a:solidFill>
                      <a:srgbClr val="9DC7ED"/>
                    </a:solidFill>
                  </a:tcPr>
                </a:tc>
                <a:tc>
                  <a:txBody>
                    <a:bodyPr/>
                    <a:lstStyle/>
                    <a:p>
                      <a:pPr algn="ctr"/>
                      <a:r>
                        <a:rPr lang="en-US" sz="1800" kern="1200" dirty="0" smtClean="0">
                          <a:solidFill>
                            <a:schemeClr val="dk1"/>
                          </a:solidFill>
                          <a:effectLst/>
                          <a:latin typeface="+mn-lt"/>
                          <a:ea typeface="+mn-ea"/>
                          <a:cs typeface="+mn-cs"/>
                        </a:rPr>
                        <a:t>$1,537</a:t>
                      </a:r>
                      <a:endParaRPr lang="en-US" sz="1800" kern="1200" dirty="0">
                        <a:solidFill>
                          <a:schemeClr val="dk1"/>
                        </a:solidFill>
                        <a:effectLst/>
                        <a:latin typeface="+mn-lt"/>
                        <a:ea typeface="+mn-ea"/>
                        <a:cs typeface="+mn-cs"/>
                      </a:endParaRPr>
                    </a:p>
                  </a:txBody>
                  <a:tcPr anchor="ctr">
                    <a:solidFill>
                      <a:srgbClr val="9DC7ED"/>
                    </a:solidFill>
                  </a:tcPr>
                </a:tc>
                <a:tc>
                  <a:txBody>
                    <a:bodyPr/>
                    <a:lstStyle/>
                    <a:p>
                      <a:pPr algn="ctr"/>
                      <a:r>
                        <a:rPr lang="en-US" sz="1800" kern="1200" dirty="0" smtClean="0">
                          <a:solidFill>
                            <a:schemeClr val="dk1"/>
                          </a:solidFill>
                          <a:effectLst/>
                          <a:latin typeface="+mn-lt"/>
                          <a:ea typeface="+mn-ea"/>
                          <a:cs typeface="+mn-cs"/>
                        </a:rPr>
                        <a:t>1,468-1,606</a:t>
                      </a:r>
                      <a:endParaRPr lang="en-US" sz="1800" dirty="0"/>
                    </a:p>
                  </a:txBody>
                  <a:tcPr anchor="ctr">
                    <a:solidFill>
                      <a:srgbClr val="9DC7ED"/>
                    </a:solidFill>
                  </a:tcPr>
                </a:tc>
                <a:tc>
                  <a:txBody>
                    <a:bodyPr/>
                    <a:lstStyle/>
                    <a:p>
                      <a:pPr algn="ctr"/>
                      <a:r>
                        <a:rPr lang="en-US" sz="1800" dirty="0" smtClean="0"/>
                        <a:t>NA</a:t>
                      </a:r>
                      <a:endParaRPr lang="en-US" sz="1800" dirty="0"/>
                    </a:p>
                  </a:txBody>
                  <a:tcPr anchor="ctr">
                    <a:solidFill>
                      <a:srgbClr val="9DC7ED"/>
                    </a:solidFill>
                  </a:tcPr>
                </a:tc>
              </a:tr>
              <a:tr h="289560">
                <a:tc>
                  <a:txBody>
                    <a:bodyPr/>
                    <a:lstStyle/>
                    <a:p>
                      <a:r>
                        <a:rPr lang="en-US" sz="1600" dirty="0" smtClean="0"/>
                        <a:t>CAM users (n=294)</a:t>
                      </a:r>
                      <a:endParaRPr lang="en-US" sz="1600" dirty="0"/>
                    </a:p>
                  </a:txBody>
                  <a:tcPr>
                    <a:solidFill>
                      <a:srgbClr val="9DC7ED"/>
                    </a:solidFill>
                  </a:tcPr>
                </a:tc>
                <a:tc>
                  <a:txBody>
                    <a:bodyPr/>
                    <a:lstStyle/>
                    <a:p>
                      <a:pPr algn="ctr"/>
                      <a:r>
                        <a:rPr lang="en-US" sz="1800" dirty="0" smtClean="0"/>
                        <a:t>263</a:t>
                      </a:r>
                      <a:endParaRPr lang="en-US" sz="1800" dirty="0"/>
                    </a:p>
                  </a:txBody>
                  <a:tcPr anchor="ctr">
                    <a:solidFill>
                      <a:srgbClr val="9DC7ED"/>
                    </a:solidFill>
                  </a:tcPr>
                </a:tc>
                <a:tc>
                  <a:txBody>
                    <a:bodyPr/>
                    <a:lstStyle/>
                    <a:p>
                      <a:pPr algn="ctr"/>
                      <a:r>
                        <a:rPr lang="en-US" sz="1800" dirty="0" smtClean="0"/>
                        <a:t>91.0%</a:t>
                      </a:r>
                      <a:endParaRPr lang="en-US" sz="1800" dirty="0"/>
                    </a:p>
                  </a:txBody>
                  <a:tcPr anchor="ctr">
                    <a:solidFill>
                      <a:srgbClr val="9DC7ED"/>
                    </a:solidFill>
                  </a:tcPr>
                </a:tc>
                <a:tc>
                  <a:txBody>
                    <a:bodyPr/>
                    <a:lstStyle/>
                    <a:p>
                      <a:pPr algn="ctr"/>
                      <a:r>
                        <a:rPr lang="en-US" sz="1800" kern="1200" dirty="0" smtClean="0">
                          <a:solidFill>
                            <a:schemeClr val="dk1"/>
                          </a:solidFill>
                          <a:effectLst/>
                          <a:latin typeface="+mn-lt"/>
                          <a:ea typeface="+mn-ea"/>
                          <a:cs typeface="+mn-cs"/>
                        </a:rPr>
                        <a:t>$2,354</a:t>
                      </a:r>
                      <a:endParaRPr lang="en-US" sz="1800" kern="1200" dirty="0">
                        <a:solidFill>
                          <a:schemeClr val="dk1"/>
                        </a:solidFill>
                        <a:effectLst/>
                        <a:latin typeface="+mn-lt"/>
                        <a:ea typeface="+mn-ea"/>
                        <a:cs typeface="+mn-cs"/>
                      </a:endParaRPr>
                    </a:p>
                  </a:txBody>
                  <a:tcPr anchor="ctr">
                    <a:solidFill>
                      <a:srgbClr val="9DC7ED"/>
                    </a:solidFill>
                  </a:tcPr>
                </a:tc>
                <a:tc>
                  <a:txBody>
                    <a:bodyPr/>
                    <a:lstStyle/>
                    <a:p>
                      <a:pPr algn="ctr"/>
                      <a:r>
                        <a:rPr lang="en-US" sz="1800" kern="1200" dirty="0" smtClean="0">
                          <a:solidFill>
                            <a:schemeClr val="dk1"/>
                          </a:solidFill>
                          <a:effectLst/>
                          <a:latin typeface="+mn-lt"/>
                          <a:ea typeface="+mn-ea"/>
                          <a:cs typeface="+mn-cs"/>
                        </a:rPr>
                        <a:t>2,146-2,563</a:t>
                      </a:r>
                      <a:endParaRPr lang="en-US" sz="1800" dirty="0"/>
                    </a:p>
                  </a:txBody>
                  <a:tcPr anchor="ctr">
                    <a:solidFill>
                      <a:srgbClr val="9DC7ED"/>
                    </a:solidFill>
                  </a:tcPr>
                </a:tc>
                <a:tc rowSpan="2">
                  <a:txBody>
                    <a:bodyPr/>
                    <a:lstStyle/>
                    <a:p>
                      <a:pPr algn="ctr"/>
                      <a:r>
                        <a:rPr lang="en-US" sz="1800" dirty="0" smtClean="0"/>
                        <a:t>&lt;.0001</a:t>
                      </a:r>
                      <a:endParaRPr lang="en-US" sz="1800" dirty="0"/>
                    </a:p>
                  </a:txBody>
                  <a:tcPr anchor="ctr">
                    <a:solidFill>
                      <a:srgbClr val="9DC7ED"/>
                    </a:solidFill>
                  </a:tcPr>
                </a:tc>
              </a:tr>
              <a:tr h="264160">
                <a:tc>
                  <a:txBody>
                    <a:bodyPr/>
                    <a:lstStyle/>
                    <a:p>
                      <a:r>
                        <a:rPr lang="en-US" sz="1600" dirty="0" smtClean="0"/>
                        <a:t>Non-CAM users (n=2094)</a:t>
                      </a:r>
                      <a:endParaRPr lang="en-US" sz="1600" dirty="0"/>
                    </a:p>
                  </a:txBody>
                  <a:tcPr>
                    <a:solidFill>
                      <a:srgbClr val="9DC7ED"/>
                    </a:solidFill>
                  </a:tcPr>
                </a:tc>
                <a:tc>
                  <a:txBody>
                    <a:bodyPr/>
                    <a:lstStyle/>
                    <a:p>
                      <a:pPr algn="ctr"/>
                      <a:r>
                        <a:rPr lang="en-US" sz="1800" dirty="0" smtClean="0"/>
                        <a:t>1734</a:t>
                      </a:r>
                      <a:endParaRPr lang="en-US" sz="1800" dirty="0"/>
                    </a:p>
                  </a:txBody>
                  <a:tcPr anchor="ctr">
                    <a:solidFill>
                      <a:srgbClr val="9DC7ED"/>
                    </a:solidFill>
                  </a:tcPr>
                </a:tc>
                <a:tc>
                  <a:txBody>
                    <a:bodyPr/>
                    <a:lstStyle/>
                    <a:p>
                      <a:pPr algn="ctr"/>
                      <a:r>
                        <a:rPr lang="en-US" sz="1800" dirty="0" smtClean="0"/>
                        <a:t>83.6%</a:t>
                      </a:r>
                      <a:endParaRPr lang="en-US" sz="1800" dirty="0"/>
                    </a:p>
                  </a:txBody>
                  <a:tcPr anchor="ctr">
                    <a:solidFill>
                      <a:srgbClr val="9DC7ED"/>
                    </a:solidFill>
                  </a:tcPr>
                </a:tc>
                <a:tc>
                  <a:txBody>
                    <a:bodyPr/>
                    <a:lstStyle/>
                    <a:p>
                      <a:pPr algn="ctr"/>
                      <a:r>
                        <a:rPr lang="en-US" sz="1800" kern="1200" dirty="0" smtClean="0">
                          <a:solidFill>
                            <a:schemeClr val="dk1"/>
                          </a:solidFill>
                          <a:effectLst/>
                          <a:latin typeface="+mn-lt"/>
                          <a:ea typeface="+mn-ea"/>
                          <a:cs typeface="+mn-cs"/>
                        </a:rPr>
                        <a:t>$1,382</a:t>
                      </a:r>
                      <a:endParaRPr lang="en-US" sz="1800" kern="1200" dirty="0">
                        <a:solidFill>
                          <a:schemeClr val="dk1"/>
                        </a:solidFill>
                        <a:effectLst/>
                        <a:latin typeface="+mn-lt"/>
                        <a:ea typeface="+mn-ea"/>
                        <a:cs typeface="+mn-cs"/>
                      </a:endParaRPr>
                    </a:p>
                  </a:txBody>
                  <a:tcPr anchor="ctr">
                    <a:solidFill>
                      <a:srgbClr val="9DC7ED"/>
                    </a:solidFill>
                  </a:tcPr>
                </a:tc>
                <a:tc>
                  <a:txBody>
                    <a:bodyPr/>
                    <a:lstStyle/>
                    <a:p>
                      <a:pPr algn="ctr"/>
                      <a:r>
                        <a:rPr lang="en-US" sz="1800" kern="1200" dirty="0" smtClean="0">
                          <a:solidFill>
                            <a:schemeClr val="dk1"/>
                          </a:solidFill>
                          <a:effectLst/>
                          <a:latin typeface="+mn-lt"/>
                          <a:ea typeface="+mn-ea"/>
                          <a:cs typeface="+mn-cs"/>
                        </a:rPr>
                        <a:t> 1,319-1,445</a:t>
                      </a:r>
                      <a:endParaRPr lang="en-US" sz="1800" dirty="0"/>
                    </a:p>
                  </a:txBody>
                  <a:tcPr anchor="ctr">
                    <a:solidFill>
                      <a:srgbClr val="9DC7ED"/>
                    </a:solidFill>
                  </a:tcPr>
                </a:tc>
                <a:tc vMerge="1">
                  <a:txBody>
                    <a:bodyPr/>
                    <a:lstStyle/>
                    <a:p>
                      <a:endParaRPr lang="en-US"/>
                    </a:p>
                  </a:txBody>
                  <a:tcPr/>
                </a:tc>
              </a:tr>
            </a:tbl>
          </a:graphicData>
        </a:graphic>
      </p:graphicFrame>
      <p:sp>
        <p:nvSpPr>
          <p:cNvPr id="3" name="TextBox 2"/>
          <p:cNvSpPr txBox="1"/>
          <p:nvPr/>
        </p:nvSpPr>
        <p:spPr>
          <a:xfrm>
            <a:off x="76200" y="6248400"/>
            <a:ext cx="9017000" cy="584775"/>
          </a:xfrm>
          <a:prstGeom prst="rect">
            <a:avLst/>
          </a:prstGeom>
          <a:noFill/>
        </p:spPr>
        <p:txBody>
          <a:bodyPr wrap="square" rtlCol="0">
            <a:spAutoFit/>
          </a:bodyPr>
          <a:lstStyle/>
          <a:p>
            <a:r>
              <a:rPr lang="en-US" sz="1600" dirty="0" smtClean="0"/>
              <a:t>Note: Expenditures were estimated by 2-part model adjusting age, sex, race/ethnicity, income, region and CSHCN status (NHIS)</a:t>
            </a:r>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val="1219441988"/>
              </p:ext>
            </p:extLst>
          </p:nvPr>
        </p:nvGraphicFramePr>
        <p:xfrm>
          <a:off x="0" y="3810000"/>
          <a:ext cx="9144000" cy="2512040"/>
        </p:xfrm>
        <a:graphic>
          <a:graphicData uri="http://schemas.openxmlformats.org/drawingml/2006/table">
            <a:tbl>
              <a:tblPr firstRow="1" bandRow="1">
                <a:tableStyleId>{93296810-A885-4BE3-A3E7-6D5BEEA58F35}</a:tableStyleId>
              </a:tblPr>
              <a:tblGrid>
                <a:gridCol w="2452003"/>
                <a:gridCol w="1053197"/>
                <a:gridCol w="1143000"/>
                <a:gridCol w="1676400"/>
                <a:gridCol w="1676400"/>
                <a:gridCol w="1143000"/>
              </a:tblGrid>
              <a:tr h="370840">
                <a:tc gridSpan="6">
                  <a:txBody>
                    <a:bodyPr/>
                    <a:lstStyle/>
                    <a:p>
                      <a:pPr algn="ctr"/>
                      <a:r>
                        <a:rPr lang="en-US" dirty="0" smtClean="0"/>
                        <a:t>Out-of-pocked health care expenditures</a:t>
                      </a:r>
                      <a:endParaRPr lang="en-US" dirty="0"/>
                    </a:p>
                  </a:txBody>
                  <a:tcPr>
                    <a:solidFill>
                      <a:srgbClr val="008AF2"/>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69340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solidFill>
                        </a:rPr>
                        <a:t>CAM use status</a:t>
                      </a:r>
                    </a:p>
                    <a:p>
                      <a:endParaRPr lang="en-US" dirty="0">
                        <a:solidFill>
                          <a:schemeClr val="accent3"/>
                        </a:solidFill>
                      </a:endParaRPr>
                    </a:p>
                  </a:txBody>
                  <a:tcPr anchor="ctr">
                    <a:solidFill>
                      <a:srgbClr val="0D97FF"/>
                    </a:solidFill>
                  </a:tcPr>
                </a:tc>
                <a:tc gridSpan="2">
                  <a:txBody>
                    <a:bodyPr/>
                    <a:lstStyle/>
                    <a:p>
                      <a:pPr algn="ctr"/>
                      <a:r>
                        <a:rPr lang="en-US" dirty="0" smtClean="0">
                          <a:solidFill>
                            <a:schemeClr val="accent3"/>
                          </a:solidFill>
                        </a:rPr>
                        <a:t>Children with expenditures</a:t>
                      </a:r>
                      <a:endParaRPr lang="en-US" dirty="0">
                        <a:solidFill>
                          <a:schemeClr val="accent3"/>
                        </a:solidFill>
                      </a:endParaRPr>
                    </a:p>
                  </a:txBody>
                  <a:tcPr anchor="ctr">
                    <a:solidFill>
                      <a:srgbClr val="0D97FF"/>
                    </a:solidFill>
                  </a:tcPr>
                </a:tc>
                <a:tc hMerge="1">
                  <a:txBody>
                    <a:bodyPr/>
                    <a:lstStyle/>
                    <a:p>
                      <a:endParaRPr 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solidFill>
                        </a:rPr>
                        <a:t>Mean after adjusting covariates, among children with expenditures</a:t>
                      </a:r>
                      <a:endParaRPr lang="en-US" dirty="0">
                        <a:solidFill>
                          <a:schemeClr val="accent3"/>
                        </a:solidFill>
                      </a:endParaRPr>
                    </a:p>
                  </a:txBody>
                  <a:tcPr anchor="ctr">
                    <a:solidFill>
                      <a:srgbClr val="0D97FF"/>
                    </a:solidFill>
                  </a:tcPr>
                </a:tc>
                <a:tc hMerge="1">
                  <a:txBody>
                    <a:bodyPr/>
                    <a:lstStyle/>
                    <a:p>
                      <a:endParaRPr lang="en-US" dirty="0"/>
                    </a:p>
                  </a:txBody>
                  <a:tcPr/>
                </a:tc>
                <a:tc hMerge="1">
                  <a:txBody>
                    <a:bodyPr/>
                    <a:lstStyle/>
                    <a:p>
                      <a:endParaRPr lang="en-US" dirty="0"/>
                    </a:p>
                  </a:txBody>
                  <a:tcPr/>
                </a:tc>
              </a:tr>
              <a:tr h="284480">
                <a:tc vMerge="1">
                  <a:txBody>
                    <a:bodyPr/>
                    <a:lstStyle/>
                    <a:p>
                      <a:endParaRPr lang="en-US" sz="1600" dirty="0"/>
                    </a:p>
                  </a:txBody>
                  <a:tcPr/>
                </a:tc>
                <a:tc>
                  <a:txBody>
                    <a:bodyPr/>
                    <a:lstStyle/>
                    <a:p>
                      <a:pPr algn="ctr"/>
                      <a:r>
                        <a:rPr lang="en-US" sz="1600" dirty="0" smtClean="0">
                          <a:solidFill>
                            <a:schemeClr val="accent3"/>
                          </a:solidFill>
                        </a:rPr>
                        <a:t>n</a:t>
                      </a:r>
                      <a:endParaRPr lang="en-US" sz="1600" dirty="0">
                        <a:solidFill>
                          <a:schemeClr val="accent3"/>
                        </a:solidFill>
                      </a:endParaRPr>
                    </a:p>
                  </a:txBody>
                  <a:tcPr anchor="ctr">
                    <a:solidFill>
                      <a:srgbClr val="0D97FF"/>
                    </a:solidFill>
                  </a:tcPr>
                </a:tc>
                <a:tc>
                  <a:txBody>
                    <a:bodyPr/>
                    <a:lstStyle/>
                    <a:p>
                      <a:pPr algn="ctr"/>
                      <a:r>
                        <a:rPr lang="en-US" sz="1600" dirty="0" smtClean="0">
                          <a:solidFill>
                            <a:schemeClr val="accent3"/>
                          </a:solidFill>
                        </a:rPr>
                        <a:t>%</a:t>
                      </a:r>
                      <a:endParaRPr lang="en-US" sz="1600" dirty="0">
                        <a:solidFill>
                          <a:schemeClr val="accent3"/>
                        </a:solidFill>
                      </a:endParaRPr>
                    </a:p>
                  </a:txBody>
                  <a:tcPr anchor="ctr">
                    <a:solidFill>
                      <a:srgbClr val="0D97FF"/>
                    </a:solidFill>
                  </a:tcPr>
                </a:tc>
                <a:tc>
                  <a:txBody>
                    <a:bodyPr/>
                    <a:lstStyle/>
                    <a:p>
                      <a:pPr algn="ctr"/>
                      <a:r>
                        <a:rPr lang="en-US" sz="1600" dirty="0" smtClean="0">
                          <a:solidFill>
                            <a:schemeClr val="accent3"/>
                          </a:solidFill>
                        </a:rPr>
                        <a:t>Mean </a:t>
                      </a:r>
                      <a:endParaRPr lang="en-US" sz="1600" dirty="0">
                        <a:solidFill>
                          <a:schemeClr val="accent3"/>
                        </a:solidFill>
                      </a:endParaRPr>
                    </a:p>
                  </a:txBody>
                  <a:tcPr anchor="ctr">
                    <a:solidFill>
                      <a:srgbClr val="0D97FF"/>
                    </a:solidFill>
                  </a:tcPr>
                </a:tc>
                <a:tc>
                  <a:txBody>
                    <a:bodyPr/>
                    <a:lstStyle/>
                    <a:p>
                      <a:pPr algn="ctr"/>
                      <a:r>
                        <a:rPr lang="en-US" sz="1600" dirty="0" smtClean="0">
                          <a:solidFill>
                            <a:schemeClr val="accent3"/>
                          </a:solidFill>
                        </a:rPr>
                        <a:t>CI</a:t>
                      </a:r>
                      <a:endParaRPr lang="en-US" sz="1600" dirty="0">
                        <a:solidFill>
                          <a:schemeClr val="accent3"/>
                        </a:solidFill>
                      </a:endParaRPr>
                    </a:p>
                  </a:txBody>
                  <a:tcPr anchor="ctr">
                    <a:solidFill>
                      <a:srgbClr val="0D97FF"/>
                    </a:solidFill>
                  </a:tcPr>
                </a:tc>
                <a:tc>
                  <a:txBody>
                    <a:bodyPr/>
                    <a:lstStyle/>
                    <a:p>
                      <a:pPr algn="ctr"/>
                      <a:r>
                        <a:rPr lang="en-US" sz="1600" dirty="0" smtClean="0">
                          <a:solidFill>
                            <a:schemeClr val="accent3"/>
                          </a:solidFill>
                        </a:rPr>
                        <a:t>p</a:t>
                      </a:r>
                      <a:endParaRPr lang="en-US" sz="1600" dirty="0">
                        <a:solidFill>
                          <a:schemeClr val="accent3"/>
                        </a:solidFill>
                      </a:endParaRPr>
                    </a:p>
                  </a:txBody>
                  <a:tcPr anchor="ctr">
                    <a:solidFill>
                      <a:srgbClr val="0D97FF"/>
                    </a:solidFill>
                  </a:tcPr>
                </a:tc>
              </a:tr>
              <a:tr h="370840">
                <a:tc>
                  <a:txBody>
                    <a:bodyPr/>
                    <a:lstStyle/>
                    <a:p>
                      <a:r>
                        <a:rPr lang="en-US" sz="1600" dirty="0" smtClean="0"/>
                        <a:t>All</a:t>
                      </a:r>
                      <a:r>
                        <a:rPr lang="en-US" sz="1600" baseline="0" dirty="0" smtClean="0"/>
                        <a:t> children (n=2411)</a:t>
                      </a:r>
                      <a:endParaRPr lang="en-US" sz="1600" dirty="0"/>
                    </a:p>
                  </a:txBody>
                  <a:tcPr>
                    <a:solidFill>
                      <a:srgbClr val="9DC7ED"/>
                    </a:solidFill>
                  </a:tcPr>
                </a:tc>
                <a:tc>
                  <a:txBody>
                    <a:bodyPr/>
                    <a:lstStyle/>
                    <a:p>
                      <a:pPr algn="ctr"/>
                      <a:r>
                        <a:rPr lang="en-US" sz="1600" dirty="0" smtClean="0"/>
                        <a:t>1411</a:t>
                      </a:r>
                      <a:endParaRPr lang="en-US" sz="1600" dirty="0"/>
                    </a:p>
                  </a:txBody>
                  <a:tcPr anchor="ctr">
                    <a:solidFill>
                      <a:srgbClr val="9DC7ED"/>
                    </a:solidFill>
                  </a:tcPr>
                </a:tc>
                <a:tc>
                  <a:txBody>
                    <a:bodyPr/>
                    <a:lstStyle/>
                    <a:p>
                      <a:pPr algn="ctr"/>
                      <a:r>
                        <a:rPr lang="en-US" sz="1600" dirty="0" smtClean="0"/>
                        <a:t>64.8%</a:t>
                      </a:r>
                      <a:endParaRPr lang="en-US" sz="1600" dirty="0"/>
                    </a:p>
                  </a:txBody>
                  <a:tcPr anchor="ctr">
                    <a:solidFill>
                      <a:srgbClr val="9DC7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$354 </a:t>
                      </a:r>
                      <a:endParaRPr lang="en-US" sz="1600" dirty="0"/>
                    </a:p>
                  </a:txBody>
                  <a:tcPr anchor="ctr">
                    <a:solidFill>
                      <a:srgbClr val="9DC7ED"/>
                    </a:solidFill>
                  </a:tcPr>
                </a:tc>
                <a:tc>
                  <a:txBody>
                    <a:bodyPr/>
                    <a:lstStyle/>
                    <a:p>
                      <a:pPr algn="ctr"/>
                      <a:r>
                        <a:rPr lang="en-US" sz="1800" kern="1200" dirty="0" smtClean="0">
                          <a:solidFill>
                            <a:schemeClr val="dk1"/>
                          </a:solidFill>
                          <a:effectLst/>
                          <a:latin typeface="+mn-lt"/>
                          <a:ea typeface="+mn-ea"/>
                          <a:cs typeface="+mn-cs"/>
                        </a:rPr>
                        <a:t>332-377</a:t>
                      </a:r>
                      <a:endParaRPr lang="en-US" sz="1600" dirty="0"/>
                    </a:p>
                  </a:txBody>
                  <a:tcPr anchor="ctr">
                    <a:solidFill>
                      <a:srgbClr val="9DC7ED"/>
                    </a:solidFill>
                  </a:tcPr>
                </a:tc>
                <a:tc>
                  <a:txBody>
                    <a:bodyPr/>
                    <a:lstStyle/>
                    <a:p>
                      <a:pPr algn="ctr"/>
                      <a:r>
                        <a:rPr lang="en-US" sz="1600" dirty="0" smtClean="0"/>
                        <a:t>NA</a:t>
                      </a:r>
                      <a:endParaRPr lang="en-US" sz="1600" dirty="0"/>
                    </a:p>
                  </a:txBody>
                  <a:tcPr anchor="ctr">
                    <a:solidFill>
                      <a:srgbClr val="9DC7ED"/>
                    </a:solidFill>
                  </a:tcPr>
                </a:tc>
              </a:tr>
              <a:tr h="370840">
                <a:tc>
                  <a:txBody>
                    <a:bodyPr/>
                    <a:lstStyle/>
                    <a:p>
                      <a:r>
                        <a:rPr lang="en-US" sz="1600" dirty="0" smtClean="0"/>
                        <a:t>CAM users (n=294)</a:t>
                      </a:r>
                      <a:endParaRPr lang="en-US" sz="1600" dirty="0"/>
                    </a:p>
                  </a:txBody>
                  <a:tcPr>
                    <a:solidFill>
                      <a:srgbClr val="9DC7ED"/>
                    </a:solidFill>
                  </a:tcPr>
                </a:tc>
                <a:tc>
                  <a:txBody>
                    <a:bodyPr/>
                    <a:lstStyle/>
                    <a:p>
                      <a:pPr algn="ctr"/>
                      <a:r>
                        <a:rPr lang="en-US" sz="1600" dirty="0" smtClean="0"/>
                        <a:t>204</a:t>
                      </a:r>
                      <a:endParaRPr lang="en-US" sz="1600" dirty="0"/>
                    </a:p>
                  </a:txBody>
                  <a:tcPr anchor="ctr">
                    <a:solidFill>
                      <a:srgbClr val="9DC7ED"/>
                    </a:solidFill>
                  </a:tcPr>
                </a:tc>
                <a:tc>
                  <a:txBody>
                    <a:bodyPr/>
                    <a:lstStyle/>
                    <a:p>
                      <a:pPr algn="ctr"/>
                      <a:r>
                        <a:rPr lang="en-US" sz="1600" dirty="0" smtClean="0"/>
                        <a:t>75.4%</a:t>
                      </a:r>
                      <a:endParaRPr lang="en-US" sz="1600" dirty="0"/>
                    </a:p>
                  </a:txBody>
                  <a:tcPr anchor="ctr">
                    <a:solidFill>
                      <a:srgbClr val="9DC7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$476 </a:t>
                      </a:r>
                      <a:endParaRPr lang="en-US" sz="1600" dirty="0"/>
                    </a:p>
                  </a:txBody>
                  <a:tcPr anchor="ctr">
                    <a:solidFill>
                      <a:srgbClr val="9DC7ED"/>
                    </a:solidFill>
                  </a:tcPr>
                </a:tc>
                <a:tc>
                  <a:txBody>
                    <a:bodyPr/>
                    <a:lstStyle/>
                    <a:p>
                      <a:pPr algn="ctr"/>
                      <a:r>
                        <a:rPr lang="en-US" sz="1800" kern="1200" dirty="0" smtClean="0">
                          <a:solidFill>
                            <a:schemeClr val="dk1"/>
                          </a:solidFill>
                          <a:effectLst/>
                          <a:latin typeface="+mn-lt"/>
                          <a:ea typeface="+mn-ea"/>
                          <a:cs typeface="+mn-cs"/>
                        </a:rPr>
                        <a:t>420-532</a:t>
                      </a:r>
                      <a:endParaRPr lang="en-US" sz="1600" dirty="0"/>
                    </a:p>
                  </a:txBody>
                  <a:tcPr anchor="ctr">
                    <a:solidFill>
                      <a:srgbClr val="9DC7ED"/>
                    </a:solidFill>
                  </a:tcPr>
                </a:tc>
                <a:tc rowSpan="2">
                  <a:txBody>
                    <a:bodyPr/>
                    <a:lstStyle/>
                    <a:p>
                      <a:pPr algn="ctr"/>
                      <a:r>
                        <a:rPr lang="en-US" sz="1600" dirty="0" smtClean="0"/>
                        <a:t>&lt;.0001</a:t>
                      </a:r>
                      <a:endParaRPr lang="en-US" sz="1600" dirty="0"/>
                    </a:p>
                  </a:txBody>
                  <a:tcPr anchor="ctr">
                    <a:solidFill>
                      <a:srgbClr val="9DC7ED"/>
                    </a:solidFill>
                  </a:tcPr>
                </a:tc>
              </a:tr>
              <a:tr h="370840">
                <a:tc>
                  <a:txBody>
                    <a:bodyPr/>
                    <a:lstStyle/>
                    <a:p>
                      <a:r>
                        <a:rPr lang="en-US" sz="1600" dirty="0" smtClean="0"/>
                        <a:t>Non-CAM users (n=2094)</a:t>
                      </a:r>
                      <a:endParaRPr lang="en-US" sz="1600" dirty="0"/>
                    </a:p>
                  </a:txBody>
                  <a:tcPr>
                    <a:solidFill>
                      <a:srgbClr val="9DC7ED"/>
                    </a:solidFill>
                  </a:tcPr>
                </a:tc>
                <a:tc>
                  <a:txBody>
                    <a:bodyPr/>
                    <a:lstStyle/>
                    <a:p>
                      <a:pPr algn="ctr"/>
                      <a:r>
                        <a:rPr lang="en-US" sz="1600" dirty="0" smtClean="0"/>
                        <a:t>1194</a:t>
                      </a:r>
                      <a:endParaRPr lang="en-US" sz="1600" dirty="0"/>
                    </a:p>
                  </a:txBody>
                  <a:tcPr anchor="ctr">
                    <a:solidFill>
                      <a:srgbClr val="9DC7ED"/>
                    </a:solidFill>
                  </a:tcPr>
                </a:tc>
                <a:tc>
                  <a:txBody>
                    <a:bodyPr/>
                    <a:lstStyle/>
                    <a:p>
                      <a:pPr algn="ctr"/>
                      <a:r>
                        <a:rPr lang="en-US" sz="1600" dirty="0" smtClean="0"/>
                        <a:t>63.1%</a:t>
                      </a:r>
                      <a:endParaRPr lang="en-US" sz="1600" dirty="0"/>
                    </a:p>
                  </a:txBody>
                  <a:tcPr anchor="ctr">
                    <a:solidFill>
                      <a:srgbClr val="9DC7ED"/>
                    </a:solidFill>
                  </a:tcPr>
                </a:tc>
                <a:tc>
                  <a:txBody>
                    <a:bodyPr/>
                    <a:lstStyle/>
                    <a:p>
                      <a:pPr algn="ctr"/>
                      <a:r>
                        <a:rPr lang="en-US" sz="1800" kern="1200" dirty="0" smtClean="0">
                          <a:solidFill>
                            <a:schemeClr val="dk1"/>
                          </a:solidFill>
                          <a:effectLst/>
                          <a:latin typeface="+mn-lt"/>
                          <a:ea typeface="+mn-ea"/>
                          <a:cs typeface="+mn-cs"/>
                        </a:rPr>
                        <a:t>$329 </a:t>
                      </a:r>
                      <a:endParaRPr lang="en-US" sz="1600" dirty="0"/>
                    </a:p>
                  </a:txBody>
                  <a:tcPr anchor="ctr">
                    <a:solidFill>
                      <a:srgbClr val="9DC7ED"/>
                    </a:solidFill>
                  </a:tcPr>
                </a:tc>
                <a:tc>
                  <a:txBody>
                    <a:bodyPr/>
                    <a:lstStyle/>
                    <a:p>
                      <a:pPr algn="ctr"/>
                      <a:r>
                        <a:rPr lang="en-US" sz="1800" kern="1200" dirty="0" smtClean="0">
                          <a:solidFill>
                            <a:schemeClr val="dk1"/>
                          </a:solidFill>
                          <a:effectLst/>
                          <a:latin typeface="+mn-lt"/>
                          <a:ea typeface="+mn-ea"/>
                          <a:cs typeface="+mn-cs"/>
                        </a:rPr>
                        <a:t>307-351</a:t>
                      </a:r>
                      <a:endParaRPr lang="en-US" sz="1600" dirty="0"/>
                    </a:p>
                  </a:txBody>
                  <a:tcPr anchor="ctr">
                    <a:solidFill>
                      <a:srgbClr val="9DC7ED"/>
                    </a:solidFill>
                  </a:tcPr>
                </a:tc>
                <a:tc vMerge="1">
                  <a:txBody>
                    <a:bodyPr/>
                    <a:lstStyle/>
                    <a:p>
                      <a:endParaRPr lang="en-US" dirty="0"/>
                    </a:p>
                  </a:txBody>
                  <a:tcPr/>
                </a:tc>
              </a:tr>
            </a:tbl>
          </a:graphicData>
        </a:graphic>
      </p:graphicFrame>
      <p:pic>
        <p:nvPicPr>
          <p:cNvPr id="9" name="Picture 8"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700808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458200" cy="4572000"/>
          </a:xfrm>
        </p:spPr>
        <p:txBody>
          <a:bodyPr/>
          <a:lstStyle/>
          <a:p>
            <a:r>
              <a:rPr lang="en-US" sz="2400" b="1" dirty="0" smtClean="0"/>
              <a:t>Sample size in linked NHIS/MEPS File </a:t>
            </a:r>
          </a:p>
          <a:p>
            <a:pPr lvl="1"/>
            <a:r>
              <a:rPr lang="en-US" sz="2000" b="1" dirty="0" smtClean="0"/>
              <a:t>Prevents further </a:t>
            </a:r>
            <a:r>
              <a:rPr lang="en-US" sz="2000" b="1" dirty="0" err="1" smtClean="0"/>
              <a:t>analaysis</a:t>
            </a:r>
            <a:r>
              <a:rPr lang="en-US" sz="2000" b="1" dirty="0" smtClean="0"/>
              <a:t> of link between use of CAM in time 1 and conventional medical care in time 2 (suggestive findings)</a:t>
            </a:r>
          </a:p>
          <a:p>
            <a:pPr lvl="1"/>
            <a:endParaRPr lang="en-US" sz="2000" b="1" dirty="0" smtClean="0"/>
          </a:p>
          <a:p>
            <a:r>
              <a:rPr lang="en-US" sz="2400" b="1" dirty="0" smtClean="0"/>
              <a:t>Methods for NHIS CAM Supplement Regarding “condition/reason for using CAM</a:t>
            </a:r>
          </a:p>
          <a:p>
            <a:endParaRPr lang="en-US" dirty="0"/>
          </a:p>
        </p:txBody>
      </p:sp>
      <p:sp>
        <p:nvSpPr>
          <p:cNvPr id="4" name="Text Box 2"/>
          <p:cNvSpPr txBox="1">
            <a:spLocks noChangeArrowheads="1"/>
          </p:cNvSpPr>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5" name="TextBox 4"/>
          <p:cNvSpPr txBox="1"/>
          <p:nvPr/>
        </p:nvSpPr>
        <p:spPr>
          <a:xfrm>
            <a:off x="2438400" y="152400"/>
            <a:ext cx="6248400" cy="584775"/>
          </a:xfrm>
          <a:prstGeom prst="rect">
            <a:avLst/>
          </a:prstGeom>
          <a:noFill/>
        </p:spPr>
        <p:txBody>
          <a:bodyPr wrap="square" rtlCol="0">
            <a:spAutoFit/>
          </a:bodyPr>
          <a:lstStyle/>
          <a:p>
            <a:pPr algn="ctr"/>
            <a:r>
              <a:rPr lang="en-US" sz="3200" b="1" dirty="0" smtClean="0">
                <a:solidFill>
                  <a:schemeClr val="bg1"/>
                </a:solidFill>
              </a:rPr>
              <a:t>Key Limitations </a:t>
            </a:r>
            <a:endParaRPr lang="en-US" sz="3200" b="1" dirty="0">
              <a:solidFill>
                <a:schemeClr val="bg1"/>
              </a:solidFill>
            </a:endParaRPr>
          </a:p>
        </p:txBody>
      </p:sp>
      <p:pic>
        <p:nvPicPr>
          <p:cNvPr id="6" name="Picture 5" descr="CAHMI_Logo_final.jpg"/>
          <p:cNvPicPr>
            <a:picLocks noChangeAspect="1"/>
          </p:cNvPicPr>
          <p:nvPr/>
        </p:nvPicPr>
        <p:blipFill>
          <a:blip r:embed="rId2"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24368404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332523"/>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5" name="TextBox 4"/>
          <p:cNvSpPr txBox="1"/>
          <p:nvPr/>
        </p:nvSpPr>
        <p:spPr>
          <a:xfrm>
            <a:off x="2057400" y="25400"/>
            <a:ext cx="7188200" cy="1292662"/>
          </a:xfrm>
          <a:prstGeom prst="rect">
            <a:avLst/>
          </a:prstGeom>
          <a:noFill/>
        </p:spPr>
        <p:txBody>
          <a:bodyPr wrap="square" rtlCol="0">
            <a:spAutoFit/>
          </a:bodyPr>
          <a:lstStyle/>
          <a:p>
            <a:pPr algn="ctr"/>
            <a:r>
              <a:rPr lang="en-US" sz="2600" b="1" dirty="0" smtClean="0">
                <a:solidFill>
                  <a:schemeClr val="bg1"/>
                </a:solidFill>
              </a:rPr>
              <a:t>Utilization of Emergency Room in Matched and Future </a:t>
            </a:r>
            <a:r>
              <a:rPr lang="en-US" sz="2600" b="1" dirty="0">
                <a:solidFill>
                  <a:schemeClr val="bg1"/>
                </a:solidFill>
              </a:rPr>
              <a:t>Y</a:t>
            </a:r>
            <a:r>
              <a:rPr lang="en-US" sz="2600" b="1" dirty="0" smtClean="0">
                <a:solidFill>
                  <a:schemeClr val="bg1"/>
                </a:solidFill>
              </a:rPr>
              <a:t>ear of CAM Use, </a:t>
            </a:r>
          </a:p>
          <a:p>
            <a:pPr algn="ctr"/>
            <a:r>
              <a:rPr lang="en-US" sz="2600" b="1" dirty="0" smtClean="0">
                <a:solidFill>
                  <a:schemeClr val="bg1"/>
                </a:solidFill>
              </a:rPr>
              <a:t>NHIS and NHIS/MEPS </a:t>
            </a:r>
            <a:endParaRPr lang="en-US" sz="2600" b="1" dirty="0">
              <a:solidFill>
                <a:schemeClr val="bg1"/>
              </a:solidFill>
            </a:endParaRPr>
          </a:p>
        </p:txBody>
      </p:sp>
      <p:graphicFrame>
        <p:nvGraphicFramePr>
          <p:cNvPr id="6" name="Chart 5"/>
          <p:cNvGraphicFramePr/>
          <p:nvPr>
            <p:extLst>
              <p:ext uri="{D42A27DB-BD31-4B8C-83A1-F6EECF244321}">
                <p14:modId xmlns:p14="http://schemas.microsoft.com/office/powerpoint/2010/main" val="3927210613"/>
              </p:ext>
            </p:extLst>
          </p:nvPr>
        </p:nvGraphicFramePr>
        <p:xfrm>
          <a:off x="0" y="1318062"/>
          <a:ext cx="9067800" cy="54873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270000" y="5473987"/>
            <a:ext cx="1447800" cy="584775"/>
          </a:xfrm>
          <a:prstGeom prst="rect">
            <a:avLst/>
          </a:prstGeom>
          <a:noFill/>
        </p:spPr>
        <p:txBody>
          <a:bodyPr wrap="square" rtlCol="0">
            <a:spAutoFit/>
          </a:bodyPr>
          <a:lstStyle/>
          <a:p>
            <a:pPr algn="ctr"/>
            <a:r>
              <a:rPr lang="en-US" sz="1600" dirty="0" smtClean="0"/>
              <a:t>All children, 21.9% n=121</a:t>
            </a:r>
            <a:endParaRPr lang="en-US" sz="1600" dirty="0"/>
          </a:p>
        </p:txBody>
      </p:sp>
      <p:pic>
        <p:nvPicPr>
          <p:cNvPr id="8" name="Picture 7" descr="CAHMI_Logo_final.jpg"/>
          <p:cNvPicPr>
            <a:picLocks noChangeAspect="1"/>
          </p:cNvPicPr>
          <p:nvPr/>
        </p:nvPicPr>
        <p:blipFill>
          <a:blip r:embed="rId4"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21812462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3716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endParaRPr>
          </a:p>
          <a:p>
            <a:pPr>
              <a:defRPr/>
            </a:pPr>
            <a:endParaRPr lang="en-US" dirty="0">
              <a:latin typeface="+mn-lt"/>
            </a:endParaRPr>
          </a:p>
        </p:txBody>
      </p:sp>
      <p:sp>
        <p:nvSpPr>
          <p:cNvPr id="5" name="TextBox 4"/>
          <p:cNvSpPr txBox="1"/>
          <p:nvPr/>
        </p:nvSpPr>
        <p:spPr>
          <a:xfrm>
            <a:off x="2108200" y="209063"/>
            <a:ext cx="7010400" cy="1815882"/>
          </a:xfrm>
          <a:prstGeom prst="rect">
            <a:avLst/>
          </a:prstGeom>
          <a:noFill/>
        </p:spPr>
        <p:txBody>
          <a:bodyPr wrap="square" rtlCol="0">
            <a:spAutoFit/>
          </a:bodyPr>
          <a:lstStyle/>
          <a:p>
            <a:pPr algn="ctr"/>
            <a:r>
              <a:rPr lang="en-US" sz="2800" b="1" dirty="0" smtClean="0">
                <a:solidFill>
                  <a:schemeClr val="bg1"/>
                </a:solidFill>
                <a:latin typeface="+mn-lt"/>
              </a:rPr>
              <a:t>Hospitalization, </a:t>
            </a:r>
            <a:r>
              <a:rPr lang="en-US" sz="2800" b="1" dirty="0" smtClean="0">
                <a:solidFill>
                  <a:schemeClr val="bg1"/>
                </a:solidFill>
              </a:rPr>
              <a:t>by </a:t>
            </a:r>
            <a:r>
              <a:rPr lang="en-US" sz="2800" b="1" dirty="0">
                <a:solidFill>
                  <a:schemeClr val="bg1"/>
                </a:solidFill>
              </a:rPr>
              <a:t>CAM Use and CSHCN Status, </a:t>
            </a:r>
            <a:r>
              <a:rPr lang="en-US" sz="2800" b="1" dirty="0" smtClean="0">
                <a:solidFill>
                  <a:schemeClr val="bg1"/>
                </a:solidFill>
              </a:rPr>
              <a:t>NHIS/MEPS </a:t>
            </a: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latin typeface="+mn-lt"/>
            </a:endParaRPr>
          </a:p>
        </p:txBody>
      </p:sp>
      <p:graphicFrame>
        <p:nvGraphicFramePr>
          <p:cNvPr id="6" name="Table Placeholder 3"/>
          <p:cNvGraphicFramePr>
            <a:graphicFrameLocks/>
          </p:cNvGraphicFramePr>
          <p:nvPr>
            <p:extLst>
              <p:ext uri="{D42A27DB-BD31-4B8C-83A1-F6EECF244321}">
                <p14:modId xmlns:p14="http://schemas.microsoft.com/office/powerpoint/2010/main" val="602545772"/>
              </p:ext>
            </p:extLst>
          </p:nvPr>
        </p:nvGraphicFramePr>
        <p:xfrm>
          <a:off x="2514600" y="1371600"/>
          <a:ext cx="5562599" cy="4719320"/>
        </p:xfrm>
        <a:graphic>
          <a:graphicData uri="http://schemas.openxmlformats.org/drawingml/2006/table">
            <a:tbl>
              <a:tblPr firstRow="1" bandRow="1">
                <a:tableStyleId>{93296810-A885-4BE3-A3E7-6D5BEEA58F35}</a:tableStyleId>
              </a:tblPr>
              <a:tblGrid>
                <a:gridCol w="1295399"/>
                <a:gridCol w="1828800"/>
                <a:gridCol w="2438400"/>
              </a:tblGrid>
              <a:tr h="253870">
                <a:tc>
                  <a:txBody>
                    <a:bodyPr/>
                    <a:lstStyle/>
                    <a:p>
                      <a:endParaRPr lang="en-US" sz="1600" dirty="0">
                        <a:latin typeface="+mn-lt"/>
                      </a:endParaRPr>
                    </a:p>
                  </a:txBody>
                  <a:tcPr>
                    <a:solidFill>
                      <a:srgbClr val="008AF2"/>
                    </a:solidFill>
                  </a:tcPr>
                </a:tc>
                <a:tc gridSpan="2">
                  <a:txBody>
                    <a:bodyPr/>
                    <a:lstStyle/>
                    <a:p>
                      <a:pPr algn="ctr"/>
                      <a:r>
                        <a:rPr lang="en-US" sz="1600" dirty="0" smtClean="0">
                          <a:latin typeface="+mn-lt"/>
                        </a:rPr>
                        <a:t>MEPS – NHIS/MEPS</a:t>
                      </a:r>
                    </a:p>
                  </a:txBody>
                  <a:tcPr>
                    <a:solidFill>
                      <a:srgbClr val="008AF2"/>
                    </a:solidFill>
                  </a:tcPr>
                </a:tc>
                <a:tc hMerge="1">
                  <a:txBody>
                    <a:bodyPr/>
                    <a:lstStyle/>
                    <a:p>
                      <a:endParaRPr lang="en-US" dirty="0"/>
                    </a:p>
                  </a:txBody>
                  <a:tcPr/>
                </a:tc>
              </a:tr>
              <a:tr h="2413130">
                <a:tc>
                  <a:txBody>
                    <a:bodyPr/>
                    <a:lstStyle/>
                    <a:p>
                      <a:r>
                        <a:rPr lang="en-US" sz="1800" dirty="0" smtClean="0">
                          <a:latin typeface="+mn-lt"/>
                        </a:rPr>
                        <a:t>Survey Item/Description</a:t>
                      </a:r>
                      <a:endParaRPr lang="en-US" sz="1800" dirty="0">
                        <a:latin typeface="+mn-lt"/>
                      </a:endParaRPr>
                    </a:p>
                  </a:txBody>
                  <a:tcPr/>
                </a:tc>
                <a:tc gridSpan="2">
                  <a:txBody>
                    <a:bodyPr/>
                    <a:lstStyle/>
                    <a:p>
                      <a:pPr algn="l"/>
                      <a:r>
                        <a:rPr lang="en-US" sz="1800" kern="1200" dirty="0" smtClean="0">
                          <a:solidFill>
                            <a:schemeClr val="dk1"/>
                          </a:solidFill>
                          <a:effectLst/>
                          <a:latin typeface="+mn-lt"/>
                          <a:ea typeface="+mn-ea"/>
                          <a:cs typeface="+mn-cs"/>
                        </a:rPr>
                        <a:t>Data used to construct the inpatient utilization variable for newborns were edited </a:t>
                      </a:r>
                      <a:r>
                        <a:rPr lang="en-US" sz="1800" b="1" kern="1200" dirty="0" smtClean="0">
                          <a:solidFill>
                            <a:srgbClr val="002060"/>
                          </a:solidFill>
                          <a:effectLst/>
                          <a:latin typeface="+mn-lt"/>
                          <a:ea typeface="+mn-ea"/>
                          <a:cs typeface="+mn-cs"/>
                        </a:rPr>
                        <a:t>to exclude stays where the newborn left the hospital on the same day as the mother. </a:t>
                      </a:r>
                      <a:r>
                        <a:rPr lang="en-US" sz="1800" kern="1200" dirty="0" smtClean="0">
                          <a:solidFill>
                            <a:schemeClr val="dk1"/>
                          </a:solidFill>
                          <a:effectLst/>
                          <a:latin typeface="+mn-lt"/>
                          <a:ea typeface="+mn-ea"/>
                          <a:cs typeface="+mn-cs"/>
                        </a:rPr>
                        <a:t>However, if the newborn was discharged at a later date than the mother was discharged, then the discharge was considered a separate stay for the newborn when constructing the utilization variable.</a:t>
                      </a:r>
                      <a:endParaRPr lang="en-US" sz="1800" dirty="0">
                        <a:latin typeface="+mn-lt"/>
                      </a:endParaRPr>
                    </a:p>
                  </a:txBody>
                  <a:tcPr/>
                </a:tc>
                <a:tc hMerge="1">
                  <a:txBody>
                    <a:bodyPr/>
                    <a:lstStyle/>
                    <a:p>
                      <a:pPr algn="ctr"/>
                      <a:endParaRPr lang="en-US" dirty="0"/>
                    </a:p>
                  </a:txBody>
                  <a:tcPr/>
                </a:tc>
              </a:tr>
              <a:tr h="457200">
                <a:tc>
                  <a:txBody>
                    <a:bodyPr/>
                    <a:lstStyle/>
                    <a:p>
                      <a:endParaRPr lang="en-US" sz="1600" dirty="0">
                        <a:latin typeface="+mn-lt"/>
                      </a:endParaRPr>
                    </a:p>
                  </a:txBody>
                  <a:tcPr>
                    <a:solidFill>
                      <a:srgbClr val="008AF2"/>
                    </a:solidFill>
                  </a:tcPr>
                </a:tc>
                <a:tc>
                  <a:txBody>
                    <a:bodyPr/>
                    <a:lstStyle/>
                    <a:p>
                      <a:pPr algn="ctr"/>
                      <a:r>
                        <a:rPr lang="en-US" sz="1600" b="1" dirty="0" smtClean="0">
                          <a:solidFill>
                            <a:schemeClr val="accent3"/>
                          </a:solidFill>
                          <a:latin typeface="+mn-lt"/>
                        </a:rPr>
                        <a:t>All children </a:t>
                      </a:r>
                    </a:p>
                    <a:p>
                      <a:pPr algn="ctr"/>
                      <a:r>
                        <a:rPr lang="en-US" sz="1600" b="1" dirty="0" smtClean="0">
                          <a:solidFill>
                            <a:schemeClr val="accent3"/>
                          </a:solidFill>
                          <a:latin typeface="+mn-lt"/>
                        </a:rPr>
                        <a:t>2.3% (n=57)</a:t>
                      </a:r>
                      <a:endParaRPr lang="en-US" sz="1600" b="1" dirty="0">
                        <a:solidFill>
                          <a:schemeClr val="accent3"/>
                        </a:solidFill>
                        <a:latin typeface="+mn-lt"/>
                      </a:endParaRPr>
                    </a:p>
                  </a:txBody>
                  <a:tcPr>
                    <a:solidFill>
                      <a:srgbClr val="008AF2"/>
                    </a:solidFill>
                  </a:tcPr>
                </a:tc>
                <a:tc>
                  <a:txBody>
                    <a:bodyPr/>
                    <a:lstStyle/>
                    <a:p>
                      <a:pPr algn="ctr"/>
                      <a:r>
                        <a:rPr lang="en-US" sz="1600" b="1" dirty="0" smtClean="0">
                          <a:solidFill>
                            <a:schemeClr val="accent3"/>
                          </a:solidFill>
                          <a:latin typeface="+mn-lt"/>
                        </a:rPr>
                        <a:t>Among CSHCN (MEPS)</a:t>
                      </a:r>
                    </a:p>
                    <a:p>
                      <a:pPr algn="ctr"/>
                      <a:r>
                        <a:rPr lang="en-US" sz="1600" b="1" dirty="0" smtClean="0">
                          <a:solidFill>
                            <a:schemeClr val="accent3"/>
                          </a:solidFill>
                          <a:latin typeface="+mn-lt"/>
                        </a:rPr>
                        <a:t>4.0% (n=15)</a:t>
                      </a:r>
                      <a:endParaRPr lang="en-US" sz="1600" b="1" dirty="0">
                        <a:solidFill>
                          <a:schemeClr val="accent3"/>
                        </a:solidFill>
                        <a:latin typeface="+mn-lt"/>
                      </a:endParaRPr>
                    </a:p>
                  </a:txBody>
                  <a:tcPr>
                    <a:solidFill>
                      <a:srgbClr val="008AF2"/>
                    </a:solidFill>
                  </a:tcPr>
                </a:tc>
              </a:tr>
              <a:tr h="665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Among CAM users</a:t>
                      </a:r>
                      <a:endParaRPr lang="en-US" sz="1600" dirty="0">
                        <a:latin typeface="+mn-lt"/>
                      </a:endParaRPr>
                    </a:p>
                  </a:txBody>
                  <a:tcPr>
                    <a:solidFill>
                      <a:srgbClr val="9BCDEF"/>
                    </a:solidFill>
                  </a:tcPr>
                </a:tc>
                <a:tc>
                  <a:txBody>
                    <a:bodyPr/>
                    <a:lstStyle/>
                    <a:p>
                      <a:pPr algn="ctr"/>
                      <a:r>
                        <a:rPr lang="en-US" sz="1600" dirty="0" smtClean="0">
                          <a:latin typeface="+mn-lt"/>
                        </a:rPr>
                        <a:t>2.4%* (n=12)</a:t>
                      </a:r>
                      <a:endParaRPr lang="en-US" sz="1600" dirty="0">
                        <a:latin typeface="+mn-lt"/>
                      </a:endParaRPr>
                    </a:p>
                  </a:txBody>
                  <a:tcPr anchor="ctr">
                    <a:solidFill>
                      <a:srgbClr val="9BCDEF"/>
                    </a:solidFill>
                  </a:tcPr>
                </a:tc>
                <a:tc>
                  <a:txBody>
                    <a:bodyPr/>
                    <a:lstStyle/>
                    <a:p>
                      <a:pPr algn="ctr"/>
                      <a:r>
                        <a:rPr lang="en-US" sz="1600" dirty="0" smtClean="0">
                          <a:latin typeface="+mn-lt"/>
                        </a:rPr>
                        <a:t>2.5%* (n=3)</a:t>
                      </a:r>
                      <a:endParaRPr lang="en-US" sz="1600" dirty="0">
                        <a:latin typeface="+mn-lt"/>
                      </a:endParaRPr>
                    </a:p>
                  </a:txBody>
                  <a:tcPr anchor="ctr">
                    <a:solidFill>
                      <a:srgbClr val="9BCDEF"/>
                    </a:solidFill>
                  </a:tcPr>
                </a:tc>
              </a:tr>
              <a:tr h="370840">
                <a:tc>
                  <a:txBody>
                    <a:bodyPr/>
                    <a:lstStyle/>
                    <a:p>
                      <a:r>
                        <a:rPr lang="en-US" sz="1600" dirty="0" smtClean="0">
                          <a:latin typeface="+mn-lt"/>
                        </a:rPr>
                        <a:t>Among non-CAM users</a:t>
                      </a:r>
                      <a:endParaRPr lang="en-US" sz="1600" dirty="0">
                        <a:latin typeface="+mn-lt"/>
                      </a:endParaRPr>
                    </a:p>
                  </a:txBody>
                  <a:tcPr>
                    <a:lnB w="12700" cap="flat" cmpd="sng" algn="ctr">
                      <a:noFill/>
                      <a:prstDash val="solid"/>
                      <a:round/>
                      <a:headEnd type="none" w="med" len="med"/>
                      <a:tailEnd type="none" w="med" len="med"/>
                    </a:lnB>
                    <a:solidFill>
                      <a:srgbClr val="9BCDEF"/>
                    </a:solidFill>
                  </a:tcPr>
                </a:tc>
                <a:tc>
                  <a:txBody>
                    <a:bodyPr/>
                    <a:lstStyle/>
                    <a:p>
                      <a:pPr algn="ctr"/>
                      <a:r>
                        <a:rPr lang="en-US" sz="1600" dirty="0" smtClean="0">
                          <a:latin typeface="+mn-lt"/>
                        </a:rPr>
                        <a:t>2.3% (n=45)</a:t>
                      </a:r>
                      <a:endParaRPr lang="en-US" sz="1600" dirty="0">
                        <a:latin typeface="+mn-lt"/>
                      </a:endParaRPr>
                    </a:p>
                  </a:txBody>
                  <a:tcPr anchor="ctr">
                    <a:lnB w="12700" cap="flat" cmpd="sng" algn="ctr">
                      <a:noFill/>
                      <a:prstDash val="solid"/>
                      <a:round/>
                      <a:headEnd type="none" w="med" len="med"/>
                      <a:tailEnd type="none" w="med" len="med"/>
                    </a:lnB>
                    <a:solidFill>
                      <a:srgbClr val="9BCDEF"/>
                    </a:solidFill>
                  </a:tcPr>
                </a:tc>
                <a:tc>
                  <a:txBody>
                    <a:bodyPr/>
                    <a:lstStyle/>
                    <a:p>
                      <a:pPr algn="ctr"/>
                      <a:r>
                        <a:rPr lang="en-US" sz="1600" dirty="0" smtClean="0">
                          <a:latin typeface="+mn-lt"/>
                        </a:rPr>
                        <a:t>3.9%* (n=12)</a:t>
                      </a:r>
                      <a:endParaRPr lang="en-US" sz="1600" dirty="0">
                        <a:latin typeface="+mn-lt"/>
                      </a:endParaRPr>
                    </a:p>
                  </a:txBody>
                  <a:tcPr anchor="ctr">
                    <a:lnB w="12700" cap="flat" cmpd="sng" algn="ctr">
                      <a:noFill/>
                      <a:prstDash val="solid"/>
                      <a:round/>
                      <a:headEnd type="none" w="med" len="med"/>
                      <a:tailEnd type="none" w="med" len="med"/>
                    </a:lnB>
                    <a:solidFill>
                      <a:srgbClr val="9BCDEF"/>
                    </a:solidFill>
                  </a:tcPr>
                </a:tc>
              </a:tr>
            </a:tbl>
          </a:graphicData>
        </a:graphic>
      </p:graphicFrame>
      <p:pic>
        <p:nvPicPr>
          <p:cNvPr id="8" name="Picture 7" descr="CAHMI_Logo_final.jpg"/>
          <p:cNvPicPr>
            <a:picLocks noChangeAspect="1"/>
          </p:cNvPicPr>
          <p:nvPr/>
        </p:nvPicPr>
        <p:blipFill>
          <a:blip r:embed="rId2"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98606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2540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cs typeface="Arial" pitchFamily="34" charset="0"/>
            </a:endParaRPr>
          </a:p>
          <a:p>
            <a:pPr>
              <a:defRPr/>
            </a:pPr>
            <a:endParaRPr lang="en-US" dirty="0">
              <a:latin typeface="+mn-lt"/>
              <a:cs typeface="Arial" pitchFamily="34" charset="0"/>
            </a:endParaRPr>
          </a:p>
        </p:txBody>
      </p:sp>
      <p:sp>
        <p:nvSpPr>
          <p:cNvPr id="5" name="TextBox 4"/>
          <p:cNvSpPr txBox="1"/>
          <p:nvPr/>
        </p:nvSpPr>
        <p:spPr>
          <a:xfrm>
            <a:off x="2209800" y="152400"/>
            <a:ext cx="6934200" cy="1200329"/>
          </a:xfrm>
          <a:prstGeom prst="rect">
            <a:avLst/>
          </a:prstGeom>
          <a:noFill/>
        </p:spPr>
        <p:txBody>
          <a:bodyPr wrap="square" rtlCol="0">
            <a:spAutoFit/>
          </a:bodyPr>
          <a:lstStyle/>
          <a:p>
            <a:pPr algn="ctr"/>
            <a:r>
              <a:rPr lang="en-US" b="1" dirty="0" smtClean="0">
                <a:solidFill>
                  <a:schemeClr val="bg1"/>
                </a:solidFill>
                <a:latin typeface="+mn-lt"/>
                <a:cs typeface="Arial" pitchFamily="34" charset="0"/>
              </a:rPr>
              <a:t>Results: CAM use and Most Common Conditions Reported in Sample Child  Core and Child CAM Supplement</a:t>
            </a:r>
          </a:p>
        </p:txBody>
      </p:sp>
      <p:graphicFrame>
        <p:nvGraphicFramePr>
          <p:cNvPr id="8" name="Table 7"/>
          <p:cNvGraphicFramePr>
            <a:graphicFrameLocks noGrp="1"/>
          </p:cNvGraphicFramePr>
          <p:nvPr>
            <p:extLst>
              <p:ext uri="{D42A27DB-BD31-4B8C-83A1-F6EECF244321}">
                <p14:modId xmlns:p14="http://schemas.microsoft.com/office/powerpoint/2010/main" val="427419824"/>
              </p:ext>
            </p:extLst>
          </p:nvPr>
        </p:nvGraphicFramePr>
        <p:xfrm>
          <a:off x="0" y="1295400"/>
          <a:ext cx="9144000" cy="5476641"/>
        </p:xfrm>
        <a:graphic>
          <a:graphicData uri="http://schemas.openxmlformats.org/drawingml/2006/table">
            <a:tbl>
              <a:tblPr firstRow="1" bandRow="1">
                <a:tableStyleId>{21E4AEA4-8DFA-4A89-87EB-49C32662AFE0}</a:tableStyleId>
              </a:tblPr>
              <a:tblGrid>
                <a:gridCol w="2549125"/>
                <a:gridCol w="760933"/>
                <a:gridCol w="913119"/>
                <a:gridCol w="228280"/>
                <a:gridCol w="3119824"/>
                <a:gridCol w="608746"/>
                <a:gridCol w="963973"/>
              </a:tblGrid>
              <a:tr h="830179">
                <a:tc gridSpan="3">
                  <a:txBody>
                    <a:bodyPr/>
                    <a:lstStyle/>
                    <a:p>
                      <a:r>
                        <a:rPr lang="en-US" sz="1600" dirty="0" smtClean="0">
                          <a:latin typeface="+mn-lt"/>
                          <a:cs typeface="Arial" pitchFamily="34" charset="0"/>
                        </a:rPr>
                        <a:t>Among children who experienced the condition ever</a:t>
                      </a:r>
                      <a:r>
                        <a:rPr lang="en-US" sz="1600" baseline="30000" dirty="0" smtClean="0">
                          <a:latin typeface="+mn-lt"/>
                          <a:cs typeface="Arial" pitchFamily="34" charset="0"/>
                        </a:rPr>
                        <a:t>1</a:t>
                      </a:r>
                      <a:r>
                        <a:rPr lang="en-US" sz="1600" dirty="0" smtClean="0">
                          <a:latin typeface="+mn-lt"/>
                          <a:cs typeface="Arial" pitchFamily="34" charset="0"/>
                        </a:rPr>
                        <a:t> or in past 12 months (Sample Child Core), % children</a:t>
                      </a:r>
                      <a:r>
                        <a:rPr lang="en-US" sz="1600" baseline="0" dirty="0" smtClean="0">
                          <a:latin typeface="+mn-lt"/>
                          <a:cs typeface="Arial" pitchFamily="34" charset="0"/>
                        </a:rPr>
                        <a:t> used CAM</a:t>
                      </a:r>
                      <a:endParaRPr lang="en-US" sz="1600" dirty="0">
                        <a:latin typeface="+mn-lt"/>
                        <a:cs typeface="Arial" pitchFamily="34" charset="0"/>
                      </a:endParaRPr>
                    </a:p>
                  </a:txBody>
                  <a:tcPr>
                    <a:solidFill>
                      <a:srgbClr val="008AF2"/>
                    </a:solidFill>
                  </a:tcPr>
                </a:tc>
                <a:tc hMerge="1">
                  <a:txBody>
                    <a:bodyPr/>
                    <a:lstStyle/>
                    <a:p>
                      <a:endParaRPr lang="en-US" dirty="0"/>
                    </a:p>
                  </a:txBody>
                  <a:tcPr/>
                </a:tc>
                <a:tc hMerge="1">
                  <a:txBody>
                    <a:bodyPr/>
                    <a:lstStyle/>
                    <a:p>
                      <a:endParaRPr lang="en-US" dirty="0"/>
                    </a:p>
                  </a:txBody>
                  <a:tcPr/>
                </a:tc>
                <a:tc>
                  <a:txBody>
                    <a:bodyPr/>
                    <a:lstStyle/>
                    <a:p>
                      <a:endParaRPr lang="en-US" sz="1600" dirty="0">
                        <a:latin typeface="+mn-lt"/>
                        <a:cs typeface="Arial" pitchFamily="34" charset="0"/>
                      </a:endParaRPr>
                    </a:p>
                  </a:txBody>
                  <a:tcPr>
                    <a:noFill/>
                  </a:tcPr>
                </a:tc>
                <a:tc gridSpan="3">
                  <a:txBody>
                    <a:bodyPr/>
                    <a:lstStyle/>
                    <a:p>
                      <a:r>
                        <a:rPr lang="en-US" sz="1600" dirty="0" smtClean="0">
                          <a:latin typeface="+mn-lt"/>
                          <a:cs typeface="Arial" pitchFamily="34" charset="0"/>
                        </a:rPr>
                        <a:t>Conditions parents named as a reason to use CAM</a:t>
                      </a:r>
                      <a:r>
                        <a:rPr lang="en-US" sz="1600" baseline="0" dirty="0" smtClean="0">
                          <a:latin typeface="+mn-lt"/>
                          <a:cs typeface="Arial" pitchFamily="34" charset="0"/>
                        </a:rPr>
                        <a:t> (</a:t>
                      </a:r>
                      <a:r>
                        <a:rPr lang="en-US" sz="1600" dirty="0" smtClean="0">
                          <a:latin typeface="+mn-lt"/>
                          <a:cs typeface="Arial" pitchFamily="34" charset="0"/>
                        </a:rPr>
                        <a:t>Child CAM Supplement)</a:t>
                      </a:r>
                      <a:endParaRPr lang="en-US" sz="1600" dirty="0">
                        <a:latin typeface="+mn-lt"/>
                        <a:cs typeface="Arial" pitchFamily="34" charset="0"/>
                      </a:endParaRPr>
                    </a:p>
                  </a:txBody>
                  <a:tcPr>
                    <a:solidFill>
                      <a:srgbClr val="008AF2"/>
                    </a:solidFill>
                  </a:tcPr>
                </a:tc>
                <a:tc hMerge="1">
                  <a:txBody>
                    <a:bodyPr/>
                    <a:lstStyle/>
                    <a:p>
                      <a:endParaRPr lang="en-US" dirty="0"/>
                    </a:p>
                  </a:txBody>
                  <a:tcPr/>
                </a:tc>
                <a:tc hMerge="1">
                  <a:txBody>
                    <a:bodyPr/>
                    <a:lstStyle/>
                    <a:p>
                      <a:endParaRPr lang="en-US" dirty="0"/>
                    </a:p>
                  </a:txBody>
                  <a:tcPr/>
                </a:tc>
              </a:tr>
              <a:tr h="353595">
                <a:tc>
                  <a:txBody>
                    <a:bodyPr/>
                    <a:lstStyle/>
                    <a:p>
                      <a:r>
                        <a:rPr lang="en-US" sz="1600" b="1" dirty="0" smtClean="0">
                          <a:solidFill>
                            <a:schemeClr val="accent3"/>
                          </a:solidFill>
                          <a:latin typeface="+mn-lt"/>
                          <a:cs typeface="Arial" pitchFamily="34" charset="0"/>
                        </a:rPr>
                        <a:t>Conditions</a:t>
                      </a:r>
                    </a:p>
                  </a:txBody>
                  <a:tcPr>
                    <a:solidFill>
                      <a:srgbClr val="6AA9D4"/>
                    </a:solidFill>
                  </a:tcPr>
                </a:tc>
                <a:tc>
                  <a:txBody>
                    <a:bodyPr/>
                    <a:lstStyle/>
                    <a:p>
                      <a:pPr algn="ctr"/>
                      <a:r>
                        <a:rPr lang="en-US" sz="1600" b="1" dirty="0" smtClean="0">
                          <a:solidFill>
                            <a:schemeClr val="accent3"/>
                          </a:solidFill>
                          <a:latin typeface="+mn-lt"/>
                          <a:cs typeface="Arial" pitchFamily="34" charset="0"/>
                        </a:rPr>
                        <a:t>n</a:t>
                      </a:r>
                      <a:endParaRPr lang="en-US" sz="1600" b="1" dirty="0">
                        <a:solidFill>
                          <a:schemeClr val="accent3"/>
                        </a:solidFill>
                        <a:latin typeface="+mn-lt"/>
                        <a:cs typeface="Arial" pitchFamily="34" charset="0"/>
                      </a:endParaRPr>
                    </a:p>
                  </a:txBody>
                  <a:tcPr>
                    <a:solidFill>
                      <a:srgbClr val="6AA9D4"/>
                    </a:solidFill>
                  </a:tcPr>
                </a:tc>
                <a:tc>
                  <a:txBody>
                    <a:bodyPr/>
                    <a:lstStyle/>
                    <a:p>
                      <a:pPr algn="ctr"/>
                      <a:r>
                        <a:rPr lang="en-US" sz="1600" b="1" dirty="0" smtClean="0">
                          <a:solidFill>
                            <a:schemeClr val="accent3"/>
                          </a:solidFill>
                          <a:latin typeface="+mn-lt"/>
                          <a:cs typeface="Arial" pitchFamily="34" charset="0"/>
                        </a:rPr>
                        <a:t>%</a:t>
                      </a:r>
                      <a:endParaRPr lang="en-US" sz="1600" b="1" dirty="0">
                        <a:solidFill>
                          <a:schemeClr val="accent3"/>
                        </a:solidFill>
                        <a:latin typeface="+mn-lt"/>
                        <a:cs typeface="Arial" pitchFamily="34" charset="0"/>
                      </a:endParaRPr>
                    </a:p>
                  </a:txBody>
                  <a:tcPr>
                    <a:solidFill>
                      <a:srgbClr val="6AA9D4"/>
                    </a:solidFill>
                  </a:tcPr>
                </a:tc>
                <a:tc>
                  <a:txBody>
                    <a:bodyPr/>
                    <a:lstStyle/>
                    <a:p>
                      <a:endParaRPr lang="en-US" sz="1600" b="1" dirty="0">
                        <a:solidFill>
                          <a:schemeClr val="accent3"/>
                        </a:solidFill>
                        <a:latin typeface="+mn-lt"/>
                        <a:cs typeface="Arial" pitchFamily="34" charset="0"/>
                      </a:endParaRPr>
                    </a:p>
                  </a:txBody>
                  <a:tcPr>
                    <a:noFill/>
                  </a:tcPr>
                </a:tc>
                <a:tc>
                  <a:txBody>
                    <a:bodyPr/>
                    <a:lstStyle/>
                    <a:p>
                      <a:r>
                        <a:rPr lang="en-US" sz="1600" b="1" dirty="0" smtClean="0">
                          <a:solidFill>
                            <a:schemeClr val="accent3"/>
                          </a:solidFill>
                          <a:latin typeface="+mn-lt"/>
                          <a:cs typeface="Arial" pitchFamily="34" charset="0"/>
                        </a:rPr>
                        <a:t>Conditions</a:t>
                      </a:r>
                    </a:p>
                  </a:txBody>
                  <a:tcPr>
                    <a:solidFill>
                      <a:srgbClr val="6AA9D4"/>
                    </a:solidFill>
                  </a:tcPr>
                </a:tc>
                <a:tc>
                  <a:txBody>
                    <a:bodyPr/>
                    <a:lstStyle/>
                    <a:p>
                      <a:pPr algn="ctr"/>
                      <a:r>
                        <a:rPr lang="en-US" sz="1600" b="1" dirty="0" smtClean="0">
                          <a:solidFill>
                            <a:schemeClr val="accent3"/>
                          </a:solidFill>
                          <a:latin typeface="+mn-lt"/>
                          <a:cs typeface="Arial" pitchFamily="34" charset="0"/>
                        </a:rPr>
                        <a:t>n</a:t>
                      </a:r>
                      <a:endParaRPr lang="en-US" sz="1600" b="1" dirty="0">
                        <a:solidFill>
                          <a:schemeClr val="accent3"/>
                        </a:solidFill>
                        <a:latin typeface="+mn-lt"/>
                        <a:cs typeface="Arial" pitchFamily="34" charset="0"/>
                      </a:endParaRPr>
                    </a:p>
                  </a:txBody>
                  <a:tcPr>
                    <a:solidFill>
                      <a:srgbClr val="6AA9D4"/>
                    </a:solidFill>
                  </a:tcPr>
                </a:tc>
                <a:tc>
                  <a:txBody>
                    <a:bodyPr/>
                    <a:lstStyle/>
                    <a:p>
                      <a:pPr algn="ctr"/>
                      <a:r>
                        <a:rPr lang="en-US" sz="1600" b="1" dirty="0" smtClean="0">
                          <a:solidFill>
                            <a:schemeClr val="accent3"/>
                          </a:solidFill>
                          <a:latin typeface="+mn-lt"/>
                          <a:cs typeface="Arial" pitchFamily="34" charset="0"/>
                        </a:rPr>
                        <a:t>%</a:t>
                      </a:r>
                      <a:endParaRPr lang="en-US" sz="1600" b="1" dirty="0">
                        <a:solidFill>
                          <a:schemeClr val="accent3"/>
                        </a:solidFill>
                        <a:latin typeface="+mn-lt"/>
                        <a:cs typeface="Arial" pitchFamily="34" charset="0"/>
                      </a:endParaRPr>
                    </a:p>
                  </a:txBody>
                  <a:tcPr>
                    <a:solidFill>
                      <a:srgbClr val="6AA9D4"/>
                    </a:solidFill>
                  </a:tcPr>
                </a:tc>
              </a:tr>
              <a:tr h="338221">
                <a:tc>
                  <a:txBody>
                    <a:bodyPr/>
                    <a:lstStyle/>
                    <a:p>
                      <a:r>
                        <a:rPr lang="en-US" sz="1600" dirty="0" smtClean="0">
                          <a:latin typeface="+mn-lt"/>
                          <a:cs typeface="Arial" pitchFamily="34" charset="0"/>
                        </a:rPr>
                        <a:t>Congenital heart disease</a:t>
                      </a:r>
                      <a:r>
                        <a:rPr lang="en-US" sz="1600" baseline="30000" dirty="0" smtClean="0">
                          <a:latin typeface="+mn-lt"/>
                          <a:cs typeface="Arial" pitchFamily="34" charset="0"/>
                        </a:rPr>
                        <a:t>1</a:t>
                      </a:r>
                      <a:endParaRPr lang="en-US" sz="1600" dirty="0" smtClean="0">
                        <a:latin typeface="+mn-lt"/>
                        <a:cs typeface="Arial" pitchFamily="34" charset="0"/>
                      </a:endParaRPr>
                    </a:p>
                  </a:txBody>
                  <a:tcPr/>
                </a:tc>
                <a:tc>
                  <a:txBody>
                    <a:bodyPr/>
                    <a:lstStyle/>
                    <a:p>
                      <a:pPr algn="ctr"/>
                      <a:r>
                        <a:rPr lang="en-US" sz="1600" dirty="0" smtClean="0">
                          <a:latin typeface="+mn-lt"/>
                          <a:cs typeface="Arial" pitchFamily="34" charset="0"/>
                        </a:rPr>
                        <a:t>8</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45.8%</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noFill/>
                  </a:tcPr>
                </a:tc>
                <a:tc>
                  <a:txBody>
                    <a:bodyPr/>
                    <a:lstStyle/>
                    <a:p>
                      <a:r>
                        <a:rPr lang="en-US" sz="1600" dirty="0" smtClean="0">
                          <a:latin typeface="+mn-lt"/>
                          <a:cs typeface="Arial" pitchFamily="34" charset="0"/>
                        </a:rPr>
                        <a:t>Other - specify</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104</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10.0%</a:t>
                      </a:r>
                      <a:endParaRPr lang="en-US" sz="1600" dirty="0">
                        <a:latin typeface="+mn-lt"/>
                        <a:cs typeface="Arial" pitchFamily="34" charset="0"/>
                      </a:endParaRPr>
                    </a:p>
                  </a:txBody>
                  <a:tcPr/>
                </a:tc>
              </a:tr>
              <a:tr h="332204">
                <a:tc>
                  <a:txBody>
                    <a:bodyPr/>
                    <a:lstStyle/>
                    <a:p>
                      <a:r>
                        <a:rPr lang="en-US" sz="1600" b="1" dirty="0" smtClean="0">
                          <a:solidFill>
                            <a:srgbClr val="003399"/>
                          </a:solidFill>
                          <a:latin typeface="+mn-lt"/>
                          <a:cs typeface="Arial" pitchFamily="34" charset="0"/>
                        </a:rPr>
                        <a:t>Anxiety or stress (4-17 yrs)</a:t>
                      </a:r>
                      <a:endParaRPr lang="en-US" sz="1600" b="1" dirty="0">
                        <a:solidFill>
                          <a:srgbClr val="003399"/>
                        </a:solidFill>
                        <a:latin typeface="+mn-lt"/>
                        <a:cs typeface="Arial" pitchFamily="34" charset="0"/>
                      </a:endParaRPr>
                    </a:p>
                  </a:txBody>
                  <a:tcPr/>
                </a:tc>
                <a:tc>
                  <a:txBody>
                    <a:bodyPr/>
                    <a:lstStyle/>
                    <a:p>
                      <a:pPr algn="ctr"/>
                      <a:r>
                        <a:rPr lang="en-US" sz="1600" dirty="0" smtClean="0">
                          <a:latin typeface="+mn-lt"/>
                          <a:cs typeface="Arial" pitchFamily="34" charset="0"/>
                        </a:rPr>
                        <a:t>199</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36.6%</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noFill/>
                  </a:tcPr>
                </a:tc>
                <a:tc>
                  <a:txBody>
                    <a:bodyPr/>
                    <a:lstStyle/>
                    <a:p>
                      <a:r>
                        <a:rPr lang="en-US" sz="1600" b="1" dirty="0" smtClean="0">
                          <a:solidFill>
                            <a:srgbClr val="003399"/>
                          </a:solidFill>
                          <a:latin typeface="+mn-lt"/>
                          <a:cs typeface="Arial" pitchFamily="34" charset="0"/>
                        </a:rPr>
                        <a:t>Back or neck pain</a:t>
                      </a:r>
                      <a:endParaRPr lang="en-US" sz="1600" b="1" dirty="0">
                        <a:solidFill>
                          <a:srgbClr val="003399"/>
                        </a:solidFill>
                        <a:latin typeface="+mn-lt"/>
                        <a:cs typeface="Arial" pitchFamily="34" charset="0"/>
                      </a:endParaRPr>
                    </a:p>
                  </a:txBody>
                  <a:tcPr/>
                </a:tc>
                <a:tc>
                  <a:txBody>
                    <a:bodyPr/>
                    <a:lstStyle/>
                    <a:p>
                      <a:pPr algn="ctr"/>
                      <a:r>
                        <a:rPr lang="en-US" sz="1600" dirty="0" smtClean="0">
                          <a:latin typeface="+mn-lt"/>
                          <a:cs typeface="Arial" pitchFamily="34" charset="0"/>
                        </a:rPr>
                        <a:t>88</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8.2%</a:t>
                      </a:r>
                      <a:endParaRPr lang="en-US" sz="1600" dirty="0">
                        <a:latin typeface="+mn-lt"/>
                        <a:cs typeface="Arial" pitchFamily="34" charset="0"/>
                      </a:endParaRPr>
                    </a:p>
                  </a:txBody>
                  <a:tcPr/>
                </a:tc>
              </a:tr>
              <a:tr h="301724">
                <a:tc>
                  <a:txBody>
                    <a:bodyPr/>
                    <a:lstStyle/>
                    <a:p>
                      <a:r>
                        <a:rPr lang="en-US" sz="1600" b="1" dirty="0" smtClean="0">
                          <a:solidFill>
                            <a:srgbClr val="003399"/>
                          </a:solidFill>
                          <a:latin typeface="+mn-lt"/>
                          <a:cs typeface="Arial" pitchFamily="34" charset="0"/>
                        </a:rPr>
                        <a:t>Back or neck pain</a:t>
                      </a:r>
                      <a:endParaRPr lang="en-US" sz="1600" b="1" dirty="0">
                        <a:solidFill>
                          <a:srgbClr val="003399"/>
                        </a:solidFill>
                        <a:latin typeface="+mn-lt"/>
                        <a:cs typeface="Arial" pitchFamily="34" charset="0"/>
                      </a:endParaRPr>
                    </a:p>
                  </a:txBody>
                  <a:tcPr/>
                </a:tc>
                <a:tc>
                  <a:txBody>
                    <a:bodyPr/>
                    <a:lstStyle/>
                    <a:p>
                      <a:pPr algn="ctr"/>
                      <a:r>
                        <a:rPr lang="en-US" sz="1600" dirty="0" smtClean="0">
                          <a:latin typeface="+mn-lt"/>
                          <a:cs typeface="Arial" pitchFamily="34" charset="0"/>
                        </a:rPr>
                        <a:t>120</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36.0%</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noFill/>
                  </a:tcPr>
                </a:tc>
                <a:tc>
                  <a:txBody>
                    <a:bodyPr/>
                    <a:lstStyle/>
                    <a:p>
                      <a:r>
                        <a:rPr lang="en-US" sz="1600" dirty="0" smtClean="0">
                          <a:latin typeface="+mn-lt"/>
                          <a:cs typeface="Arial" pitchFamily="34" charset="0"/>
                        </a:rPr>
                        <a:t>Head or chest cold</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72</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8.1%</a:t>
                      </a:r>
                      <a:endParaRPr lang="en-US" sz="1600" dirty="0">
                        <a:latin typeface="+mn-lt"/>
                        <a:cs typeface="Arial" pitchFamily="34" charset="0"/>
                      </a:endParaRPr>
                    </a:p>
                  </a:txBody>
                  <a:tcPr/>
                </a:tc>
              </a:tr>
              <a:tr h="271244">
                <a:tc>
                  <a:txBody>
                    <a:bodyPr/>
                    <a:lstStyle/>
                    <a:p>
                      <a:r>
                        <a:rPr lang="en-US" sz="1600" dirty="0" smtClean="0">
                          <a:latin typeface="+mn-lt"/>
                          <a:cs typeface="Arial" pitchFamily="34" charset="0"/>
                        </a:rPr>
                        <a:t>Mental retardation</a:t>
                      </a:r>
                      <a:r>
                        <a:rPr lang="en-US" sz="1600" baseline="30000" dirty="0" smtClean="0">
                          <a:latin typeface="+mn-lt"/>
                          <a:cs typeface="Arial" pitchFamily="34" charset="0"/>
                        </a:rPr>
                        <a:t>1</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16</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34.4%</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noFill/>
                  </a:tcPr>
                </a:tc>
                <a:tc>
                  <a:txBody>
                    <a:bodyPr/>
                    <a:lstStyle/>
                    <a:p>
                      <a:r>
                        <a:rPr lang="en-US" sz="1600" b="1" dirty="0" smtClean="0">
                          <a:solidFill>
                            <a:srgbClr val="003399"/>
                          </a:solidFill>
                          <a:latin typeface="+mn-lt"/>
                          <a:cs typeface="Arial" pitchFamily="34" charset="0"/>
                        </a:rPr>
                        <a:t>Anxiety or stress </a:t>
                      </a:r>
                      <a:endParaRPr lang="en-US" sz="1600" b="1" dirty="0">
                        <a:solidFill>
                          <a:srgbClr val="003399"/>
                        </a:solidFill>
                        <a:latin typeface="+mn-lt"/>
                        <a:cs typeface="Arial" pitchFamily="34" charset="0"/>
                      </a:endParaRPr>
                    </a:p>
                  </a:txBody>
                  <a:tcPr/>
                </a:tc>
                <a:tc>
                  <a:txBody>
                    <a:bodyPr/>
                    <a:lstStyle/>
                    <a:p>
                      <a:pPr algn="ctr"/>
                      <a:r>
                        <a:rPr lang="en-US" sz="1600" dirty="0" smtClean="0">
                          <a:latin typeface="+mn-lt"/>
                          <a:cs typeface="Arial" pitchFamily="34" charset="0"/>
                        </a:rPr>
                        <a:t>55</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5.7%</a:t>
                      </a:r>
                      <a:endParaRPr lang="en-US" sz="1600" dirty="0">
                        <a:latin typeface="+mn-lt"/>
                        <a:cs typeface="Arial" pitchFamily="34" charset="0"/>
                      </a:endParaRPr>
                    </a:p>
                  </a:txBody>
                  <a:tcPr/>
                </a:tc>
              </a:tr>
              <a:tr h="338221">
                <a:tc>
                  <a:txBody>
                    <a:bodyPr/>
                    <a:lstStyle/>
                    <a:p>
                      <a:r>
                        <a:rPr lang="en-US" sz="1600" dirty="0" smtClean="0">
                          <a:latin typeface="+mn-lt"/>
                          <a:cs typeface="Arial" pitchFamily="34" charset="0"/>
                        </a:rPr>
                        <a:t>Urinary tract infection</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36</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34.0%</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noFill/>
                  </a:tcPr>
                </a:tc>
                <a:tc>
                  <a:txBody>
                    <a:bodyPr/>
                    <a:lstStyle/>
                    <a:p>
                      <a:r>
                        <a:rPr lang="en-US" sz="1600" dirty="0" smtClean="0">
                          <a:latin typeface="+mn-lt"/>
                          <a:cs typeface="Arial" pitchFamily="34" charset="0"/>
                        </a:rPr>
                        <a:t>Musculoskeletal</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52</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5.1%</a:t>
                      </a:r>
                      <a:endParaRPr lang="en-US" sz="1600" dirty="0">
                        <a:latin typeface="+mn-lt"/>
                        <a:cs typeface="Arial" pitchFamily="34" charset="0"/>
                      </a:endParaRPr>
                    </a:p>
                  </a:txBody>
                  <a:tcPr/>
                </a:tc>
              </a:tr>
              <a:tr h="338221">
                <a:tc>
                  <a:txBody>
                    <a:bodyPr/>
                    <a:lstStyle/>
                    <a:p>
                      <a:r>
                        <a:rPr lang="en-US" sz="1600" b="1" dirty="0" smtClean="0">
                          <a:solidFill>
                            <a:srgbClr val="003399"/>
                          </a:solidFill>
                          <a:latin typeface="+mn-lt"/>
                          <a:cs typeface="Arial" pitchFamily="34" charset="0"/>
                        </a:rPr>
                        <a:t>Depression (4-17 yrs)</a:t>
                      </a:r>
                      <a:endParaRPr lang="en-US" sz="1600" b="1" dirty="0">
                        <a:solidFill>
                          <a:srgbClr val="003399"/>
                        </a:solidFill>
                        <a:latin typeface="+mn-lt"/>
                        <a:cs typeface="Arial" pitchFamily="34" charset="0"/>
                      </a:endParaRPr>
                    </a:p>
                  </a:txBody>
                  <a:tcPr/>
                </a:tc>
                <a:tc>
                  <a:txBody>
                    <a:bodyPr/>
                    <a:lstStyle/>
                    <a:p>
                      <a:pPr algn="ctr"/>
                      <a:r>
                        <a:rPr lang="en-US" sz="1600" dirty="0" smtClean="0">
                          <a:latin typeface="+mn-lt"/>
                          <a:cs typeface="Arial" pitchFamily="34" charset="0"/>
                        </a:rPr>
                        <a:t>74</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33.0%</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noFill/>
                  </a:tcPr>
                </a:tc>
                <a:tc>
                  <a:txBody>
                    <a:bodyPr/>
                    <a:lstStyle/>
                    <a:p>
                      <a:r>
                        <a:rPr lang="en-US" sz="1600" b="1" dirty="0" smtClean="0">
                          <a:solidFill>
                            <a:srgbClr val="003399"/>
                          </a:solidFill>
                          <a:latin typeface="+mn-lt"/>
                          <a:cs typeface="Arial" pitchFamily="34" charset="0"/>
                        </a:rPr>
                        <a:t>Anemia</a:t>
                      </a:r>
                      <a:endParaRPr lang="en-US" sz="1600" b="1" dirty="0">
                        <a:solidFill>
                          <a:srgbClr val="003399"/>
                        </a:solidFill>
                        <a:latin typeface="+mn-lt"/>
                        <a:cs typeface="Arial" pitchFamily="34" charset="0"/>
                      </a:endParaRPr>
                    </a:p>
                  </a:txBody>
                  <a:tcPr/>
                </a:tc>
                <a:tc>
                  <a:txBody>
                    <a:bodyPr/>
                    <a:lstStyle/>
                    <a:p>
                      <a:pPr algn="ctr"/>
                      <a:r>
                        <a:rPr lang="en-US" sz="1600" dirty="0" smtClean="0">
                          <a:latin typeface="+mn-lt"/>
                          <a:cs typeface="Arial" pitchFamily="34" charset="0"/>
                        </a:rPr>
                        <a:t>35</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3.4%</a:t>
                      </a:r>
                      <a:endParaRPr lang="en-US" sz="1600" dirty="0">
                        <a:latin typeface="+mn-lt"/>
                        <a:cs typeface="Arial" pitchFamily="34" charset="0"/>
                      </a:endParaRPr>
                    </a:p>
                  </a:txBody>
                  <a:tcPr/>
                </a:tc>
              </a:tr>
              <a:tr h="338221">
                <a:tc>
                  <a:txBody>
                    <a:bodyPr/>
                    <a:lstStyle/>
                    <a:p>
                      <a:r>
                        <a:rPr lang="en-US" sz="1600" dirty="0" smtClean="0">
                          <a:latin typeface="+mn-lt"/>
                          <a:cs typeface="Arial" pitchFamily="34" charset="0"/>
                        </a:rPr>
                        <a:t>Autism</a:t>
                      </a:r>
                      <a:r>
                        <a:rPr lang="en-US" sz="1600" baseline="30000" dirty="0" smtClean="0">
                          <a:latin typeface="+mn-lt"/>
                          <a:cs typeface="Arial" pitchFamily="34" charset="0"/>
                        </a:rPr>
                        <a:t>1</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20</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32.8%</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noFill/>
                  </a:tcPr>
                </a:tc>
                <a:tc>
                  <a:txBody>
                    <a:bodyPr/>
                    <a:lstStyle/>
                    <a:p>
                      <a:r>
                        <a:rPr lang="en-US" sz="1600" dirty="0" smtClean="0">
                          <a:latin typeface="+mn-lt"/>
                          <a:cs typeface="Arial" pitchFamily="34" charset="0"/>
                        </a:rPr>
                        <a:t>ADD/ADHD</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38</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3.2%</a:t>
                      </a:r>
                      <a:endParaRPr lang="en-US" sz="1600" dirty="0">
                        <a:latin typeface="+mn-lt"/>
                        <a:cs typeface="Arial" pitchFamily="34" charset="0"/>
                      </a:endParaRPr>
                    </a:p>
                  </a:txBody>
                  <a:tcPr/>
                </a:tc>
              </a:tr>
              <a:tr h="338221">
                <a:tc>
                  <a:txBody>
                    <a:bodyPr/>
                    <a:lstStyle/>
                    <a:p>
                      <a:r>
                        <a:rPr lang="en-US" sz="1600" dirty="0" smtClean="0">
                          <a:latin typeface="+mn-lt"/>
                          <a:cs typeface="Arial" pitchFamily="34" charset="0"/>
                        </a:rPr>
                        <a:t>Fatigue or lack of energy</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103</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32.6%</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noFill/>
                  </a:tcPr>
                </a:tc>
                <a:tc>
                  <a:txBody>
                    <a:bodyPr/>
                    <a:lstStyle/>
                    <a:p>
                      <a:r>
                        <a:rPr lang="en-US" sz="1600" dirty="0" smtClean="0">
                          <a:latin typeface="+mn-lt"/>
                          <a:cs typeface="Arial" pitchFamily="34" charset="0"/>
                        </a:rPr>
                        <a:t>Asthma </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20</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2.0%</a:t>
                      </a:r>
                      <a:endParaRPr lang="en-US" sz="1600" dirty="0">
                        <a:latin typeface="+mn-lt"/>
                        <a:cs typeface="Arial" pitchFamily="34" charset="0"/>
                      </a:endParaRPr>
                    </a:p>
                  </a:txBody>
                  <a:tcPr/>
                </a:tc>
              </a:tr>
              <a:tr h="338221">
                <a:tc>
                  <a:txBody>
                    <a:bodyPr/>
                    <a:lstStyle/>
                    <a:p>
                      <a:r>
                        <a:rPr lang="en-US" sz="1600" dirty="0" smtClean="0">
                          <a:latin typeface="+mn-lt"/>
                          <a:cs typeface="Arial" pitchFamily="34" charset="0"/>
                        </a:rPr>
                        <a:t>Other heart condition</a:t>
                      </a:r>
                      <a:r>
                        <a:rPr lang="en-US" sz="1600" baseline="30000" dirty="0" smtClean="0">
                          <a:latin typeface="+mn-lt"/>
                          <a:cs typeface="Arial" pitchFamily="34" charset="0"/>
                        </a:rPr>
                        <a:t>1</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23</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31.9%</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noFill/>
                  </a:tcPr>
                </a:tc>
                <a:tc>
                  <a:txBody>
                    <a:bodyPr/>
                    <a:lstStyle/>
                    <a:p>
                      <a:r>
                        <a:rPr lang="en-US" sz="1600" dirty="0" smtClean="0">
                          <a:latin typeface="+mn-lt"/>
                          <a:cs typeface="Arial" pitchFamily="34" charset="0"/>
                        </a:rPr>
                        <a:t>Sore throat other than strep.</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18</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2.0%</a:t>
                      </a:r>
                      <a:endParaRPr lang="en-US" sz="1600" dirty="0">
                        <a:latin typeface="+mn-lt"/>
                        <a:cs typeface="Arial" pitchFamily="34" charset="0"/>
                      </a:endParaRPr>
                    </a:p>
                  </a:txBody>
                  <a:tcPr/>
                </a:tc>
              </a:tr>
              <a:tr h="338221">
                <a:tc>
                  <a:txBody>
                    <a:bodyPr/>
                    <a:lstStyle/>
                    <a:p>
                      <a:r>
                        <a:rPr lang="en-US" sz="1600" b="1" dirty="0" smtClean="0">
                          <a:solidFill>
                            <a:srgbClr val="003399"/>
                          </a:solidFill>
                          <a:latin typeface="+mn-lt"/>
                          <a:cs typeface="Arial" pitchFamily="34" charset="0"/>
                        </a:rPr>
                        <a:t>Insomnia (3-17 yrs)</a:t>
                      </a:r>
                      <a:endParaRPr lang="en-US" sz="1600" b="1" dirty="0">
                        <a:solidFill>
                          <a:srgbClr val="003399"/>
                        </a:solidFill>
                        <a:latin typeface="+mn-lt"/>
                        <a:cs typeface="Arial" pitchFamily="34" charset="0"/>
                      </a:endParaRPr>
                    </a:p>
                  </a:txBody>
                  <a:tcPr/>
                </a:tc>
                <a:tc>
                  <a:txBody>
                    <a:bodyPr/>
                    <a:lstStyle/>
                    <a:p>
                      <a:pPr algn="ctr"/>
                      <a:r>
                        <a:rPr lang="en-US" sz="1600" dirty="0" smtClean="0">
                          <a:latin typeface="+mn-lt"/>
                          <a:cs typeface="Arial" pitchFamily="34" charset="0"/>
                        </a:rPr>
                        <a:t>128</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31.8%</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noFill/>
                  </a:tcPr>
                </a:tc>
                <a:tc>
                  <a:txBody>
                    <a:bodyPr/>
                    <a:lstStyle/>
                    <a:p>
                      <a:r>
                        <a:rPr lang="en-US" sz="1600" b="1" dirty="0" smtClean="0">
                          <a:solidFill>
                            <a:srgbClr val="003399"/>
                          </a:solidFill>
                          <a:latin typeface="+mn-lt"/>
                          <a:cs typeface="Arial" pitchFamily="34" charset="0"/>
                        </a:rPr>
                        <a:t>Insomnia </a:t>
                      </a:r>
                      <a:endParaRPr lang="en-US" sz="1600" b="1" dirty="0">
                        <a:solidFill>
                          <a:srgbClr val="003399"/>
                        </a:solidFill>
                        <a:latin typeface="+mn-lt"/>
                        <a:cs typeface="Arial" pitchFamily="34" charset="0"/>
                      </a:endParaRPr>
                    </a:p>
                  </a:txBody>
                  <a:tcPr/>
                </a:tc>
                <a:tc>
                  <a:txBody>
                    <a:bodyPr/>
                    <a:lstStyle/>
                    <a:p>
                      <a:pPr algn="ctr"/>
                      <a:r>
                        <a:rPr lang="en-US" sz="1600" dirty="0" smtClean="0">
                          <a:latin typeface="+mn-lt"/>
                          <a:cs typeface="Arial" pitchFamily="34" charset="0"/>
                        </a:rPr>
                        <a:t>20</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1.9%</a:t>
                      </a:r>
                      <a:endParaRPr lang="en-US" sz="1600" dirty="0">
                        <a:latin typeface="+mn-lt"/>
                        <a:cs typeface="Arial" pitchFamily="34" charset="0"/>
                      </a:endParaRPr>
                    </a:p>
                  </a:txBody>
                  <a:tcPr/>
                </a:tc>
              </a:tr>
              <a:tr h="268838">
                <a:tc>
                  <a:txBody>
                    <a:bodyPr/>
                    <a:lstStyle/>
                    <a:p>
                      <a:r>
                        <a:rPr lang="en-US" sz="1600" dirty="0" smtClean="0">
                          <a:latin typeface="+mn-lt"/>
                          <a:cs typeface="Arial" pitchFamily="34" charset="0"/>
                        </a:rPr>
                        <a:t>Severe acne</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68</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31.6%</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noFill/>
                  </a:tcPr>
                </a:tc>
                <a:tc>
                  <a:txBody>
                    <a:bodyPr/>
                    <a:lstStyle/>
                    <a:p>
                      <a:r>
                        <a:rPr lang="en-US" sz="1600" b="1" dirty="0" smtClean="0">
                          <a:solidFill>
                            <a:srgbClr val="003399"/>
                          </a:solidFill>
                          <a:latin typeface="+mn-lt"/>
                          <a:cs typeface="Arial" pitchFamily="34" charset="0"/>
                        </a:rPr>
                        <a:t>Depression </a:t>
                      </a:r>
                      <a:endParaRPr lang="en-US" sz="1600" b="1" dirty="0">
                        <a:solidFill>
                          <a:srgbClr val="003399"/>
                        </a:solidFill>
                        <a:latin typeface="+mn-lt"/>
                        <a:cs typeface="Arial" pitchFamily="34" charset="0"/>
                      </a:endParaRPr>
                    </a:p>
                  </a:txBody>
                  <a:tcPr/>
                </a:tc>
                <a:tc>
                  <a:txBody>
                    <a:bodyPr/>
                    <a:lstStyle/>
                    <a:p>
                      <a:pPr algn="ctr"/>
                      <a:r>
                        <a:rPr lang="en-US" sz="1600" dirty="0" smtClean="0">
                          <a:latin typeface="+mn-lt"/>
                          <a:cs typeface="Arial" pitchFamily="34" charset="0"/>
                        </a:rPr>
                        <a:t>21</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1.7%</a:t>
                      </a:r>
                      <a:endParaRPr lang="en-US" sz="1600" dirty="0">
                        <a:latin typeface="+mn-lt"/>
                        <a:cs typeface="Arial" pitchFamily="34" charset="0"/>
                      </a:endParaRPr>
                    </a:p>
                  </a:txBody>
                  <a:tcPr/>
                </a:tc>
              </a:tr>
              <a:tr h="584200">
                <a:tc>
                  <a:txBody>
                    <a:bodyPr/>
                    <a:lstStyle/>
                    <a:p>
                      <a:r>
                        <a:rPr lang="en-US" sz="1600" b="1" dirty="0" smtClean="0">
                          <a:solidFill>
                            <a:srgbClr val="003399"/>
                          </a:solidFill>
                          <a:latin typeface="+mn-lt"/>
                          <a:cs typeface="Arial" pitchFamily="34" charset="0"/>
                        </a:rPr>
                        <a:t>Anemia</a:t>
                      </a:r>
                      <a:endParaRPr lang="en-US" sz="1600" b="1" dirty="0">
                        <a:solidFill>
                          <a:srgbClr val="003399"/>
                        </a:solidFill>
                        <a:latin typeface="+mn-lt"/>
                        <a:cs typeface="Arial" pitchFamily="34" charset="0"/>
                      </a:endParaRPr>
                    </a:p>
                  </a:txBody>
                  <a:tcPr/>
                </a:tc>
                <a:tc>
                  <a:txBody>
                    <a:bodyPr/>
                    <a:lstStyle/>
                    <a:p>
                      <a:pPr algn="ctr"/>
                      <a:r>
                        <a:rPr lang="en-US" sz="1600" dirty="0" smtClean="0">
                          <a:latin typeface="+mn-lt"/>
                          <a:cs typeface="Arial" pitchFamily="34" charset="0"/>
                        </a:rPr>
                        <a:t>36</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31.1%</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Allergies other than hay fever/resp.</a:t>
                      </a:r>
                      <a:r>
                        <a:rPr lang="en-US" sz="1600" baseline="0" dirty="0" smtClean="0">
                          <a:latin typeface="+mn-lt"/>
                          <a:cs typeface="Arial" pitchFamily="34" charset="0"/>
                        </a:rPr>
                        <a:t>, food/skin allergies, eczema</a:t>
                      </a:r>
                      <a:endParaRPr lang="en-US" sz="1600" dirty="0">
                        <a:latin typeface="+mn-lt"/>
                        <a:cs typeface="Arial" pitchFamily="34" charset="0"/>
                      </a:endParaRPr>
                    </a:p>
                  </a:txBody>
                  <a:tcPr/>
                </a:tc>
                <a:tc>
                  <a:txBody>
                    <a:bodyPr/>
                    <a:lstStyle/>
                    <a:p>
                      <a:pPr algn="ctr"/>
                      <a:r>
                        <a:rPr lang="en-US" sz="1600" dirty="0" smtClean="0">
                          <a:latin typeface="+mn-lt"/>
                          <a:cs typeface="Arial" pitchFamily="34" charset="0"/>
                        </a:rPr>
                        <a:t>13</a:t>
                      </a:r>
                      <a:endParaRPr lang="en-US" sz="1600" dirty="0">
                        <a:latin typeface="+mn-lt"/>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1.6%*</a:t>
                      </a:r>
                    </a:p>
                    <a:p>
                      <a:pPr algn="ctr"/>
                      <a:r>
                        <a:rPr lang="en-US" sz="1400" dirty="0" smtClean="0">
                          <a:latin typeface="+mn-lt"/>
                          <a:cs typeface="Arial" pitchFamily="34" charset="0"/>
                        </a:rPr>
                        <a:t>* RSE&gt;30</a:t>
                      </a:r>
                      <a:endParaRPr lang="en-US" sz="1400" dirty="0">
                        <a:latin typeface="+mn-lt"/>
                        <a:cs typeface="Arial" pitchFamily="34" charset="0"/>
                      </a:endParaRPr>
                    </a:p>
                  </a:txBody>
                  <a:tcPr>
                    <a:solidFill>
                      <a:srgbClr val="B5EEED"/>
                    </a:solidFill>
                  </a:tcPr>
                </a:tc>
              </a:tr>
            </a:tbl>
          </a:graphicData>
        </a:graphic>
      </p:graphicFrame>
      <p:pic>
        <p:nvPicPr>
          <p:cNvPr id="6" name="Picture 5" descr="CAHMI_Logo_final.jpg"/>
          <p:cNvPicPr>
            <a:picLocks noChangeAspect="1"/>
          </p:cNvPicPr>
          <p:nvPr/>
        </p:nvPicPr>
        <p:blipFill>
          <a:blip r:embed="rId2" cstate="print"/>
          <a:stretch>
            <a:fillRect/>
          </a:stretch>
        </p:blipFill>
        <p:spPr>
          <a:xfrm>
            <a:off x="-12700" y="-12175"/>
            <a:ext cx="2209800" cy="1160145"/>
          </a:xfrm>
          <a:prstGeom prst="rect">
            <a:avLst/>
          </a:prstGeom>
        </p:spPr>
      </p:pic>
      <p:sp>
        <p:nvSpPr>
          <p:cNvPr id="2" name="TextBox 1"/>
          <p:cNvSpPr txBox="1"/>
          <p:nvPr/>
        </p:nvSpPr>
        <p:spPr>
          <a:xfrm>
            <a:off x="381000" y="6550223"/>
            <a:ext cx="3429000" cy="307777"/>
          </a:xfrm>
          <a:prstGeom prst="rect">
            <a:avLst/>
          </a:prstGeom>
          <a:noFill/>
        </p:spPr>
        <p:txBody>
          <a:bodyPr wrap="square" rtlCol="0">
            <a:spAutoFit/>
          </a:bodyPr>
          <a:lstStyle/>
          <a:p>
            <a:r>
              <a:rPr lang="en-US" sz="1400" dirty="0" smtClean="0"/>
              <a:t>NOTE: Conditions with RSE&gt;30 not listed</a:t>
            </a:r>
            <a:endParaRPr lang="en-US" sz="1400" dirty="0"/>
          </a:p>
        </p:txBody>
      </p:sp>
    </p:spTree>
    <p:extLst>
      <p:ext uri="{BB962C8B-B14F-4D97-AF65-F5344CB8AC3E}">
        <p14:creationId xmlns:p14="http://schemas.microsoft.com/office/powerpoint/2010/main" val="15034272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Slides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0"/>
            <a:ext cx="9144000" cy="12319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endParaRPr>
          </a:p>
          <a:p>
            <a:pPr>
              <a:defRPr/>
            </a:pPr>
            <a:endParaRPr lang="en-US" dirty="0">
              <a:latin typeface="+mn-lt"/>
            </a:endParaRPr>
          </a:p>
        </p:txBody>
      </p:sp>
      <p:sp>
        <p:nvSpPr>
          <p:cNvPr id="9" name="Title 8"/>
          <p:cNvSpPr>
            <a:spLocks noGrp="1"/>
          </p:cNvSpPr>
          <p:nvPr>
            <p:ph type="title"/>
          </p:nvPr>
        </p:nvSpPr>
        <p:spPr>
          <a:xfrm>
            <a:off x="2286000" y="0"/>
            <a:ext cx="5715000" cy="1143000"/>
          </a:xfrm>
        </p:spPr>
        <p:txBody>
          <a:bodyPr/>
          <a:lstStyle/>
          <a:p>
            <a:r>
              <a:rPr lang="en-US" b="1" dirty="0" smtClean="0">
                <a:solidFill>
                  <a:schemeClr val="bg1"/>
                </a:solidFill>
                <a:latin typeface="+mn-lt"/>
                <a:cs typeface="Arial" pitchFamily="34" charset="0"/>
              </a:rPr>
              <a:t>Objectives</a:t>
            </a:r>
            <a:endParaRPr lang="en-US" b="1" dirty="0">
              <a:solidFill>
                <a:schemeClr val="bg1"/>
              </a:solidFill>
              <a:latin typeface="+mn-lt"/>
              <a:cs typeface="Arial" pitchFamily="34" charset="0"/>
            </a:endParaRPr>
          </a:p>
        </p:txBody>
      </p:sp>
      <p:sp>
        <p:nvSpPr>
          <p:cNvPr id="2" name="Content Placeholder 1"/>
          <p:cNvSpPr>
            <a:spLocks noGrp="1"/>
          </p:cNvSpPr>
          <p:nvPr>
            <p:ph idx="1"/>
          </p:nvPr>
        </p:nvSpPr>
        <p:spPr>
          <a:xfrm>
            <a:off x="457200" y="1524000"/>
            <a:ext cx="8305800" cy="4114800"/>
          </a:xfrm>
        </p:spPr>
        <p:txBody>
          <a:bodyPr/>
          <a:lstStyle/>
          <a:p>
            <a:pPr marL="0" indent="0">
              <a:buNone/>
            </a:pPr>
            <a:r>
              <a:rPr lang="en-US" sz="2000" b="1" dirty="0" smtClean="0"/>
              <a:t> </a:t>
            </a:r>
          </a:p>
          <a:p>
            <a:pPr marL="457200" indent="-457200">
              <a:buFont typeface="+mj-lt"/>
              <a:buAutoNum type="arabicPeriod"/>
            </a:pPr>
            <a:r>
              <a:rPr lang="en-US" sz="2400" dirty="0" smtClean="0"/>
              <a:t>To calculate the </a:t>
            </a:r>
            <a:r>
              <a:rPr lang="en-US" sz="2400" b="1" u="sng" dirty="0" smtClean="0"/>
              <a:t>prevalence of CAM use </a:t>
            </a:r>
            <a:r>
              <a:rPr lang="en-US" sz="2400" dirty="0" smtClean="0"/>
              <a:t>among children with chronic conditions and special health care needs</a:t>
            </a:r>
          </a:p>
          <a:p>
            <a:pPr marL="457200" indent="-457200">
              <a:buFont typeface="+mj-lt"/>
              <a:buAutoNum type="arabicPeriod"/>
            </a:pPr>
            <a:r>
              <a:rPr lang="en-US" sz="2400" dirty="0" smtClean="0"/>
              <a:t>To assess the association between </a:t>
            </a:r>
            <a:r>
              <a:rPr lang="en-US" sz="2400" b="1" u="sng" dirty="0" smtClean="0"/>
              <a:t>CAM use and conventional medical care </a:t>
            </a:r>
            <a:r>
              <a:rPr lang="en-US" sz="2400" dirty="0" smtClean="0"/>
              <a:t>(CM): utilization, access, parent's experience and CM expenditures </a:t>
            </a:r>
          </a:p>
          <a:p>
            <a:pPr marL="457200" indent="-457200">
              <a:buFont typeface="+mj-lt"/>
              <a:buAutoNum type="arabicPeriod"/>
            </a:pPr>
            <a:r>
              <a:rPr lang="en-US" sz="2400" dirty="0" smtClean="0"/>
              <a:t>To evaluate the </a:t>
            </a:r>
            <a:r>
              <a:rPr lang="en-US" sz="2400" b="1" u="sng" dirty="0" smtClean="0"/>
              <a:t>validity and sufficiency of available population based data </a:t>
            </a:r>
            <a:r>
              <a:rPr lang="en-US" sz="2400" dirty="0" smtClean="0"/>
              <a:t>to address priority integrative pediatrics health services research questions</a:t>
            </a:r>
            <a:endParaRPr lang="en-US" sz="2000" dirty="0" smtClean="0"/>
          </a:p>
          <a:p>
            <a:pPr marL="0" indent="0">
              <a:buNone/>
            </a:pPr>
            <a:endParaRPr lang="en-US" sz="2000" dirty="0"/>
          </a:p>
        </p:txBody>
      </p:sp>
      <p:pic>
        <p:nvPicPr>
          <p:cNvPr id="6" name="Picture 5" descr="CAHMI_Logo_final.jpg"/>
          <p:cNvPicPr>
            <a:picLocks noChangeAspect="1"/>
          </p:cNvPicPr>
          <p:nvPr/>
        </p:nvPicPr>
        <p:blipFill>
          <a:blip r:embed="rId2"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10118406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5" name="TextBox 4"/>
          <p:cNvSpPr txBox="1"/>
          <p:nvPr/>
        </p:nvSpPr>
        <p:spPr>
          <a:xfrm>
            <a:off x="2286000" y="0"/>
            <a:ext cx="6819900" cy="1384995"/>
          </a:xfrm>
          <a:prstGeom prst="rect">
            <a:avLst/>
          </a:prstGeom>
          <a:noFill/>
        </p:spPr>
        <p:txBody>
          <a:bodyPr wrap="square" rtlCol="0">
            <a:spAutoFit/>
          </a:bodyPr>
          <a:lstStyle/>
          <a:p>
            <a:pPr algn="ctr"/>
            <a:r>
              <a:rPr lang="en-US" sz="2800" b="1" dirty="0" smtClean="0">
                <a:solidFill>
                  <a:schemeClr val="bg1"/>
                </a:solidFill>
              </a:rPr>
              <a:t>Total Health Care Expenditures (Unadjusted), by Type of Services, NHIS/MEPS</a:t>
            </a:r>
            <a:endParaRPr lang="en-US" sz="2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25003527"/>
              </p:ext>
            </p:extLst>
          </p:nvPr>
        </p:nvGraphicFramePr>
        <p:xfrm>
          <a:off x="25401" y="1351280"/>
          <a:ext cx="9118599" cy="4516123"/>
        </p:xfrm>
        <a:graphic>
          <a:graphicData uri="http://schemas.openxmlformats.org/drawingml/2006/table">
            <a:tbl>
              <a:tblPr firstRow="1" bandRow="1">
                <a:tableStyleId>{21E4AEA4-8DFA-4A89-87EB-49C32662AFE0}</a:tableStyleId>
              </a:tblPr>
              <a:tblGrid>
                <a:gridCol w="2412999"/>
                <a:gridCol w="685800"/>
                <a:gridCol w="685800"/>
                <a:gridCol w="838200"/>
                <a:gridCol w="696384"/>
                <a:gridCol w="827616"/>
                <a:gridCol w="914400"/>
                <a:gridCol w="664283"/>
                <a:gridCol w="554917"/>
                <a:gridCol w="838200"/>
              </a:tblGrid>
              <a:tr h="412612">
                <a:tc rowSpan="2">
                  <a:txBody>
                    <a:bodyPr/>
                    <a:lstStyle/>
                    <a:p>
                      <a:r>
                        <a:rPr lang="en-US" dirty="0" smtClean="0"/>
                        <a:t>Types of services</a:t>
                      </a:r>
                      <a:endParaRPr lang="en-US" dirty="0"/>
                    </a:p>
                  </a:txBody>
                  <a:tcPr anchor="ctr">
                    <a:solidFill>
                      <a:srgbClr val="29A3FF"/>
                    </a:solidFill>
                  </a:tcPr>
                </a:tc>
                <a:tc gridSpan="3">
                  <a:txBody>
                    <a:bodyPr/>
                    <a:lstStyle/>
                    <a:p>
                      <a:r>
                        <a:rPr lang="en-US" dirty="0" smtClean="0"/>
                        <a:t>All children</a:t>
                      </a:r>
                      <a:endParaRPr lang="en-US" dirty="0"/>
                    </a:p>
                  </a:txBody>
                  <a:tcPr>
                    <a:solidFill>
                      <a:srgbClr val="29A3FF"/>
                    </a:solidFill>
                  </a:tcPr>
                </a:tc>
                <a:tc hMerge="1">
                  <a:txBody>
                    <a:bodyPr/>
                    <a:lstStyle/>
                    <a:p>
                      <a:endParaRPr lang="en-US"/>
                    </a:p>
                  </a:txBody>
                  <a:tcPr/>
                </a:tc>
                <a:tc hMerge="1">
                  <a:txBody>
                    <a:bodyPr/>
                    <a:lstStyle/>
                    <a:p>
                      <a:endParaRPr lang="en-US" dirty="0"/>
                    </a:p>
                  </a:txBody>
                  <a:tcPr/>
                </a:tc>
                <a:tc gridSpan="3">
                  <a:txBody>
                    <a:bodyPr/>
                    <a:lstStyle/>
                    <a:p>
                      <a:r>
                        <a:rPr lang="en-US" dirty="0" smtClean="0"/>
                        <a:t>CAM</a:t>
                      </a:r>
                      <a:r>
                        <a:rPr lang="en-US" baseline="0" dirty="0" smtClean="0"/>
                        <a:t> users</a:t>
                      </a:r>
                      <a:endParaRPr lang="en-US" dirty="0"/>
                    </a:p>
                  </a:txBody>
                  <a:tcPr>
                    <a:solidFill>
                      <a:srgbClr val="29A3FF"/>
                    </a:solidFill>
                  </a:tcPr>
                </a:tc>
                <a:tc hMerge="1">
                  <a:txBody>
                    <a:bodyPr/>
                    <a:lstStyle/>
                    <a:p>
                      <a:endParaRPr lang="en-US" dirty="0"/>
                    </a:p>
                  </a:txBody>
                  <a:tcPr/>
                </a:tc>
                <a:tc hMerge="1">
                  <a:txBody>
                    <a:bodyPr/>
                    <a:lstStyle/>
                    <a:p>
                      <a:endParaRPr lang="en-US" dirty="0"/>
                    </a:p>
                  </a:txBody>
                  <a:tcPr/>
                </a:tc>
                <a:tc gridSpan="3">
                  <a:txBody>
                    <a:bodyPr/>
                    <a:lstStyle/>
                    <a:p>
                      <a:r>
                        <a:rPr lang="en-US" dirty="0" smtClean="0"/>
                        <a:t>Non-CAM users</a:t>
                      </a:r>
                      <a:endParaRPr lang="en-US" dirty="0"/>
                    </a:p>
                  </a:txBody>
                  <a:tcPr>
                    <a:solidFill>
                      <a:srgbClr val="29A3FF"/>
                    </a:solidFill>
                  </a:tcPr>
                </a:tc>
                <a:tc hMerge="1">
                  <a:txBody>
                    <a:bodyPr/>
                    <a:lstStyle/>
                    <a:p>
                      <a:endParaRPr lang="en-US"/>
                    </a:p>
                  </a:txBody>
                  <a:tcPr/>
                </a:tc>
                <a:tc hMerge="1">
                  <a:txBody>
                    <a:bodyPr/>
                    <a:lstStyle/>
                    <a:p>
                      <a:endParaRPr lang="en-US" dirty="0"/>
                    </a:p>
                  </a:txBody>
                  <a:tcPr/>
                </a:tc>
              </a:tr>
              <a:tr h="412612">
                <a:tc vMerge="1">
                  <a:txBody>
                    <a:bodyPr/>
                    <a:lstStyle/>
                    <a:p>
                      <a:endParaRPr lang="en-US" dirty="0"/>
                    </a:p>
                  </a:txBody>
                  <a:tcPr>
                    <a:solidFill>
                      <a:srgbClr val="9DC7ED"/>
                    </a:solidFill>
                  </a:tcPr>
                </a:tc>
                <a:tc>
                  <a:txBody>
                    <a:bodyPr/>
                    <a:lstStyle/>
                    <a:p>
                      <a:pPr algn="ctr"/>
                      <a:r>
                        <a:rPr lang="en-US" dirty="0" smtClean="0"/>
                        <a:t>n</a:t>
                      </a:r>
                      <a:endParaRPr lang="en-US" dirty="0"/>
                    </a:p>
                  </a:txBody>
                  <a:tcPr anchor="ctr">
                    <a:solidFill>
                      <a:srgbClr val="9DC7ED"/>
                    </a:solidFill>
                  </a:tcPr>
                </a:tc>
                <a:tc>
                  <a:txBody>
                    <a:bodyPr/>
                    <a:lstStyle/>
                    <a:p>
                      <a:pPr algn="ctr"/>
                      <a:r>
                        <a:rPr lang="en-US" dirty="0" smtClean="0"/>
                        <a:t>%</a:t>
                      </a:r>
                      <a:r>
                        <a:rPr lang="en-US" baseline="30000" dirty="0" smtClean="0"/>
                        <a:t>1</a:t>
                      </a:r>
                      <a:endParaRPr lang="en-US" baseline="30000" dirty="0"/>
                    </a:p>
                  </a:txBody>
                  <a:tcPr anchor="ctr">
                    <a:solidFill>
                      <a:srgbClr val="9DC7ED"/>
                    </a:solidFill>
                  </a:tcPr>
                </a:tc>
                <a:tc>
                  <a:txBody>
                    <a:bodyPr/>
                    <a:lstStyle/>
                    <a:p>
                      <a:pPr algn="ctr"/>
                      <a:r>
                        <a:rPr lang="en-US" dirty="0" smtClean="0"/>
                        <a:t>Mean</a:t>
                      </a:r>
                      <a:r>
                        <a:rPr lang="en-US" sz="1800" baseline="30000" dirty="0" smtClean="0"/>
                        <a:t>2</a:t>
                      </a:r>
                      <a:r>
                        <a:rPr lang="en-US" dirty="0" smtClean="0"/>
                        <a:t> </a:t>
                      </a:r>
                      <a:endParaRPr lang="en-US" dirty="0"/>
                    </a:p>
                  </a:txBody>
                  <a:tcPr anchor="ctr">
                    <a:solidFill>
                      <a:srgbClr val="9DC7ED"/>
                    </a:solidFill>
                  </a:tcPr>
                </a:tc>
                <a:tc>
                  <a:txBody>
                    <a:bodyPr/>
                    <a:lstStyle/>
                    <a:p>
                      <a:pPr algn="ctr"/>
                      <a:r>
                        <a:rPr lang="en-US" dirty="0" smtClean="0"/>
                        <a:t>n</a:t>
                      </a:r>
                      <a:endParaRPr lang="en-US" dirty="0"/>
                    </a:p>
                  </a:txBody>
                  <a:tcPr anchor="ctr">
                    <a:solidFill>
                      <a:srgbClr val="9DC7ED"/>
                    </a:solidFill>
                  </a:tcPr>
                </a:tc>
                <a:tc>
                  <a:txBody>
                    <a:bodyPr/>
                    <a:lstStyle/>
                    <a:p>
                      <a:pPr algn="ctr"/>
                      <a:r>
                        <a:rPr lang="en-US" dirty="0" smtClean="0"/>
                        <a:t>%</a:t>
                      </a:r>
                      <a:r>
                        <a:rPr lang="en-US" baseline="30000" dirty="0" smtClean="0"/>
                        <a:t>1</a:t>
                      </a:r>
                      <a:endParaRPr lang="en-US" dirty="0"/>
                    </a:p>
                  </a:txBody>
                  <a:tcPr anchor="ctr">
                    <a:solidFill>
                      <a:srgbClr val="9DC7ED"/>
                    </a:solidFill>
                  </a:tcPr>
                </a:tc>
                <a:tc>
                  <a:txBody>
                    <a:bodyPr/>
                    <a:lstStyle/>
                    <a:p>
                      <a:pPr algn="ctr"/>
                      <a:r>
                        <a:rPr lang="en-US" dirty="0" smtClean="0"/>
                        <a:t>Mean</a:t>
                      </a:r>
                      <a:r>
                        <a:rPr lang="en-US" sz="1800" baseline="30000" dirty="0" smtClean="0"/>
                        <a:t>2</a:t>
                      </a:r>
                      <a:r>
                        <a:rPr lang="en-US" dirty="0" smtClean="0"/>
                        <a:t> </a:t>
                      </a:r>
                      <a:endParaRPr lang="en-US" dirty="0"/>
                    </a:p>
                  </a:txBody>
                  <a:tcPr anchor="ctr">
                    <a:solidFill>
                      <a:srgbClr val="9DC7ED"/>
                    </a:solidFill>
                  </a:tcPr>
                </a:tc>
                <a:tc>
                  <a:txBody>
                    <a:bodyPr/>
                    <a:lstStyle/>
                    <a:p>
                      <a:pPr algn="ctr"/>
                      <a:r>
                        <a:rPr lang="en-US" dirty="0" smtClean="0"/>
                        <a:t>n</a:t>
                      </a:r>
                      <a:endParaRPr lang="en-US" dirty="0"/>
                    </a:p>
                  </a:txBody>
                  <a:tcPr anchor="ctr">
                    <a:solidFill>
                      <a:srgbClr val="9DC7ED"/>
                    </a:solidFill>
                  </a:tcPr>
                </a:tc>
                <a:tc>
                  <a:txBody>
                    <a:bodyPr/>
                    <a:lstStyle/>
                    <a:p>
                      <a:pPr algn="ctr"/>
                      <a:r>
                        <a:rPr lang="en-US" dirty="0" smtClean="0"/>
                        <a:t>%</a:t>
                      </a:r>
                      <a:r>
                        <a:rPr lang="en-US" baseline="30000" dirty="0" smtClean="0"/>
                        <a:t>1</a:t>
                      </a:r>
                      <a:endParaRPr lang="en-US" dirty="0"/>
                    </a:p>
                  </a:txBody>
                  <a:tcPr anchor="ctr">
                    <a:solidFill>
                      <a:srgbClr val="9DC7ED"/>
                    </a:solidFill>
                  </a:tcPr>
                </a:tc>
                <a:tc>
                  <a:txBody>
                    <a:bodyPr/>
                    <a:lstStyle/>
                    <a:p>
                      <a:pPr algn="ctr"/>
                      <a:r>
                        <a:rPr lang="en-US" dirty="0" smtClean="0"/>
                        <a:t>Mean</a:t>
                      </a:r>
                      <a:r>
                        <a:rPr lang="en-US" sz="1800" baseline="30000" dirty="0" smtClean="0"/>
                        <a:t>2</a:t>
                      </a:r>
                      <a:r>
                        <a:rPr lang="en-US" dirty="0" smtClean="0"/>
                        <a:t> </a:t>
                      </a:r>
                      <a:endParaRPr lang="en-US" dirty="0"/>
                    </a:p>
                  </a:txBody>
                  <a:tcPr anchor="ctr">
                    <a:solidFill>
                      <a:srgbClr val="9DC7ED"/>
                    </a:solidFill>
                  </a:tcPr>
                </a:tc>
              </a:tr>
              <a:tr h="412612">
                <a:tc>
                  <a:txBody>
                    <a:bodyPr/>
                    <a:lstStyle/>
                    <a:p>
                      <a:pPr algn="l" fontAlgn="b"/>
                      <a:r>
                        <a:rPr lang="en-US" sz="1600" b="0" i="0" u="none" strike="noStrike" dirty="0" smtClean="0">
                          <a:solidFill>
                            <a:srgbClr val="000000"/>
                          </a:solidFill>
                          <a:effectLst/>
                          <a:latin typeface="Calibri"/>
                        </a:rPr>
                        <a:t> Total </a:t>
                      </a:r>
                      <a:r>
                        <a:rPr lang="en-US" sz="1600" b="0" i="0" u="none" strike="noStrike" dirty="0">
                          <a:solidFill>
                            <a:srgbClr val="000000"/>
                          </a:solidFill>
                          <a:effectLst/>
                          <a:latin typeface="Calibri"/>
                        </a:rPr>
                        <a:t>expenditures</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2,014 </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84.5%</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1,889 </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263</a:t>
                      </a: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91.0%</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3,101* </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1,734 </a:t>
                      </a: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83.6%</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1,633 </a:t>
                      </a:r>
                      <a:endParaRPr lang="en-US" sz="1600" b="0" i="0" u="none" strike="noStrike" dirty="0">
                        <a:solidFill>
                          <a:srgbClr val="000000"/>
                        </a:solidFill>
                        <a:effectLst/>
                        <a:latin typeface="Calibri"/>
                      </a:endParaRPr>
                    </a:p>
                  </a:txBody>
                  <a:tcPr marL="0" marR="0" marT="0" marB="0" anchor="ctr">
                    <a:solidFill>
                      <a:srgbClr val="9DC7ED"/>
                    </a:solidFill>
                  </a:tcPr>
                </a:tc>
              </a:tr>
              <a:tr h="412612">
                <a:tc>
                  <a:txBody>
                    <a:bodyPr/>
                    <a:lstStyle/>
                    <a:p>
                      <a:pPr algn="l" fontAlgn="b"/>
                      <a:r>
                        <a:rPr lang="en-US" sz="1600" b="0" i="0" u="none" strike="noStrike" dirty="0" smtClean="0">
                          <a:solidFill>
                            <a:srgbClr val="000000"/>
                          </a:solidFill>
                          <a:effectLst/>
                          <a:latin typeface="Calibri"/>
                        </a:rPr>
                        <a:t> Total </a:t>
                      </a:r>
                      <a:r>
                        <a:rPr lang="en-US" sz="1600" b="0" i="0" u="none" strike="noStrike" dirty="0">
                          <a:solidFill>
                            <a:srgbClr val="000000"/>
                          </a:solidFill>
                          <a:effectLst/>
                          <a:latin typeface="Calibri"/>
                        </a:rPr>
                        <a:t>office-based </a:t>
                      </a:r>
                      <a:r>
                        <a:rPr lang="en-US" sz="1600" b="0" i="0" u="none" strike="noStrike" dirty="0" smtClean="0">
                          <a:solidFill>
                            <a:srgbClr val="000000"/>
                          </a:solidFill>
                          <a:effectLst/>
                          <a:latin typeface="Calibri"/>
                        </a:rPr>
                        <a:t>visits</a:t>
                      </a:r>
                      <a:endParaRPr lang="en-US" sz="1600" b="0" i="0" u="none" strike="noStrike" dirty="0">
                        <a:solidFill>
                          <a:srgbClr val="000000"/>
                        </a:solidFill>
                        <a:effectLst/>
                        <a:latin typeface="Calibri"/>
                      </a:endParaRPr>
                    </a:p>
                  </a:txBody>
                  <a:tcPr marL="0" marR="0" marT="0" marB="0" anchor="b">
                    <a:solidFill>
                      <a:srgbClr val="9DC7ED"/>
                    </a:solidFill>
                  </a:tcPr>
                </a:tc>
                <a:tc>
                  <a:txBody>
                    <a:bodyPr/>
                    <a:lstStyle/>
                    <a:p>
                      <a:pPr algn="ctr"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1,647 </a:t>
                      </a: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70.6%</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647 </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216 </a:t>
                      </a: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73.4%</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1,429 </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b"/>
                      <a:r>
                        <a:rPr lang="en-US" sz="1600" b="0" i="0" u="none" strike="noStrike">
                          <a:solidFill>
                            <a:srgbClr val="000000"/>
                          </a:solidFill>
                          <a:effectLst/>
                          <a:latin typeface="Calibri"/>
                        </a:rPr>
                        <a:t>  1,419 </a:t>
                      </a:r>
                    </a:p>
                  </a:txBody>
                  <a:tcPr marL="0" marR="0" marT="0" marB="0" anchor="ctr">
                    <a:solidFill>
                      <a:srgbClr val="9DC7ED"/>
                    </a:solidFill>
                  </a:tcPr>
                </a:tc>
                <a:tc>
                  <a:txBody>
                    <a:bodyPr/>
                    <a:lstStyle/>
                    <a:p>
                      <a:pPr algn="ctr" fontAlgn="ctr"/>
                      <a:r>
                        <a:rPr lang="en-US" sz="1600" b="0" i="0" u="none" strike="noStrike">
                          <a:solidFill>
                            <a:srgbClr val="000000"/>
                          </a:solidFill>
                          <a:effectLst/>
                          <a:latin typeface="Calibri"/>
                        </a:rPr>
                        <a:t>70.4%</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506 </a:t>
                      </a:r>
                    </a:p>
                  </a:txBody>
                  <a:tcPr marL="0" marR="0" marT="0" marB="0" anchor="ctr">
                    <a:solidFill>
                      <a:srgbClr val="9DC7ED"/>
                    </a:solidFill>
                  </a:tcPr>
                </a:tc>
              </a:tr>
              <a:tr h="542613">
                <a:tc>
                  <a:txBody>
                    <a:bodyPr/>
                    <a:lstStyle/>
                    <a:p>
                      <a:pPr algn="l" fontAlgn="b"/>
                      <a:r>
                        <a:rPr lang="en-US" sz="1600" b="0" i="0" u="none" strike="noStrike" dirty="0">
                          <a:solidFill>
                            <a:srgbClr val="000000"/>
                          </a:solidFill>
                          <a:effectLst/>
                          <a:latin typeface="Calibri"/>
                        </a:rPr>
                        <a:t>Office-based visits to physicians</a:t>
                      </a:r>
                    </a:p>
                  </a:txBody>
                  <a:tcPr marL="171450" marR="0" marT="0" marB="0" anchor="b">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1,551 </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ctr"/>
                      <a:r>
                        <a:rPr lang="en-US" sz="1600" b="0" i="0" u="none" strike="noStrike">
                          <a:solidFill>
                            <a:srgbClr val="000000"/>
                          </a:solidFill>
                          <a:effectLst/>
                          <a:latin typeface="Calibri"/>
                        </a:rPr>
                        <a:t>65.6%</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528 </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203 </a:t>
                      </a: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68.1%</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1,118 </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b"/>
                      <a:r>
                        <a:rPr lang="en-US" sz="1600" b="0" i="0" u="none" strike="noStrike">
                          <a:solidFill>
                            <a:srgbClr val="000000"/>
                          </a:solidFill>
                          <a:effectLst/>
                          <a:latin typeface="Calibri"/>
                        </a:rPr>
                        <a:t>  1,338 </a:t>
                      </a:r>
                    </a:p>
                  </a:txBody>
                  <a:tcPr marL="0" marR="0" marT="0" marB="0" anchor="ctr">
                    <a:solidFill>
                      <a:srgbClr val="9DC7ED"/>
                    </a:solidFill>
                  </a:tcPr>
                </a:tc>
                <a:tc>
                  <a:txBody>
                    <a:bodyPr/>
                    <a:lstStyle/>
                    <a:p>
                      <a:pPr algn="ctr" fontAlgn="ctr"/>
                      <a:r>
                        <a:rPr lang="en-US" sz="1600" b="0" i="0" u="none" strike="noStrike">
                          <a:solidFill>
                            <a:srgbClr val="000000"/>
                          </a:solidFill>
                          <a:effectLst/>
                          <a:latin typeface="Calibri"/>
                        </a:rPr>
                        <a:t>65.4%</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421 </a:t>
                      </a:r>
                    </a:p>
                  </a:txBody>
                  <a:tcPr marL="0" marR="0" marT="0" marB="0" anchor="ctr">
                    <a:solidFill>
                      <a:srgbClr val="9DC7ED"/>
                    </a:solidFill>
                  </a:tcPr>
                </a:tc>
              </a:tr>
              <a:tr h="542613">
                <a:tc>
                  <a:txBody>
                    <a:bodyPr/>
                    <a:lstStyle/>
                    <a:p>
                      <a:pPr algn="l" fontAlgn="b"/>
                      <a:r>
                        <a:rPr lang="en-US" sz="1600" b="0" i="0" u="none" strike="noStrike" dirty="0">
                          <a:solidFill>
                            <a:srgbClr val="000000"/>
                          </a:solidFill>
                          <a:effectLst/>
                          <a:latin typeface="Calibri"/>
                        </a:rPr>
                        <a:t>Office-based visits to </a:t>
                      </a:r>
                      <a:r>
                        <a:rPr lang="en-US" sz="1600" b="0" i="0" u="none" strike="noStrike" dirty="0" smtClean="0">
                          <a:solidFill>
                            <a:srgbClr val="000000"/>
                          </a:solidFill>
                          <a:effectLst/>
                          <a:latin typeface="Calibri"/>
                        </a:rPr>
                        <a:t>non-physicians</a:t>
                      </a:r>
                      <a:endParaRPr lang="en-US" sz="1600" b="0" i="0" u="none" strike="noStrike" dirty="0">
                        <a:solidFill>
                          <a:srgbClr val="000000"/>
                        </a:solidFill>
                        <a:effectLst/>
                        <a:latin typeface="Calibri"/>
                      </a:endParaRPr>
                    </a:p>
                  </a:txBody>
                  <a:tcPr marL="171450" marR="0" marT="0" marB="0" anchor="b">
                    <a:solidFill>
                      <a:srgbClr val="9DC7ED"/>
                    </a:solidFill>
                  </a:tcPr>
                </a:tc>
                <a:tc>
                  <a:txBody>
                    <a:bodyPr/>
                    <a:lstStyle/>
                    <a:p>
                      <a:pPr algn="ctr"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414 </a:t>
                      </a:r>
                    </a:p>
                  </a:txBody>
                  <a:tcPr marL="0" marR="0" marT="0" marB="0" anchor="ctr">
                    <a:solidFill>
                      <a:srgbClr val="9DC7ED"/>
                    </a:solidFill>
                  </a:tcPr>
                </a:tc>
                <a:tc>
                  <a:txBody>
                    <a:bodyPr/>
                    <a:lstStyle/>
                    <a:p>
                      <a:pPr algn="ctr" fontAlgn="ctr"/>
                      <a:r>
                        <a:rPr lang="en-US" sz="1600" b="0" i="0" u="none" strike="noStrike">
                          <a:solidFill>
                            <a:srgbClr val="000000"/>
                          </a:solidFill>
                          <a:effectLst/>
                          <a:latin typeface="Calibri"/>
                        </a:rPr>
                        <a:t>21.3%</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511 </a:t>
                      </a:r>
                    </a:p>
                  </a:txBody>
                  <a:tcPr marL="0" marR="0" marT="0" marB="0" anchor="ctr">
                    <a:solidFill>
                      <a:srgbClr val="9DC7ED"/>
                    </a:solidFill>
                  </a:tcPr>
                </a:tc>
                <a:tc>
                  <a:txBody>
                    <a:bodyPr/>
                    <a:lstStyle/>
                    <a:p>
                      <a:pPr algn="ctr" fontAlgn="b"/>
                      <a:r>
                        <a:rPr lang="en-US" sz="1600" b="0" i="0" u="none" strike="noStrike">
                          <a:solidFill>
                            <a:srgbClr val="000000"/>
                          </a:solidFill>
                          <a:effectLst/>
                          <a:latin typeface="Calibri"/>
                        </a:rPr>
                        <a:t>    76 </a:t>
                      </a: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28.2%</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1,020 </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l"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335 </a:t>
                      </a:r>
                    </a:p>
                  </a:txBody>
                  <a:tcPr marL="0" marR="0" marT="0" marB="0" anchor="ctr">
                    <a:solidFill>
                      <a:srgbClr val="9DC7ED"/>
                    </a:solidFill>
                  </a:tcPr>
                </a:tc>
                <a:tc>
                  <a:txBody>
                    <a:bodyPr/>
                    <a:lstStyle/>
                    <a:p>
                      <a:pPr algn="ctr" fontAlgn="ctr"/>
                      <a:r>
                        <a:rPr lang="en-US" sz="1600" b="0" i="0" u="none" strike="noStrike">
                          <a:solidFill>
                            <a:srgbClr val="000000"/>
                          </a:solidFill>
                          <a:effectLst/>
                          <a:latin typeface="Calibri"/>
                        </a:rPr>
                        <a:t>20.3%</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389 </a:t>
                      </a:r>
                      <a:endParaRPr lang="en-US" sz="1600" b="0" i="0" u="none" strike="noStrike" dirty="0">
                        <a:solidFill>
                          <a:srgbClr val="000000"/>
                        </a:solidFill>
                        <a:effectLst/>
                        <a:latin typeface="Calibri"/>
                      </a:endParaRPr>
                    </a:p>
                  </a:txBody>
                  <a:tcPr marL="0" marR="0" marT="0" marB="0" anchor="ctr">
                    <a:solidFill>
                      <a:srgbClr val="9DC7ED"/>
                    </a:solidFill>
                  </a:tcPr>
                </a:tc>
              </a:tr>
              <a:tr h="542613">
                <a:tc>
                  <a:txBody>
                    <a:bodyPr/>
                    <a:lstStyle/>
                    <a:p>
                      <a:pPr algn="l" fontAlgn="b"/>
                      <a:r>
                        <a:rPr lang="en-US" sz="1600" b="0" i="0" u="none" strike="noStrike" dirty="0" smtClean="0">
                          <a:solidFill>
                            <a:srgbClr val="000000"/>
                          </a:solidFill>
                          <a:effectLst/>
                          <a:latin typeface="Calibri"/>
                        </a:rPr>
                        <a:t> Total </a:t>
                      </a:r>
                      <a:r>
                        <a:rPr lang="en-US" sz="1600" b="0" i="0" u="none" strike="noStrike" dirty="0">
                          <a:solidFill>
                            <a:srgbClr val="000000"/>
                          </a:solidFill>
                          <a:effectLst/>
                          <a:latin typeface="Calibri"/>
                        </a:rPr>
                        <a:t>hospital outpatient </a:t>
                      </a:r>
                      <a:r>
                        <a:rPr lang="en-US" sz="1600" b="0" i="0" u="none" strike="noStrike" dirty="0" smtClean="0">
                          <a:solidFill>
                            <a:srgbClr val="000000"/>
                          </a:solidFill>
                          <a:effectLst/>
                          <a:latin typeface="Calibri"/>
                        </a:rPr>
                        <a:t>   </a:t>
                      </a:r>
                    </a:p>
                    <a:p>
                      <a:pPr algn="l" fontAlgn="b"/>
                      <a:r>
                        <a:rPr lang="en-US" sz="1600" b="0" i="0" u="none" strike="noStrike" dirty="0" smtClean="0">
                          <a:solidFill>
                            <a:srgbClr val="000000"/>
                          </a:solidFill>
                          <a:effectLst/>
                          <a:latin typeface="Calibri"/>
                        </a:rPr>
                        <a:t>  visits</a:t>
                      </a:r>
                      <a:endParaRPr lang="en-US" sz="1600" b="0" i="0" u="none" strike="noStrike" dirty="0">
                        <a:solidFill>
                          <a:srgbClr val="000000"/>
                        </a:solidFill>
                        <a:effectLst/>
                        <a:latin typeface="Calibri"/>
                      </a:endParaRPr>
                    </a:p>
                  </a:txBody>
                  <a:tcPr marL="0" marR="0" marT="0" marB="0" anchor="b">
                    <a:solidFill>
                      <a:srgbClr val="9DC7ED"/>
                    </a:solidFill>
                  </a:tcPr>
                </a:tc>
                <a:tc>
                  <a:txBody>
                    <a:bodyPr/>
                    <a:lstStyle/>
                    <a:p>
                      <a:pPr algn="ctr" fontAlgn="b"/>
                      <a:r>
                        <a:rPr lang="en-US" sz="1600" b="0" i="0" u="none" strike="noStrike" dirty="0" smtClean="0">
                          <a:solidFill>
                            <a:srgbClr val="000000"/>
                          </a:solidFill>
                          <a:effectLst/>
                          <a:latin typeface="Calibri"/>
                        </a:rPr>
                        <a:t>  149 </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ctr"/>
                      <a:r>
                        <a:rPr lang="en-US" sz="1600" b="0" i="0" u="none" strike="noStrike">
                          <a:solidFill>
                            <a:srgbClr val="000000"/>
                          </a:solidFill>
                          <a:effectLst/>
                          <a:latin typeface="Calibri"/>
                        </a:rPr>
                        <a:t>6.8%</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1,533 </a:t>
                      </a:r>
                    </a:p>
                  </a:txBody>
                  <a:tcPr marL="0" marR="0" marT="0" marB="0" anchor="ctr">
                    <a:solidFill>
                      <a:srgbClr val="9DC7ED"/>
                    </a:solidFill>
                  </a:tcPr>
                </a:tc>
                <a:tc>
                  <a:txBody>
                    <a:bodyPr/>
                    <a:lstStyle/>
                    <a:p>
                      <a:pPr algn="ctr" fontAlgn="b"/>
                      <a:r>
                        <a:rPr lang="en-US" sz="1600" b="0" i="0" u="none" strike="noStrike">
                          <a:solidFill>
                            <a:srgbClr val="000000"/>
                          </a:solidFill>
                          <a:effectLst/>
                          <a:latin typeface="Calibri"/>
                        </a:rPr>
                        <a:t>    21 </a:t>
                      </a: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6.4%</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2,835 </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127 </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ctr"/>
                      <a:r>
                        <a:rPr lang="en-US" sz="1600" b="0" i="0" u="none" strike="noStrike">
                          <a:solidFill>
                            <a:srgbClr val="000000"/>
                          </a:solidFill>
                          <a:effectLst/>
                          <a:latin typeface="Calibri"/>
                        </a:rPr>
                        <a:t>6.9%</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1,328 </a:t>
                      </a:r>
                    </a:p>
                  </a:txBody>
                  <a:tcPr marL="0" marR="0" marT="0" marB="0" anchor="ctr">
                    <a:solidFill>
                      <a:srgbClr val="9DC7ED"/>
                    </a:solidFill>
                  </a:tcPr>
                </a:tc>
              </a:tr>
              <a:tr h="412612">
                <a:tc>
                  <a:txBody>
                    <a:bodyPr/>
                    <a:lstStyle/>
                    <a:p>
                      <a:pPr algn="l" fontAlgn="b"/>
                      <a:r>
                        <a:rPr lang="en-US" sz="1600" b="0" i="0" u="none" strike="noStrike" dirty="0" smtClean="0">
                          <a:solidFill>
                            <a:srgbClr val="000000"/>
                          </a:solidFill>
                          <a:effectLst/>
                          <a:latin typeface="Calibri"/>
                        </a:rPr>
                        <a:t> Total </a:t>
                      </a:r>
                      <a:r>
                        <a:rPr lang="en-US" sz="1600" b="0" i="0" u="none" strike="noStrike" dirty="0">
                          <a:solidFill>
                            <a:srgbClr val="000000"/>
                          </a:solidFill>
                          <a:effectLst/>
                          <a:latin typeface="Calibri"/>
                        </a:rPr>
                        <a:t>emergency room </a:t>
                      </a:r>
                      <a:r>
                        <a:rPr lang="en-US" sz="1600" b="0" i="0" u="none" strike="noStrike" dirty="0" smtClean="0">
                          <a:solidFill>
                            <a:srgbClr val="000000"/>
                          </a:solidFill>
                          <a:effectLst/>
                          <a:latin typeface="Calibri"/>
                        </a:rPr>
                        <a:t>visits</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322 </a:t>
                      </a:r>
                    </a:p>
                  </a:txBody>
                  <a:tcPr marL="0" marR="0" marT="0" marB="0" anchor="ctr">
                    <a:solidFill>
                      <a:srgbClr val="9DC7ED"/>
                    </a:solidFill>
                  </a:tcPr>
                </a:tc>
                <a:tc>
                  <a:txBody>
                    <a:bodyPr/>
                    <a:lstStyle/>
                    <a:p>
                      <a:pPr algn="ctr" fontAlgn="ctr"/>
                      <a:r>
                        <a:rPr lang="en-US" sz="1600" b="0" i="0" u="none" strike="noStrike">
                          <a:solidFill>
                            <a:srgbClr val="000000"/>
                          </a:solidFill>
                          <a:effectLst/>
                          <a:latin typeface="Calibri"/>
                        </a:rPr>
                        <a:t>12.9%</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932 </a:t>
                      </a:r>
                    </a:p>
                  </a:txBody>
                  <a:tcPr marL="0" marR="0" marT="0" marB="0" anchor="ctr">
                    <a:solidFill>
                      <a:srgbClr val="9DC7ED"/>
                    </a:solidFill>
                  </a:tcPr>
                </a:tc>
                <a:tc>
                  <a:txBody>
                    <a:bodyPr/>
                    <a:lstStyle/>
                    <a:p>
                      <a:pPr algn="ctr" fontAlgn="b"/>
                      <a:r>
                        <a:rPr lang="en-US" sz="1600" b="0" i="0" u="none" strike="noStrike">
                          <a:solidFill>
                            <a:srgbClr val="000000"/>
                          </a:solidFill>
                          <a:effectLst/>
                          <a:latin typeface="Calibri"/>
                        </a:rPr>
                        <a:t>    44 </a:t>
                      </a:r>
                    </a:p>
                  </a:txBody>
                  <a:tcPr marL="0" marR="0" marT="0" marB="0" anchor="ctr">
                    <a:solidFill>
                      <a:srgbClr val="9DC7ED"/>
                    </a:solidFill>
                  </a:tcPr>
                </a:tc>
                <a:tc>
                  <a:txBody>
                    <a:bodyPr/>
                    <a:lstStyle/>
                    <a:p>
                      <a:pPr algn="ctr" fontAlgn="ctr"/>
                      <a:r>
                        <a:rPr lang="en-US" sz="1600" b="0" i="0" u="none" strike="noStrike">
                          <a:solidFill>
                            <a:srgbClr val="000000"/>
                          </a:solidFill>
                          <a:effectLst/>
                          <a:latin typeface="Calibri"/>
                        </a:rPr>
                        <a:t>12.1%</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879 </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275 </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13.1%</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941 </a:t>
                      </a:r>
                    </a:p>
                  </a:txBody>
                  <a:tcPr marL="0" marR="0" marT="0" marB="0" anchor="ctr">
                    <a:solidFill>
                      <a:srgbClr val="9DC7ED"/>
                    </a:solidFill>
                  </a:tcPr>
                </a:tc>
              </a:tr>
              <a:tr h="412612">
                <a:tc>
                  <a:txBody>
                    <a:bodyPr/>
                    <a:lstStyle/>
                    <a:p>
                      <a:pPr algn="l" fontAlgn="b"/>
                      <a:r>
                        <a:rPr lang="en-US" sz="1600" b="0" i="0" u="none" strike="noStrike" dirty="0" smtClean="0">
                          <a:solidFill>
                            <a:srgbClr val="000000"/>
                          </a:solidFill>
                          <a:effectLst/>
                          <a:latin typeface="Calibri"/>
                        </a:rPr>
                        <a:t> Inpatient </a:t>
                      </a:r>
                      <a:r>
                        <a:rPr lang="en-US" sz="1600" b="0" i="0" u="none" strike="noStrike" dirty="0">
                          <a:solidFill>
                            <a:srgbClr val="000000"/>
                          </a:solidFill>
                          <a:effectLst/>
                          <a:latin typeface="Calibri"/>
                        </a:rPr>
                        <a:t>hospital </a:t>
                      </a:r>
                      <a:r>
                        <a:rPr lang="en-US" sz="1600" b="0" i="0" u="none" strike="noStrike" dirty="0" smtClean="0">
                          <a:solidFill>
                            <a:srgbClr val="000000"/>
                          </a:solidFill>
                          <a:effectLst/>
                          <a:latin typeface="Calibri"/>
                        </a:rPr>
                        <a:t>stays</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55 </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ctr"/>
                      <a:r>
                        <a:rPr lang="en-US" sz="1600" b="0" i="0" u="none" strike="noStrike">
                          <a:solidFill>
                            <a:srgbClr val="000000"/>
                          </a:solidFill>
                          <a:effectLst/>
                          <a:latin typeface="Calibri"/>
                        </a:rPr>
                        <a:t>2.2%</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12,095 </a:t>
                      </a:r>
                    </a:p>
                  </a:txBody>
                  <a:tcPr marL="0" marR="0" marT="0" marB="0" anchor="ctr">
                    <a:solidFill>
                      <a:srgbClr val="9DC7ED"/>
                    </a:solidFill>
                  </a:tcPr>
                </a:tc>
                <a:tc>
                  <a:txBody>
                    <a:bodyPr/>
                    <a:lstStyle/>
                    <a:p>
                      <a:pPr algn="ctr" fontAlgn="b"/>
                      <a:r>
                        <a:rPr lang="en-US" sz="1600" b="0" i="0" u="none" strike="noStrike">
                          <a:solidFill>
                            <a:srgbClr val="000000"/>
                          </a:solidFill>
                          <a:effectLst/>
                          <a:latin typeface="Calibri"/>
                        </a:rPr>
                        <a:t>    11 </a:t>
                      </a:r>
                    </a:p>
                  </a:txBody>
                  <a:tcPr marL="0" marR="0" marT="0" marB="0" anchor="ctr">
                    <a:solidFill>
                      <a:srgbClr val="9DC7ED"/>
                    </a:solidFill>
                  </a:tcPr>
                </a:tc>
                <a:tc>
                  <a:txBody>
                    <a:bodyPr/>
                    <a:lstStyle/>
                    <a:p>
                      <a:pPr algn="ctr" fontAlgn="ctr"/>
                      <a:r>
                        <a:rPr lang="en-US" sz="1600" b="0" i="0" u="none" strike="noStrike">
                          <a:solidFill>
                            <a:srgbClr val="000000"/>
                          </a:solidFill>
                          <a:effectLst/>
                          <a:latin typeface="Calibri"/>
                        </a:rPr>
                        <a:t>2.1%</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17,348 </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44 </a:t>
                      </a: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2.2%</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11,230 </a:t>
                      </a:r>
                      <a:endParaRPr lang="en-US" sz="1600" b="0" i="0" u="none" strike="noStrike" dirty="0">
                        <a:solidFill>
                          <a:srgbClr val="000000"/>
                        </a:solidFill>
                        <a:effectLst/>
                        <a:latin typeface="Calibri"/>
                      </a:endParaRPr>
                    </a:p>
                  </a:txBody>
                  <a:tcPr marL="0" marR="0" marT="0" marB="0" anchor="ctr">
                    <a:solidFill>
                      <a:srgbClr val="9DC7ED"/>
                    </a:solidFill>
                  </a:tcPr>
                </a:tc>
              </a:tr>
              <a:tr h="412612">
                <a:tc>
                  <a:txBody>
                    <a:bodyPr/>
                    <a:lstStyle/>
                    <a:p>
                      <a:pPr algn="l" fontAlgn="b"/>
                      <a:r>
                        <a:rPr lang="en-US" sz="1600" b="0" i="0" u="none" strike="noStrike" dirty="0" smtClean="0">
                          <a:solidFill>
                            <a:srgbClr val="000000"/>
                          </a:solidFill>
                          <a:effectLst/>
                          <a:latin typeface="Calibri"/>
                        </a:rPr>
                        <a:t> Prescription medication</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1,122 </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50.0%</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439 </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150 </a:t>
                      </a: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56.1%</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1,063 </a:t>
                      </a:r>
                    </a:p>
                  </a:txBody>
                  <a:tcPr marL="0" marR="0" marT="0" marB="0" anchor="ctr">
                    <a:solidFill>
                      <a:srgbClr val="9DC7ED"/>
                    </a:solidFill>
                  </a:tcPr>
                </a:tc>
                <a:tc>
                  <a:txBody>
                    <a:bodyPr/>
                    <a:lstStyle/>
                    <a:p>
                      <a:pPr algn="ctr"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967 </a:t>
                      </a:r>
                      <a:endParaRPr lang="en-US" sz="1600" b="0" i="0" u="none" strike="noStrike" dirty="0">
                        <a:solidFill>
                          <a:srgbClr val="000000"/>
                        </a:solidFill>
                        <a:effectLst/>
                        <a:latin typeface="Calibri"/>
                      </a:endParaRPr>
                    </a:p>
                  </a:txBody>
                  <a:tcPr marL="0" marR="0" marT="0" marB="0" anchor="ctr">
                    <a:solidFill>
                      <a:srgbClr val="9DC7ED"/>
                    </a:solidFill>
                  </a:tcPr>
                </a:tc>
                <a:tc>
                  <a:txBody>
                    <a:bodyPr/>
                    <a:lstStyle/>
                    <a:p>
                      <a:pPr algn="ctr" fontAlgn="ctr"/>
                      <a:r>
                        <a:rPr lang="en-US" sz="1600" b="0" i="0" u="none" strike="noStrike" dirty="0">
                          <a:solidFill>
                            <a:srgbClr val="000000"/>
                          </a:solidFill>
                          <a:effectLst/>
                          <a:latin typeface="Calibri"/>
                        </a:rPr>
                        <a:t>49.4%</a:t>
                      </a:r>
                    </a:p>
                  </a:txBody>
                  <a:tcPr marL="0" marR="0" marT="0" marB="0" anchor="ctr">
                    <a:solidFill>
                      <a:srgbClr val="9DC7ED"/>
                    </a:solidFill>
                  </a:tcPr>
                </a:tc>
                <a:tc>
                  <a:txBody>
                    <a:bodyPr/>
                    <a:lstStyle/>
                    <a:p>
                      <a:pPr algn="ctr" fontAlgn="b"/>
                      <a:r>
                        <a:rPr lang="en-US" sz="1600" b="0" i="0" u="none" strike="noStrike" dirty="0" smtClean="0">
                          <a:solidFill>
                            <a:srgbClr val="000000"/>
                          </a:solidFill>
                          <a:effectLst/>
                          <a:latin typeface="Calibri"/>
                        </a:rPr>
                        <a:t>  </a:t>
                      </a:r>
                      <a:r>
                        <a:rPr lang="en-US" sz="1600" b="0" i="0" u="none" strike="noStrike" dirty="0">
                          <a:solidFill>
                            <a:srgbClr val="000000"/>
                          </a:solidFill>
                          <a:effectLst/>
                          <a:latin typeface="Calibri"/>
                        </a:rPr>
                        <a:t>315 </a:t>
                      </a:r>
                    </a:p>
                  </a:txBody>
                  <a:tcPr marL="0" marR="0" marT="0" marB="0" anchor="ctr">
                    <a:solidFill>
                      <a:srgbClr val="9DC7ED"/>
                    </a:solidFill>
                  </a:tcPr>
                </a:tc>
              </a:tr>
            </a:tbl>
          </a:graphicData>
        </a:graphic>
      </p:graphicFrame>
      <p:sp>
        <p:nvSpPr>
          <p:cNvPr id="2" name="TextBox 1"/>
          <p:cNvSpPr txBox="1"/>
          <p:nvPr/>
        </p:nvSpPr>
        <p:spPr>
          <a:xfrm>
            <a:off x="190500" y="5867400"/>
            <a:ext cx="8915400" cy="830997"/>
          </a:xfrm>
          <a:prstGeom prst="rect">
            <a:avLst/>
          </a:prstGeom>
          <a:noFill/>
        </p:spPr>
        <p:txBody>
          <a:bodyPr wrap="square" rtlCol="0">
            <a:spAutoFit/>
          </a:bodyPr>
          <a:lstStyle/>
          <a:p>
            <a:r>
              <a:rPr lang="en-US" sz="1600" baseline="30000" dirty="0" smtClean="0"/>
              <a:t>1</a:t>
            </a:r>
            <a:r>
              <a:rPr lang="en-US" sz="1600" dirty="0" smtClean="0"/>
              <a:t> % of children with expenditures   </a:t>
            </a:r>
          </a:p>
          <a:p>
            <a:r>
              <a:rPr lang="en-US" sz="1600" baseline="30000" dirty="0" smtClean="0"/>
              <a:t>2</a:t>
            </a:r>
            <a:r>
              <a:rPr lang="en-US" sz="1600" dirty="0" smtClean="0"/>
              <a:t> mean expenditures among children with expenditure</a:t>
            </a:r>
          </a:p>
          <a:p>
            <a:r>
              <a:rPr lang="en-US" sz="1600" dirty="0" smtClean="0"/>
              <a:t>*excluding extreme outlier</a:t>
            </a:r>
            <a:endParaRPr lang="en-US" sz="1600" dirty="0"/>
          </a:p>
        </p:txBody>
      </p:sp>
      <p:pic>
        <p:nvPicPr>
          <p:cNvPr id="7" name="Picture 6" descr="CAHMI_Logo_final.jpg"/>
          <p:cNvPicPr>
            <a:picLocks noChangeAspect="1"/>
          </p:cNvPicPr>
          <p:nvPr/>
        </p:nvPicPr>
        <p:blipFill>
          <a:blip r:embed="rId2"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2017735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cs typeface="Arial" pitchFamily="34" charset="0"/>
            </a:endParaRPr>
          </a:p>
          <a:p>
            <a:pPr>
              <a:defRPr/>
            </a:pPr>
            <a:endParaRPr lang="en-US" dirty="0">
              <a:latin typeface="+mn-lt"/>
              <a:cs typeface="Arial" pitchFamily="34" charset="0"/>
            </a:endParaRPr>
          </a:p>
        </p:txBody>
      </p:sp>
      <p:sp>
        <p:nvSpPr>
          <p:cNvPr id="6" name="TextBox 5"/>
          <p:cNvSpPr txBox="1"/>
          <p:nvPr/>
        </p:nvSpPr>
        <p:spPr>
          <a:xfrm>
            <a:off x="2425700" y="164573"/>
            <a:ext cx="6705600" cy="830997"/>
          </a:xfrm>
          <a:prstGeom prst="rect">
            <a:avLst/>
          </a:prstGeom>
          <a:noFill/>
        </p:spPr>
        <p:txBody>
          <a:bodyPr wrap="square" rtlCol="0">
            <a:spAutoFit/>
          </a:bodyPr>
          <a:lstStyle/>
          <a:p>
            <a:pPr algn="ctr"/>
            <a:r>
              <a:rPr lang="en-US" b="1" dirty="0" smtClean="0">
                <a:solidFill>
                  <a:schemeClr val="bg1"/>
                </a:solidFill>
                <a:latin typeface="+mn-lt"/>
                <a:cs typeface="Arial" pitchFamily="34" charset="0"/>
              </a:rPr>
              <a:t>Identification of CSHCN in NHIS: NHIS Items Met CSHCN Screener Qualifying Criteria</a:t>
            </a:r>
          </a:p>
        </p:txBody>
      </p:sp>
      <p:graphicFrame>
        <p:nvGraphicFramePr>
          <p:cNvPr id="8" name="Table 7"/>
          <p:cNvGraphicFramePr>
            <a:graphicFrameLocks noGrp="1"/>
          </p:cNvGraphicFramePr>
          <p:nvPr>
            <p:extLst>
              <p:ext uri="{D42A27DB-BD31-4B8C-83A1-F6EECF244321}">
                <p14:modId xmlns:p14="http://schemas.microsoft.com/office/powerpoint/2010/main" val="3627263015"/>
              </p:ext>
            </p:extLst>
          </p:nvPr>
        </p:nvGraphicFramePr>
        <p:xfrm>
          <a:off x="0" y="1305738"/>
          <a:ext cx="9144000" cy="5562600"/>
        </p:xfrm>
        <a:graphic>
          <a:graphicData uri="http://schemas.openxmlformats.org/drawingml/2006/table">
            <a:tbl>
              <a:tblPr firstRow="1" firstCol="1" bandRow="1">
                <a:tableStyleId>{284E427A-3D55-4303-BF80-6455036E1DE7}</a:tableStyleId>
              </a:tblPr>
              <a:tblGrid>
                <a:gridCol w="9144000"/>
              </a:tblGrid>
              <a:tr h="168053">
                <a:tc>
                  <a:txBody>
                    <a:bodyPr/>
                    <a:lstStyle/>
                    <a:p>
                      <a:pPr marL="0" marR="0" algn="ctr">
                        <a:spcBef>
                          <a:spcPts val="0"/>
                        </a:spcBef>
                        <a:spcAft>
                          <a:spcPts val="0"/>
                        </a:spcAft>
                      </a:pPr>
                      <a:r>
                        <a:rPr lang="en-US" sz="1300" dirty="0">
                          <a:effectLst/>
                          <a:latin typeface="+mn-lt"/>
                          <a:cs typeface="Arial" pitchFamily="34" charset="0"/>
                        </a:rPr>
                        <a:t>CSHCN Screener Consequences Qualifying Criteria</a:t>
                      </a:r>
                      <a:endParaRPr lang="en-US" sz="1300" dirty="0">
                        <a:effectLst/>
                        <a:latin typeface="+mn-lt"/>
                        <a:ea typeface="Times New Roman"/>
                        <a:cs typeface="Arial" pitchFamily="34" charset="0"/>
                      </a:endParaRPr>
                    </a:p>
                  </a:txBody>
                  <a:tcPr marL="54241" marR="54241" marT="0" marB="0" anchor="ctr">
                    <a:solidFill>
                      <a:srgbClr val="008AF2"/>
                    </a:solidFill>
                  </a:tcPr>
                </a:tc>
              </a:tr>
              <a:tr h="172542">
                <a:tc>
                  <a:txBody>
                    <a:bodyPr/>
                    <a:lstStyle/>
                    <a:p>
                      <a:pPr marL="0" marR="0">
                        <a:spcBef>
                          <a:spcPts val="0"/>
                        </a:spcBef>
                        <a:spcAft>
                          <a:spcPts val="0"/>
                        </a:spcAft>
                      </a:pPr>
                      <a:r>
                        <a:rPr lang="en-US" sz="1300" dirty="0">
                          <a:solidFill>
                            <a:srgbClr val="003399"/>
                          </a:solidFill>
                          <a:effectLst/>
                          <a:latin typeface="+mn-lt"/>
                          <a:cs typeface="Arial" pitchFamily="34" charset="0"/>
                        </a:rPr>
                        <a:t>Screener criterion: Child currently needs or uses medicine prescribed by a doctor, other than vitamins</a:t>
                      </a:r>
                      <a:endParaRPr lang="en-US" sz="1300" dirty="0">
                        <a:solidFill>
                          <a:srgbClr val="003399"/>
                        </a:solidFill>
                        <a:effectLst/>
                        <a:latin typeface="+mn-lt"/>
                        <a:ea typeface="Times New Roman"/>
                        <a:cs typeface="Arial" pitchFamily="34" charset="0"/>
                      </a:endParaRPr>
                    </a:p>
                  </a:txBody>
                  <a:tcPr marL="54241" marR="54241" marT="0" marB="0" anchor="b">
                    <a:solidFill>
                      <a:srgbClr val="9BCDEF"/>
                    </a:solidFill>
                  </a:tcPr>
                </a:tc>
              </a:tr>
              <a:tr h="157302">
                <a:tc>
                  <a:txBody>
                    <a:bodyPr/>
                    <a:lstStyle/>
                    <a:p>
                      <a:pPr marL="0" marR="0" indent="279400">
                        <a:spcBef>
                          <a:spcPts val="0"/>
                        </a:spcBef>
                        <a:spcAft>
                          <a:spcPts val="0"/>
                        </a:spcAft>
                      </a:pPr>
                      <a:r>
                        <a:rPr lang="en-US" sz="1300" dirty="0" smtClean="0">
                          <a:effectLst/>
                          <a:latin typeface="+mn-lt"/>
                          <a:cs typeface="Arial" pitchFamily="34" charset="0"/>
                        </a:rPr>
                        <a:t>- Child </a:t>
                      </a:r>
                      <a:r>
                        <a:rPr lang="en-US" sz="1300" dirty="0">
                          <a:effectLst/>
                          <a:latin typeface="+mn-lt"/>
                          <a:cs typeface="Arial" pitchFamily="34" charset="0"/>
                        </a:rPr>
                        <a:t>has problem for which he/she has taken prescription medications regularly for three or more  </a:t>
                      </a:r>
                      <a:r>
                        <a:rPr lang="en-US" sz="1300" dirty="0" smtClean="0">
                          <a:effectLst/>
                          <a:latin typeface="+mn-lt"/>
                          <a:cs typeface="Arial" pitchFamily="34" charset="0"/>
                        </a:rPr>
                        <a:t>months</a:t>
                      </a:r>
                      <a:endParaRPr lang="en-US" sz="1300" dirty="0">
                        <a:effectLst/>
                        <a:latin typeface="+mn-lt"/>
                        <a:ea typeface="Times New Roman"/>
                        <a:cs typeface="Arial" pitchFamily="34" charset="0"/>
                      </a:endParaRPr>
                    </a:p>
                  </a:txBody>
                  <a:tcPr marL="54241" marR="54241" marT="0" marB="0" anchor="ctr">
                    <a:lnB w="9525" cap="flat" cmpd="sng" algn="ctr">
                      <a:solidFill>
                        <a:srgbClr val="9BCDEF"/>
                      </a:solidFill>
                      <a:prstDash val="solid"/>
                      <a:round/>
                      <a:headEnd type="none" w="med" len="med"/>
                      <a:tailEnd type="none" w="med" len="med"/>
                    </a:lnB>
                    <a:solidFill>
                      <a:schemeClr val="accent5"/>
                    </a:solidFill>
                  </a:tcPr>
                </a:tc>
              </a:tr>
              <a:tr h="168053">
                <a:tc>
                  <a:txBody>
                    <a:bodyPr/>
                    <a:lstStyle/>
                    <a:p>
                      <a:pPr marL="0" marR="0" indent="279400">
                        <a:spcBef>
                          <a:spcPts val="0"/>
                        </a:spcBef>
                        <a:spcAft>
                          <a:spcPts val="0"/>
                        </a:spcAft>
                      </a:pPr>
                      <a:r>
                        <a:rPr lang="en-US" sz="1300" dirty="0" smtClean="0">
                          <a:effectLst/>
                          <a:latin typeface="+mn-lt"/>
                          <a:cs typeface="Arial" pitchFamily="34" charset="0"/>
                        </a:rPr>
                        <a:t>- *Reports </a:t>
                      </a:r>
                      <a:r>
                        <a:rPr lang="en-US" sz="1300" dirty="0">
                          <a:effectLst/>
                          <a:latin typeface="+mn-lt"/>
                          <a:cs typeface="Arial" pitchFamily="34" charset="0"/>
                        </a:rPr>
                        <a:t>unmet need for prescription medications, past 12 months, due to </a:t>
                      </a:r>
                      <a:r>
                        <a:rPr lang="en-US" sz="1300" dirty="0" smtClean="0">
                          <a:effectLst/>
                          <a:latin typeface="+mn-lt"/>
                          <a:cs typeface="Arial" pitchFamily="34" charset="0"/>
                        </a:rPr>
                        <a:t>cost</a:t>
                      </a:r>
                      <a:endParaRPr lang="en-US" sz="1300" dirty="0">
                        <a:effectLst/>
                        <a:latin typeface="+mn-lt"/>
                        <a:ea typeface="Times New Roman"/>
                        <a:cs typeface="Arial" pitchFamily="34" charset="0"/>
                      </a:endParaRPr>
                    </a:p>
                  </a:txBody>
                  <a:tcPr marL="54241" marR="54241" marT="0" marB="0">
                    <a:lnT w="9525" cap="flat" cmpd="sng" algn="ctr">
                      <a:solidFill>
                        <a:srgbClr val="9BCDEF"/>
                      </a:solidFill>
                      <a:prstDash val="solid"/>
                      <a:round/>
                      <a:headEnd type="none" w="med" len="med"/>
                      <a:tailEnd type="none" w="med" len="med"/>
                    </a:lnT>
                    <a:solidFill>
                      <a:schemeClr val="accent5"/>
                    </a:solidFill>
                  </a:tcPr>
                </a:tc>
              </a:tr>
              <a:tr h="213360">
                <a:tc>
                  <a:txBody>
                    <a:bodyPr/>
                    <a:lstStyle/>
                    <a:p>
                      <a:pPr marL="0" marR="0">
                        <a:spcBef>
                          <a:spcPts val="0"/>
                        </a:spcBef>
                        <a:spcAft>
                          <a:spcPts val="0"/>
                        </a:spcAft>
                      </a:pPr>
                      <a:r>
                        <a:rPr lang="en-US" sz="1300" dirty="0">
                          <a:solidFill>
                            <a:srgbClr val="003399"/>
                          </a:solidFill>
                          <a:effectLst/>
                          <a:latin typeface="+mn-lt"/>
                          <a:cs typeface="Arial" pitchFamily="34" charset="0"/>
                        </a:rPr>
                        <a:t>Screener criterion: Child needs or uses more medical care, mental health or educational services than is usual</a:t>
                      </a:r>
                      <a:endParaRPr lang="en-US" sz="1300" dirty="0">
                        <a:solidFill>
                          <a:srgbClr val="003399"/>
                        </a:solidFill>
                        <a:effectLst/>
                        <a:latin typeface="+mn-lt"/>
                        <a:ea typeface="Times New Roman"/>
                        <a:cs typeface="Arial" pitchFamily="34" charset="0"/>
                      </a:endParaRPr>
                    </a:p>
                  </a:txBody>
                  <a:tcPr marL="54241" marR="54241" marT="0" marB="0" anchor="b">
                    <a:solidFill>
                      <a:srgbClr val="9BCDEF"/>
                    </a:solidFill>
                  </a:tcPr>
                </a:tc>
              </a:tr>
              <a:tr h="336107">
                <a:tc>
                  <a:txBody>
                    <a:bodyPr/>
                    <a:lstStyle/>
                    <a:p>
                      <a:pPr marL="0" marR="0" indent="279400">
                        <a:spcBef>
                          <a:spcPts val="0"/>
                        </a:spcBef>
                        <a:spcAft>
                          <a:spcPts val="0"/>
                        </a:spcAft>
                      </a:pPr>
                      <a:r>
                        <a:rPr lang="en-US" sz="1300" dirty="0" smtClean="0">
                          <a:effectLst/>
                          <a:latin typeface="+mn-lt"/>
                          <a:cs typeface="Arial" pitchFamily="34" charset="0"/>
                        </a:rPr>
                        <a:t>- Has </a:t>
                      </a:r>
                      <a:r>
                        <a:rPr lang="en-US" sz="1300" dirty="0">
                          <a:effectLst/>
                          <a:latin typeface="+mn-lt"/>
                          <a:cs typeface="Arial" pitchFamily="34" charset="0"/>
                        </a:rPr>
                        <a:t>impairment or health problem that requires use of special equipment, including brace, </a:t>
                      </a:r>
                      <a:r>
                        <a:rPr lang="en-US" sz="1300" dirty="0" smtClean="0">
                          <a:effectLst/>
                          <a:latin typeface="+mn-lt"/>
                          <a:cs typeface="Arial" pitchFamily="34" charset="0"/>
                        </a:rPr>
                        <a:t>wheelchair</a:t>
                      </a:r>
                      <a:r>
                        <a:rPr lang="en-US" sz="1300" dirty="0">
                          <a:effectLst/>
                          <a:latin typeface="+mn-lt"/>
                          <a:cs typeface="Arial" pitchFamily="34" charset="0"/>
                        </a:rPr>
                        <a:t>, or hearing aid </a:t>
                      </a:r>
                      <a:endParaRPr lang="en-US" sz="1300" dirty="0" smtClean="0">
                        <a:effectLst/>
                        <a:latin typeface="+mn-lt"/>
                        <a:cs typeface="Arial" pitchFamily="34" charset="0"/>
                      </a:endParaRPr>
                    </a:p>
                    <a:p>
                      <a:pPr marL="0" marR="0" indent="279400">
                        <a:spcBef>
                          <a:spcPts val="0"/>
                        </a:spcBef>
                        <a:spcAft>
                          <a:spcPts val="0"/>
                        </a:spcAft>
                      </a:pPr>
                      <a:r>
                        <a:rPr lang="en-US" sz="1300" dirty="0" smtClean="0">
                          <a:effectLst/>
                          <a:latin typeface="+mn-lt"/>
                          <a:cs typeface="Arial" pitchFamily="34" charset="0"/>
                        </a:rPr>
                        <a:t>(</a:t>
                      </a:r>
                      <a:r>
                        <a:rPr lang="en-US" sz="1300" dirty="0">
                          <a:effectLst/>
                          <a:latin typeface="+mn-lt"/>
                          <a:cs typeface="Arial" pitchFamily="34" charset="0"/>
                        </a:rPr>
                        <a:t>excluding </a:t>
                      </a:r>
                      <a:r>
                        <a:rPr lang="en-US" sz="1300" dirty="0" smtClean="0">
                          <a:effectLst/>
                          <a:latin typeface="+mn-lt"/>
                          <a:cs typeface="Arial" pitchFamily="34" charset="0"/>
                        </a:rPr>
                        <a:t>eyeglasses </a:t>
                      </a:r>
                      <a:r>
                        <a:rPr lang="en-US" sz="1300" dirty="0">
                          <a:effectLst/>
                          <a:latin typeface="+mn-lt"/>
                          <a:cs typeface="Arial" pitchFamily="34" charset="0"/>
                        </a:rPr>
                        <a:t>and special shoes)</a:t>
                      </a:r>
                      <a:endParaRPr lang="en-US" sz="1300" dirty="0">
                        <a:effectLst/>
                        <a:latin typeface="+mn-lt"/>
                        <a:ea typeface="Times New Roman"/>
                        <a:cs typeface="Arial" pitchFamily="34" charset="0"/>
                      </a:endParaRPr>
                    </a:p>
                  </a:txBody>
                  <a:tcPr marL="54241" marR="54241" marT="0" marB="0">
                    <a:lnB w="9525" cap="flat" cmpd="sng" algn="ctr">
                      <a:solidFill>
                        <a:srgbClr val="9BCDEF"/>
                      </a:solidFill>
                      <a:prstDash val="solid"/>
                      <a:round/>
                      <a:headEnd type="none" w="med" len="med"/>
                      <a:tailEnd type="none" w="med" len="med"/>
                    </a:lnB>
                    <a:solidFill>
                      <a:schemeClr val="accent5"/>
                    </a:solidFill>
                  </a:tcPr>
                </a:tc>
              </a:tr>
              <a:tr h="168053">
                <a:tc>
                  <a:txBody>
                    <a:bodyPr/>
                    <a:lstStyle/>
                    <a:p>
                      <a:pPr marL="0" marR="0" indent="279400">
                        <a:spcBef>
                          <a:spcPts val="0"/>
                        </a:spcBef>
                        <a:spcAft>
                          <a:spcPts val="0"/>
                        </a:spcAft>
                      </a:pPr>
                      <a:r>
                        <a:rPr lang="en-US" sz="1300" dirty="0" smtClean="0">
                          <a:effectLst/>
                          <a:latin typeface="+mn-lt"/>
                          <a:cs typeface="Arial" pitchFamily="34" charset="0"/>
                        </a:rPr>
                        <a:t>- Ten </a:t>
                      </a:r>
                      <a:r>
                        <a:rPr lang="en-US" sz="1300" dirty="0">
                          <a:effectLst/>
                          <a:latin typeface="+mn-lt"/>
                          <a:cs typeface="Arial" pitchFamily="34" charset="0"/>
                        </a:rPr>
                        <a:t>or more visits to a health professional, past 12 months</a:t>
                      </a:r>
                      <a:endParaRPr lang="en-US" sz="1300" dirty="0">
                        <a:effectLst/>
                        <a:latin typeface="+mn-lt"/>
                        <a:ea typeface="Times New Roman"/>
                        <a:cs typeface="Arial" pitchFamily="34" charset="0"/>
                      </a:endParaRPr>
                    </a:p>
                  </a:txBody>
                  <a:tcPr marL="54241" marR="54241" marT="0" marB="0" anchor="b">
                    <a:lnT w="9525" cap="flat" cmpd="sng" algn="ctr">
                      <a:solidFill>
                        <a:srgbClr val="9BCDEF"/>
                      </a:solidFill>
                      <a:prstDash val="solid"/>
                      <a:round/>
                      <a:headEnd type="none" w="med" len="med"/>
                      <a:tailEnd type="none" w="med" len="med"/>
                    </a:lnT>
                    <a:lnB w="9525" cap="flat" cmpd="sng" algn="ctr">
                      <a:solidFill>
                        <a:srgbClr val="9BCDEF"/>
                      </a:solidFill>
                      <a:prstDash val="solid"/>
                      <a:round/>
                      <a:headEnd type="none" w="med" len="med"/>
                      <a:tailEnd type="none" w="med" len="med"/>
                    </a:lnB>
                    <a:solidFill>
                      <a:schemeClr val="accent5"/>
                    </a:solidFill>
                  </a:tcPr>
                </a:tc>
              </a:tr>
              <a:tr h="168053">
                <a:tc>
                  <a:txBody>
                    <a:bodyPr/>
                    <a:lstStyle/>
                    <a:p>
                      <a:pPr marL="0" marR="0" indent="279400">
                        <a:spcBef>
                          <a:spcPts val="0"/>
                        </a:spcBef>
                        <a:spcAft>
                          <a:spcPts val="0"/>
                        </a:spcAft>
                      </a:pPr>
                      <a:r>
                        <a:rPr lang="en-US" sz="1300" dirty="0" smtClean="0">
                          <a:effectLst/>
                          <a:latin typeface="+mn-lt"/>
                          <a:cs typeface="Arial" pitchFamily="34" charset="0"/>
                        </a:rPr>
                        <a:t>- One </a:t>
                      </a:r>
                      <a:r>
                        <a:rPr lang="en-US" sz="1300" dirty="0">
                          <a:effectLst/>
                          <a:latin typeface="+mn-lt"/>
                          <a:cs typeface="Arial" pitchFamily="34" charset="0"/>
                        </a:rPr>
                        <a:t>or more overnight hospital stays other than for birth, past 12 months</a:t>
                      </a:r>
                      <a:endParaRPr lang="en-US" sz="1300" dirty="0">
                        <a:effectLst/>
                        <a:latin typeface="+mn-lt"/>
                        <a:ea typeface="Times New Roman"/>
                        <a:cs typeface="Arial" pitchFamily="34" charset="0"/>
                      </a:endParaRPr>
                    </a:p>
                  </a:txBody>
                  <a:tcPr marL="54241" marR="54241" marT="0" marB="0" anchor="b">
                    <a:lnT w="9525" cap="flat" cmpd="sng" algn="ctr">
                      <a:solidFill>
                        <a:srgbClr val="9BCDEF"/>
                      </a:solidFill>
                      <a:prstDash val="solid"/>
                      <a:round/>
                      <a:headEnd type="none" w="med" len="med"/>
                      <a:tailEnd type="none" w="med" len="med"/>
                    </a:lnT>
                    <a:lnB w="9525" cap="flat" cmpd="sng" algn="ctr">
                      <a:solidFill>
                        <a:srgbClr val="9BCDEF"/>
                      </a:solidFill>
                      <a:prstDash val="solid"/>
                      <a:round/>
                      <a:headEnd type="none" w="med" len="med"/>
                      <a:tailEnd type="none" w="med" len="med"/>
                    </a:lnB>
                    <a:solidFill>
                      <a:schemeClr val="accent5"/>
                    </a:solidFill>
                  </a:tcPr>
                </a:tc>
              </a:tr>
              <a:tr h="168053">
                <a:tc>
                  <a:txBody>
                    <a:bodyPr/>
                    <a:lstStyle/>
                    <a:p>
                      <a:pPr marL="0" marR="0" indent="279400">
                        <a:spcBef>
                          <a:spcPts val="0"/>
                        </a:spcBef>
                        <a:spcAft>
                          <a:spcPts val="0"/>
                        </a:spcAft>
                      </a:pPr>
                      <a:r>
                        <a:rPr lang="en-US" sz="1300" dirty="0" smtClean="0">
                          <a:effectLst/>
                          <a:latin typeface="+mn-lt"/>
                          <a:cs typeface="Arial" pitchFamily="34" charset="0"/>
                        </a:rPr>
                        <a:t>- Any </a:t>
                      </a:r>
                      <a:r>
                        <a:rPr lang="en-US" sz="1300" dirty="0">
                          <a:effectLst/>
                          <a:latin typeface="+mn-lt"/>
                          <a:cs typeface="Arial" pitchFamily="34" charset="0"/>
                        </a:rPr>
                        <a:t>homecare visits, past 12 months</a:t>
                      </a:r>
                      <a:endParaRPr lang="en-US" sz="1300" dirty="0">
                        <a:effectLst/>
                        <a:latin typeface="+mn-lt"/>
                        <a:ea typeface="Times New Roman"/>
                        <a:cs typeface="Arial" pitchFamily="34" charset="0"/>
                      </a:endParaRPr>
                    </a:p>
                  </a:txBody>
                  <a:tcPr marL="54241" marR="54241" marT="0" marB="0" anchor="b">
                    <a:lnT w="9525" cap="flat" cmpd="sng" algn="ctr">
                      <a:solidFill>
                        <a:srgbClr val="9BCDEF"/>
                      </a:solidFill>
                      <a:prstDash val="solid"/>
                      <a:round/>
                      <a:headEnd type="none" w="med" len="med"/>
                      <a:tailEnd type="none" w="med" len="med"/>
                    </a:lnT>
                    <a:lnB w="9525" cap="flat" cmpd="sng" algn="ctr">
                      <a:solidFill>
                        <a:srgbClr val="9BCDEF"/>
                      </a:solidFill>
                      <a:prstDash val="solid"/>
                      <a:round/>
                      <a:headEnd type="none" w="med" len="med"/>
                      <a:tailEnd type="none" w="med" len="med"/>
                    </a:lnB>
                    <a:solidFill>
                      <a:schemeClr val="accent5"/>
                    </a:solidFill>
                  </a:tcPr>
                </a:tc>
              </a:tr>
              <a:tr h="168053">
                <a:tc>
                  <a:txBody>
                    <a:bodyPr/>
                    <a:lstStyle/>
                    <a:p>
                      <a:pPr marL="0" marR="0" indent="279400">
                        <a:spcBef>
                          <a:spcPts val="0"/>
                        </a:spcBef>
                        <a:spcAft>
                          <a:spcPts val="0"/>
                        </a:spcAft>
                      </a:pPr>
                      <a:r>
                        <a:rPr lang="en-US" sz="1300" dirty="0" smtClean="0">
                          <a:effectLst/>
                          <a:latin typeface="+mn-lt"/>
                          <a:cs typeface="Arial" pitchFamily="34" charset="0"/>
                        </a:rPr>
                        <a:t>- Currently </a:t>
                      </a:r>
                      <a:r>
                        <a:rPr lang="en-US" sz="1300" dirty="0">
                          <a:effectLst/>
                          <a:latin typeface="+mn-lt"/>
                          <a:cs typeface="Arial" pitchFamily="34" charset="0"/>
                        </a:rPr>
                        <a:t>receives special education or early intervention services</a:t>
                      </a:r>
                      <a:endParaRPr lang="en-US" sz="1300" dirty="0">
                        <a:effectLst/>
                        <a:latin typeface="+mn-lt"/>
                        <a:ea typeface="Times New Roman"/>
                        <a:cs typeface="Arial" pitchFamily="34" charset="0"/>
                      </a:endParaRPr>
                    </a:p>
                  </a:txBody>
                  <a:tcPr marL="54241" marR="54241" marT="0" marB="0" anchor="b">
                    <a:lnT w="9525" cap="flat" cmpd="sng" algn="ctr">
                      <a:solidFill>
                        <a:srgbClr val="9BCDEF"/>
                      </a:solidFill>
                      <a:prstDash val="solid"/>
                      <a:round/>
                      <a:headEnd type="none" w="med" len="med"/>
                      <a:tailEnd type="none" w="med" len="med"/>
                    </a:lnT>
                    <a:lnB w="9525" cap="flat" cmpd="sng" algn="ctr">
                      <a:solidFill>
                        <a:srgbClr val="9BCDEF"/>
                      </a:solidFill>
                      <a:prstDash val="solid"/>
                      <a:round/>
                      <a:headEnd type="none" w="med" len="med"/>
                      <a:tailEnd type="none" w="med" len="med"/>
                    </a:lnB>
                    <a:solidFill>
                      <a:schemeClr val="accent5"/>
                    </a:solidFill>
                  </a:tcPr>
                </a:tc>
              </a:tr>
              <a:tr h="168053">
                <a:tc>
                  <a:txBody>
                    <a:bodyPr/>
                    <a:lstStyle/>
                    <a:p>
                      <a:pPr marL="0" marR="0" indent="279400">
                        <a:spcBef>
                          <a:spcPts val="0"/>
                        </a:spcBef>
                        <a:spcAft>
                          <a:spcPts val="0"/>
                        </a:spcAft>
                      </a:pPr>
                      <a:r>
                        <a:rPr lang="en-US" sz="1300" dirty="0" smtClean="0">
                          <a:effectLst/>
                          <a:latin typeface="+mn-lt"/>
                          <a:cs typeface="Arial" pitchFamily="34" charset="0"/>
                        </a:rPr>
                        <a:t>- *Reports </a:t>
                      </a:r>
                      <a:r>
                        <a:rPr lang="en-US" sz="1300" dirty="0">
                          <a:effectLst/>
                          <a:latin typeface="+mn-lt"/>
                          <a:cs typeface="Arial" pitchFamily="34" charset="0"/>
                        </a:rPr>
                        <a:t>unmet need for medical care, past 12 months, due to cost</a:t>
                      </a:r>
                      <a:endParaRPr lang="en-US" sz="1300" dirty="0">
                        <a:effectLst/>
                        <a:latin typeface="+mn-lt"/>
                        <a:ea typeface="Times New Roman"/>
                        <a:cs typeface="Arial" pitchFamily="34" charset="0"/>
                      </a:endParaRPr>
                    </a:p>
                  </a:txBody>
                  <a:tcPr marL="54241" marR="54241" marT="0" marB="0" anchor="b">
                    <a:lnT w="9525" cap="flat" cmpd="sng" algn="ctr">
                      <a:solidFill>
                        <a:srgbClr val="9BCDEF"/>
                      </a:solidFill>
                      <a:prstDash val="solid"/>
                      <a:round/>
                      <a:headEnd type="none" w="med" len="med"/>
                      <a:tailEnd type="none" w="med" len="med"/>
                    </a:lnT>
                    <a:solidFill>
                      <a:schemeClr val="accent5"/>
                    </a:solidFill>
                  </a:tcPr>
                </a:tc>
              </a:tr>
              <a:tr h="340182">
                <a:tc>
                  <a:txBody>
                    <a:bodyPr/>
                    <a:lstStyle/>
                    <a:p>
                      <a:pPr marL="0" marR="0">
                        <a:spcBef>
                          <a:spcPts val="0"/>
                        </a:spcBef>
                        <a:spcAft>
                          <a:spcPts val="0"/>
                        </a:spcAft>
                      </a:pPr>
                      <a:r>
                        <a:rPr lang="en-US" sz="1300" dirty="0">
                          <a:solidFill>
                            <a:srgbClr val="003399"/>
                          </a:solidFill>
                          <a:effectLst/>
                          <a:latin typeface="+mn-lt"/>
                          <a:cs typeface="Arial" pitchFamily="34" charset="0"/>
                        </a:rPr>
                        <a:t>Screener criterion: Child is limited or prevented in any way </a:t>
                      </a:r>
                      <a:r>
                        <a:rPr lang="en-US" sz="1300" dirty="0" smtClean="0">
                          <a:solidFill>
                            <a:srgbClr val="003399"/>
                          </a:solidFill>
                          <a:effectLst/>
                          <a:latin typeface="+mn-lt"/>
                          <a:cs typeface="Arial" pitchFamily="34" charset="0"/>
                        </a:rPr>
                        <a:t>in his/her ability </a:t>
                      </a:r>
                      <a:r>
                        <a:rPr lang="en-US" sz="1300" dirty="0">
                          <a:solidFill>
                            <a:srgbClr val="003399"/>
                          </a:solidFill>
                          <a:effectLst/>
                          <a:latin typeface="+mn-lt"/>
                          <a:cs typeface="Arial" pitchFamily="34" charset="0"/>
                        </a:rPr>
                        <a:t>to do the things most children of the same age can </a:t>
                      </a:r>
                      <a:r>
                        <a:rPr lang="en-US" sz="1300" dirty="0" smtClean="0">
                          <a:solidFill>
                            <a:srgbClr val="003399"/>
                          </a:solidFill>
                          <a:effectLst/>
                          <a:latin typeface="+mn-lt"/>
                          <a:cs typeface="Arial" pitchFamily="34" charset="0"/>
                        </a:rPr>
                        <a:t>do</a:t>
                      </a:r>
                      <a:endParaRPr lang="en-US" sz="1300" dirty="0">
                        <a:solidFill>
                          <a:srgbClr val="003399"/>
                        </a:solidFill>
                        <a:effectLst/>
                        <a:latin typeface="+mn-lt"/>
                        <a:ea typeface="Times New Roman"/>
                        <a:cs typeface="Arial" pitchFamily="34" charset="0"/>
                      </a:endParaRPr>
                    </a:p>
                  </a:txBody>
                  <a:tcPr marL="54241" marR="54241" marT="0" marB="0">
                    <a:solidFill>
                      <a:srgbClr val="9DC7ED"/>
                    </a:solidFill>
                  </a:tcPr>
                </a:tc>
              </a:tr>
              <a:tr h="152400">
                <a:tc>
                  <a:txBody>
                    <a:bodyPr/>
                    <a:lstStyle/>
                    <a:p>
                      <a:pPr marL="0" marR="0" indent="279400">
                        <a:spcBef>
                          <a:spcPts val="0"/>
                        </a:spcBef>
                        <a:spcAft>
                          <a:spcPts val="0"/>
                        </a:spcAft>
                      </a:pPr>
                      <a:r>
                        <a:rPr lang="en-US" sz="1300" dirty="0" smtClean="0">
                          <a:effectLst/>
                          <a:latin typeface="+mn-lt"/>
                          <a:cs typeface="Arial" pitchFamily="34" charset="0"/>
                        </a:rPr>
                        <a:t>- *Limited </a:t>
                      </a:r>
                      <a:r>
                        <a:rPr lang="en-US" sz="1300" dirty="0">
                          <a:effectLst/>
                          <a:latin typeface="+mn-lt"/>
                          <a:cs typeface="Arial" pitchFamily="34" charset="0"/>
                        </a:rPr>
                        <a:t>in any way: play (0-4 years), walk without using a special equipment, difficulty </a:t>
                      </a:r>
                      <a:r>
                        <a:rPr lang="en-US" sz="1300" dirty="0" smtClean="0">
                          <a:effectLst/>
                          <a:latin typeface="+mn-lt"/>
                          <a:cs typeface="Arial" pitchFamily="34" charset="0"/>
                        </a:rPr>
                        <a:t>remembering</a:t>
                      </a:r>
                      <a:r>
                        <a:rPr lang="en-US" sz="1300" dirty="0">
                          <a:effectLst/>
                          <a:latin typeface="+mn-lt"/>
                          <a:cs typeface="Arial" pitchFamily="34" charset="0"/>
                        </a:rPr>
                        <a:t>, and other </a:t>
                      </a:r>
                      <a:endParaRPr lang="en-US" sz="1300" dirty="0">
                        <a:effectLst/>
                        <a:latin typeface="+mn-lt"/>
                        <a:ea typeface="Times New Roman"/>
                        <a:cs typeface="Arial" pitchFamily="34" charset="0"/>
                      </a:endParaRPr>
                    </a:p>
                  </a:txBody>
                  <a:tcPr marL="54241" marR="54241" marT="0" marB="0" anchor="b">
                    <a:lnB w="9525" cap="flat" cmpd="sng" algn="ctr">
                      <a:solidFill>
                        <a:srgbClr val="9BCDEF"/>
                      </a:solidFill>
                      <a:prstDash val="solid"/>
                      <a:round/>
                      <a:headEnd type="none" w="med" len="med"/>
                      <a:tailEnd type="none" w="med" len="med"/>
                    </a:lnB>
                    <a:solidFill>
                      <a:schemeClr val="accent5"/>
                    </a:solidFill>
                  </a:tcPr>
                </a:tc>
              </a:tr>
              <a:tr h="168053">
                <a:tc>
                  <a:txBody>
                    <a:bodyPr/>
                    <a:lstStyle/>
                    <a:p>
                      <a:pPr marL="0" marR="0" indent="279400">
                        <a:spcBef>
                          <a:spcPts val="0"/>
                        </a:spcBef>
                        <a:spcAft>
                          <a:spcPts val="0"/>
                        </a:spcAft>
                      </a:pPr>
                      <a:r>
                        <a:rPr lang="en-US" sz="1300" dirty="0" smtClean="0">
                          <a:effectLst/>
                          <a:latin typeface="+mn-lt"/>
                          <a:cs typeface="Arial" pitchFamily="34" charset="0"/>
                        </a:rPr>
                        <a:t>- Needs </a:t>
                      </a:r>
                      <a:r>
                        <a:rPr lang="en-US" sz="1300" dirty="0">
                          <a:effectLst/>
                          <a:latin typeface="+mn-lt"/>
                          <a:cs typeface="Arial" pitchFamily="34" charset="0"/>
                        </a:rPr>
                        <a:t>help from others with any personal care needs, age 3-17</a:t>
                      </a:r>
                      <a:endParaRPr lang="en-US" sz="1300" dirty="0">
                        <a:effectLst/>
                        <a:latin typeface="+mn-lt"/>
                        <a:ea typeface="Times New Roman"/>
                        <a:cs typeface="Arial" pitchFamily="34" charset="0"/>
                      </a:endParaRPr>
                    </a:p>
                  </a:txBody>
                  <a:tcPr marL="54241" marR="54241" marT="0" marB="0" anchor="b">
                    <a:lnT w="9525" cap="flat" cmpd="sng" algn="ctr">
                      <a:solidFill>
                        <a:srgbClr val="9BCDEF"/>
                      </a:solidFill>
                      <a:prstDash val="solid"/>
                      <a:round/>
                      <a:headEnd type="none" w="med" len="med"/>
                      <a:tailEnd type="none" w="med" len="med"/>
                    </a:lnT>
                    <a:lnB w="9525" cap="flat" cmpd="sng" algn="ctr">
                      <a:solidFill>
                        <a:srgbClr val="9BCDEF"/>
                      </a:solidFill>
                      <a:prstDash val="solid"/>
                      <a:round/>
                      <a:headEnd type="none" w="med" len="med"/>
                      <a:tailEnd type="none" w="med" len="med"/>
                    </a:lnB>
                    <a:solidFill>
                      <a:schemeClr val="accent5"/>
                    </a:solidFill>
                  </a:tcPr>
                </a:tc>
              </a:tr>
              <a:tr h="168053">
                <a:tc>
                  <a:txBody>
                    <a:bodyPr/>
                    <a:lstStyle/>
                    <a:p>
                      <a:pPr marL="0" marR="0" indent="279400">
                        <a:spcBef>
                          <a:spcPts val="0"/>
                        </a:spcBef>
                        <a:spcAft>
                          <a:spcPts val="0"/>
                        </a:spcAft>
                      </a:pPr>
                      <a:r>
                        <a:rPr lang="en-US" sz="1300" dirty="0" smtClean="0">
                          <a:effectLst/>
                          <a:latin typeface="+mn-lt"/>
                          <a:cs typeface="Arial" pitchFamily="34" charset="0"/>
                        </a:rPr>
                        <a:t>- Has </a:t>
                      </a:r>
                      <a:r>
                        <a:rPr lang="en-US" sz="1300" dirty="0">
                          <a:effectLst/>
                          <a:latin typeface="+mn-lt"/>
                          <a:cs typeface="Arial" pitchFamily="34" charset="0"/>
                        </a:rPr>
                        <a:t>mobility impairment that has lasted or is expected to last 12 months</a:t>
                      </a:r>
                      <a:endParaRPr lang="en-US" sz="1300" dirty="0">
                        <a:effectLst/>
                        <a:latin typeface="+mn-lt"/>
                        <a:ea typeface="Times New Roman"/>
                        <a:cs typeface="Arial" pitchFamily="34" charset="0"/>
                      </a:endParaRPr>
                    </a:p>
                  </a:txBody>
                  <a:tcPr marL="54241" marR="54241" marT="0" marB="0" anchor="b">
                    <a:lnT w="9525" cap="flat" cmpd="sng" algn="ctr">
                      <a:solidFill>
                        <a:srgbClr val="9BCDEF"/>
                      </a:solidFill>
                      <a:prstDash val="solid"/>
                      <a:round/>
                      <a:headEnd type="none" w="med" len="med"/>
                      <a:tailEnd type="none" w="med" len="med"/>
                    </a:lnT>
                    <a:lnB w="9525" cap="flat" cmpd="sng" algn="ctr">
                      <a:solidFill>
                        <a:srgbClr val="9BCDEF"/>
                      </a:solidFill>
                      <a:prstDash val="solid"/>
                      <a:round/>
                      <a:headEnd type="none" w="med" len="med"/>
                      <a:tailEnd type="none" w="med" len="med"/>
                    </a:lnB>
                    <a:solidFill>
                      <a:schemeClr val="accent5"/>
                    </a:solidFill>
                  </a:tcPr>
                </a:tc>
              </a:tr>
              <a:tr h="168053">
                <a:tc>
                  <a:txBody>
                    <a:bodyPr/>
                    <a:lstStyle/>
                    <a:p>
                      <a:pPr marL="0" marR="0" indent="279400">
                        <a:spcBef>
                          <a:spcPts val="0"/>
                        </a:spcBef>
                        <a:spcAft>
                          <a:spcPts val="0"/>
                        </a:spcAft>
                      </a:pPr>
                      <a:r>
                        <a:rPr lang="en-US" sz="1300" dirty="0" smtClean="0">
                          <a:effectLst/>
                          <a:latin typeface="+mn-lt"/>
                          <a:cs typeface="Arial" pitchFamily="34" charset="0"/>
                        </a:rPr>
                        <a:t>- Blind or not able to see</a:t>
                      </a:r>
                      <a:endParaRPr lang="en-US" sz="1300" dirty="0">
                        <a:effectLst/>
                        <a:latin typeface="+mn-lt"/>
                        <a:ea typeface="Times New Roman"/>
                        <a:cs typeface="Arial" pitchFamily="34" charset="0"/>
                      </a:endParaRPr>
                    </a:p>
                  </a:txBody>
                  <a:tcPr marL="54241" marR="54241" marT="0" marB="0" anchor="b">
                    <a:lnT w="9525" cap="flat" cmpd="sng" algn="ctr">
                      <a:solidFill>
                        <a:srgbClr val="9BCDEF"/>
                      </a:solidFill>
                      <a:prstDash val="solid"/>
                      <a:round/>
                      <a:headEnd type="none" w="med" len="med"/>
                      <a:tailEnd type="none" w="med" len="med"/>
                    </a:lnT>
                    <a:lnB w="9525" cap="flat" cmpd="sng" algn="ctr">
                      <a:solidFill>
                        <a:srgbClr val="9BCDEF"/>
                      </a:solidFill>
                      <a:prstDash val="solid"/>
                      <a:round/>
                      <a:headEnd type="none" w="med" len="med"/>
                      <a:tailEnd type="none" w="med" len="med"/>
                    </a:lnB>
                    <a:solidFill>
                      <a:schemeClr val="accent5"/>
                    </a:solidFill>
                  </a:tcPr>
                </a:tc>
              </a:tr>
              <a:tr h="168053">
                <a:tc>
                  <a:txBody>
                    <a:bodyPr/>
                    <a:lstStyle/>
                    <a:p>
                      <a:pPr marL="0" marR="0" indent="279400">
                        <a:spcBef>
                          <a:spcPts val="0"/>
                        </a:spcBef>
                        <a:spcAft>
                          <a:spcPts val="0"/>
                        </a:spcAft>
                      </a:pPr>
                      <a:r>
                        <a:rPr lang="en-US" sz="1300" dirty="0" smtClean="0">
                          <a:effectLst/>
                          <a:latin typeface="+mn-lt"/>
                          <a:cs typeface="Arial" pitchFamily="34" charset="0"/>
                        </a:rPr>
                        <a:t>- Hearing </a:t>
                      </a:r>
                      <a:r>
                        <a:rPr lang="en-US" sz="1300" dirty="0">
                          <a:effectLst/>
                          <a:latin typeface="+mn-lt"/>
                          <a:cs typeface="Arial" pitchFamily="34" charset="0"/>
                        </a:rPr>
                        <a:t>ability without hearing aid——has a lot of trouble</a:t>
                      </a:r>
                      <a:endParaRPr lang="en-US" sz="1300" dirty="0">
                        <a:effectLst/>
                        <a:latin typeface="+mn-lt"/>
                        <a:ea typeface="Times New Roman"/>
                        <a:cs typeface="Arial" pitchFamily="34" charset="0"/>
                      </a:endParaRPr>
                    </a:p>
                  </a:txBody>
                  <a:tcPr marL="54241" marR="54241" marT="0" marB="0" anchor="b">
                    <a:lnT w="9525" cap="flat" cmpd="sng" algn="ctr">
                      <a:solidFill>
                        <a:srgbClr val="9BCDEF"/>
                      </a:solidFill>
                      <a:prstDash val="solid"/>
                      <a:round/>
                      <a:headEnd type="none" w="med" len="med"/>
                      <a:tailEnd type="none" w="med" len="med"/>
                    </a:lnT>
                    <a:solidFill>
                      <a:schemeClr val="accent5"/>
                    </a:solidFill>
                  </a:tcPr>
                </a:tc>
              </a:tr>
              <a:tr h="137160">
                <a:tc>
                  <a:txBody>
                    <a:bodyPr/>
                    <a:lstStyle/>
                    <a:p>
                      <a:pPr marL="0" marR="0">
                        <a:spcBef>
                          <a:spcPts val="0"/>
                        </a:spcBef>
                        <a:spcAft>
                          <a:spcPts val="0"/>
                        </a:spcAft>
                      </a:pPr>
                      <a:r>
                        <a:rPr lang="en-US" sz="1300" dirty="0">
                          <a:solidFill>
                            <a:srgbClr val="003399"/>
                          </a:solidFill>
                          <a:effectLst/>
                          <a:latin typeface="+mn-lt"/>
                          <a:cs typeface="Arial" pitchFamily="34" charset="0"/>
                        </a:rPr>
                        <a:t>Screener criterion: Child needs or gets special therapy, such as physical, occupational, or speech therapy</a:t>
                      </a:r>
                      <a:endParaRPr lang="en-US" sz="1300" dirty="0">
                        <a:solidFill>
                          <a:srgbClr val="003399"/>
                        </a:solidFill>
                        <a:effectLst/>
                        <a:latin typeface="+mn-lt"/>
                        <a:ea typeface="Times New Roman"/>
                        <a:cs typeface="Arial" pitchFamily="34" charset="0"/>
                      </a:endParaRPr>
                    </a:p>
                  </a:txBody>
                  <a:tcPr marL="54241" marR="54241" marT="0" marB="0" anchor="ctr">
                    <a:lnB w="9525" cap="flat" cmpd="sng" algn="ctr">
                      <a:solidFill>
                        <a:srgbClr val="9BCDEF"/>
                      </a:solidFill>
                      <a:prstDash val="solid"/>
                      <a:round/>
                      <a:headEnd type="none" w="med" len="med"/>
                      <a:tailEnd type="none" w="med" len="med"/>
                    </a:lnB>
                    <a:solidFill>
                      <a:srgbClr val="9DC7ED"/>
                    </a:solidFill>
                  </a:tcPr>
                </a:tc>
              </a:tr>
              <a:tr h="336107">
                <a:tc>
                  <a:txBody>
                    <a:bodyPr/>
                    <a:lstStyle/>
                    <a:p>
                      <a:pPr marL="0" marR="0" indent="279400">
                        <a:spcBef>
                          <a:spcPts val="0"/>
                        </a:spcBef>
                        <a:spcAft>
                          <a:spcPts val="0"/>
                        </a:spcAft>
                      </a:pPr>
                      <a:r>
                        <a:rPr lang="en-US" sz="1300" dirty="0" smtClean="0">
                          <a:effectLst/>
                          <a:latin typeface="+mn-lt"/>
                          <a:cs typeface="Arial" pitchFamily="34" charset="0"/>
                        </a:rPr>
                        <a:t>- Family </a:t>
                      </a:r>
                      <a:r>
                        <a:rPr lang="en-US" sz="1300" dirty="0">
                          <a:effectLst/>
                          <a:latin typeface="+mn-lt"/>
                          <a:cs typeface="Arial" pitchFamily="34" charset="0"/>
                        </a:rPr>
                        <a:t>member has seen/talked to a physical therapist, speech therapist, respiratory therapist, audiologist, or occupational </a:t>
                      </a:r>
                      <a:endParaRPr lang="en-US" sz="1300" dirty="0" smtClean="0">
                        <a:effectLst/>
                        <a:latin typeface="+mn-lt"/>
                        <a:cs typeface="Arial" pitchFamily="34" charset="0"/>
                      </a:endParaRPr>
                    </a:p>
                    <a:p>
                      <a:pPr marL="0" marR="0" indent="279400">
                        <a:spcBef>
                          <a:spcPts val="0"/>
                        </a:spcBef>
                        <a:spcAft>
                          <a:spcPts val="0"/>
                        </a:spcAft>
                      </a:pPr>
                      <a:r>
                        <a:rPr lang="en-US" sz="1300" dirty="0" smtClean="0">
                          <a:effectLst/>
                          <a:latin typeface="+mn-lt"/>
                          <a:cs typeface="Arial" pitchFamily="34" charset="0"/>
                        </a:rPr>
                        <a:t>therapist </a:t>
                      </a:r>
                      <a:r>
                        <a:rPr lang="en-US" sz="1300" dirty="0">
                          <a:effectLst/>
                          <a:latin typeface="+mn-lt"/>
                          <a:cs typeface="Arial" pitchFamily="34" charset="0"/>
                        </a:rPr>
                        <a:t>in </a:t>
                      </a:r>
                      <a:r>
                        <a:rPr lang="en-US" sz="1300" dirty="0" smtClean="0">
                          <a:effectLst/>
                          <a:latin typeface="+mn-lt"/>
                          <a:cs typeface="Arial" pitchFamily="34" charset="0"/>
                        </a:rPr>
                        <a:t>  past </a:t>
                      </a:r>
                      <a:r>
                        <a:rPr lang="en-US" sz="1300" dirty="0">
                          <a:effectLst/>
                          <a:latin typeface="+mn-lt"/>
                          <a:cs typeface="Arial" pitchFamily="34" charset="0"/>
                        </a:rPr>
                        <a:t>12 months concerning the health of the child</a:t>
                      </a:r>
                      <a:endParaRPr lang="en-US" sz="1300" dirty="0">
                        <a:effectLst/>
                        <a:latin typeface="+mn-lt"/>
                        <a:ea typeface="Times New Roman"/>
                        <a:cs typeface="Arial" pitchFamily="34" charset="0"/>
                      </a:endParaRPr>
                    </a:p>
                  </a:txBody>
                  <a:tcPr marL="54241" marR="54241" marT="0" marB="0" anchor="ctr">
                    <a:lnT w="9525" cap="flat" cmpd="sng" algn="ctr">
                      <a:solidFill>
                        <a:srgbClr val="9BCDEF"/>
                      </a:solidFill>
                      <a:prstDash val="solid"/>
                      <a:round/>
                      <a:headEnd type="none" w="med" len="med"/>
                      <a:tailEnd type="none" w="med" len="med"/>
                    </a:lnT>
                    <a:solidFill>
                      <a:schemeClr val="accent5"/>
                    </a:solidFill>
                  </a:tcPr>
                </a:tc>
              </a:tr>
              <a:tr h="198120">
                <a:tc>
                  <a:txBody>
                    <a:bodyPr/>
                    <a:lstStyle/>
                    <a:p>
                      <a:pPr marL="0" marR="0">
                        <a:spcBef>
                          <a:spcPts val="0"/>
                        </a:spcBef>
                        <a:spcAft>
                          <a:spcPts val="0"/>
                        </a:spcAft>
                      </a:pPr>
                      <a:r>
                        <a:rPr lang="en-US" sz="1300" dirty="0" smtClean="0">
                          <a:solidFill>
                            <a:srgbClr val="003399"/>
                          </a:solidFill>
                          <a:effectLst/>
                          <a:latin typeface="+mn-lt"/>
                          <a:cs typeface="Arial" pitchFamily="34" charset="0"/>
                        </a:rPr>
                        <a:t>Screener </a:t>
                      </a:r>
                      <a:r>
                        <a:rPr lang="en-US" sz="1300" dirty="0">
                          <a:solidFill>
                            <a:srgbClr val="003399"/>
                          </a:solidFill>
                          <a:effectLst/>
                          <a:latin typeface="+mn-lt"/>
                          <a:cs typeface="Arial" pitchFamily="34" charset="0"/>
                        </a:rPr>
                        <a:t>criterion: Child has emotional, developmental, or behavioral problem for which he/she needs treatment or counseling</a:t>
                      </a:r>
                      <a:endParaRPr lang="en-US" sz="1300" dirty="0">
                        <a:solidFill>
                          <a:srgbClr val="003399"/>
                        </a:solidFill>
                        <a:effectLst/>
                        <a:latin typeface="+mn-lt"/>
                        <a:ea typeface="Times New Roman"/>
                        <a:cs typeface="Arial" pitchFamily="34" charset="0"/>
                      </a:endParaRPr>
                    </a:p>
                  </a:txBody>
                  <a:tcPr marL="54241" marR="54241" marT="0" marB="0" anchor="ctr">
                    <a:lnB w="9525" cap="flat" cmpd="sng" algn="ctr">
                      <a:solidFill>
                        <a:srgbClr val="9BCDEF"/>
                      </a:solidFill>
                      <a:prstDash val="solid"/>
                      <a:round/>
                      <a:headEnd type="none" w="med" len="med"/>
                      <a:tailEnd type="none" w="med" len="med"/>
                    </a:lnB>
                    <a:solidFill>
                      <a:srgbClr val="9DC7ED"/>
                    </a:solidFill>
                  </a:tcPr>
                </a:tc>
              </a:tr>
              <a:tr h="336107">
                <a:tc>
                  <a:txBody>
                    <a:bodyPr/>
                    <a:lstStyle/>
                    <a:p>
                      <a:pPr marL="0" marR="0" indent="279400">
                        <a:spcBef>
                          <a:spcPts val="0"/>
                        </a:spcBef>
                        <a:spcAft>
                          <a:spcPts val="0"/>
                        </a:spcAft>
                      </a:pPr>
                      <a:r>
                        <a:rPr lang="en-US" sz="1300" dirty="0" smtClean="0">
                          <a:effectLst/>
                          <a:latin typeface="+mn-lt"/>
                          <a:cs typeface="Arial" pitchFamily="34" charset="0"/>
                        </a:rPr>
                        <a:t>- Family </a:t>
                      </a:r>
                      <a:r>
                        <a:rPr lang="en-US" sz="1300" dirty="0">
                          <a:effectLst/>
                          <a:latin typeface="+mn-lt"/>
                          <a:cs typeface="Arial" pitchFamily="34" charset="0"/>
                        </a:rPr>
                        <a:t>member has seen/talked to mental health professional (psychiatrist, psychologist, psychiatric nurse, clinical </a:t>
                      </a:r>
                      <a:r>
                        <a:rPr lang="en-US" sz="1300" dirty="0" smtClean="0">
                          <a:effectLst/>
                          <a:latin typeface="+mn-lt"/>
                          <a:cs typeface="Arial" pitchFamily="34" charset="0"/>
                        </a:rPr>
                        <a:t>     </a:t>
                      </a:r>
                    </a:p>
                    <a:p>
                      <a:pPr marL="0" marR="0" indent="279400">
                        <a:spcBef>
                          <a:spcPts val="0"/>
                        </a:spcBef>
                        <a:spcAft>
                          <a:spcPts val="0"/>
                        </a:spcAft>
                      </a:pPr>
                      <a:r>
                        <a:rPr lang="en-US" sz="1300" dirty="0" smtClean="0">
                          <a:effectLst/>
                          <a:latin typeface="+mn-lt"/>
                          <a:cs typeface="Arial" pitchFamily="34" charset="0"/>
                        </a:rPr>
                        <a:t>  social worker</a:t>
                      </a:r>
                      <a:r>
                        <a:rPr lang="en-US" sz="1300" dirty="0">
                          <a:effectLst/>
                          <a:latin typeface="+mn-lt"/>
                          <a:cs typeface="Arial" pitchFamily="34" charset="0"/>
                        </a:rPr>
                        <a:t>) </a:t>
                      </a:r>
                      <a:r>
                        <a:rPr lang="en-US" sz="1300" dirty="0" smtClean="0">
                          <a:effectLst/>
                          <a:latin typeface="+mn-lt"/>
                          <a:cs typeface="Arial" pitchFamily="34" charset="0"/>
                        </a:rPr>
                        <a:t>in </a:t>
                      </a:r>
                      <a:r>
                        <a:rPr lang="en-US" sz="1300" dirty="0">
                          <a:effectLst/>
                          <a:latin typeface="+mn-lt"/>
                          <a:cs typeface="Arial" pitchFamily="34" charset="0"/>
                        </a:rPr>
                        <a:t>past </a:t>
                      </a:r>
                      <a:r>
                        <a:rPr lang="en-US" sz="1300" dirty="0" smtClean="0">
                          <a:effectLst/>
                          <a:latin typeface="+mn-lt"/>
                          <a:cs typeface="Arial" pitchFamily="34" charset="0"/>
                        </a:rPr>
                        <a:t>  12 </a:t>
                      </a:r>
                      <a:r>
                        <a:rPr lang="en-US" sz="1300" dirty="0">
                          <a:effectLst/>
                          <a:latin typeface="+mn-lt"/>
                          <a:cs typeface="Arial" pitchFamily="34" charset="0"/>
                        </a:rPr>
                        <a:t>months concerning the health of the child</a:t>
                      </a:r>
                      <a:endParaRPr lang="en-US" sz="1300" dirty="0">
                        <a:effectLst/>
                        <a:latin typeface="+mn-lt"/>
                        <a:ea typeface="Times New Roman"/>
                        <a:cs typeface="Arial" pitchFamily="34" charset="0"/>
                      </a:endParaRPr>
                    </a:p>
                  </a:txBody>
                  <a:tcPr marL="54241" marR="54241" marT="0" marB="0" anchor="ctr">
                    <a:lnT w="9525" cap="flat" cmpd="sng" algn="ctr">
                      <a:solidFill>
                        <a:srgbClr val="9BCDEF"/>
                      </a:solidFill>
                      <a:prstDash val="solid"/>
                      <a:round/>
                      <a:headEnd type="none" w="med" len="med"/>
                      <a:tailEnd type="none" w="med" len="med"/>
                    </a:lnT>
                    <a:lnB w="9525" cap="flat" cmpd="sng" algn="ctr">
                      <a:solidFill>
                        <a:srgbClr val="9BCDEF"/>
                      </a:solidFill>
                      <a:prstDash val="solid"/>
                      <a:round/>
                      <a:headEnd type="none" w="med" len="med"/>
                      <a:tailEnd type="none" w="med" len="med"/>
                    </a:lnB>
                    <a:solidFill>
                      <a:schemeClr val="accent5"/>
                    </a:solidFill>
                  </a:tcPr>
                </a:tc>
              </a:tr>
              <a:tr h="168053">
                <a:tc>
                  <a:txBody>
                    <a:bodyPr/>
                    <a:lstStyle/>
                    <a:p>
                      <a:pPr marL="0" marR="0" indent="279400">
                        <a:spcBef>
                          <a:spcPts val="0"/>
                        </a:spcBef>
                        <a:spcAft>
                          <a:spcPts val="0"/>
                        </a:spcAft>
                      </a:pPr>
                      <a:r>
                        <a:rPr lang="en-US" sz="1300" dirty="0" smtClean="0">
                          <a:effectLst/>
                          <a:latin typeface="+mn-lt"/>
                          <a:cs typeface="Arial" pitchFamily="34" charset="0"/>
                        </a:rPr>
                        <a:t>-*Reports </a:t>
                      </a:r>
                      <a:r>
                        <a:rPr lang="en-US" sz="1300" dirty="0">
                          <a:effectLst/>
                          <a:latin typeface="+mn-lt"/>
                          <a:cs typeface="Arial" pitchFamily="34" charset="0"/>
                        </a:rPr>
                        <a:t>unmet need for mental health counseling, past 12 months, due to cost</a:t>
                      </a:r>
                      <a:endParaRPr lang="en-US" sz="1300" dirty="0">
                        <a:effectLst/>
                        <a:latin typeface="+mn-lt"/>
                        <a:ea typeface="Times New Roman"/>
                        <a:cs typeface="Arial" pitchFamily="34" charset="0"/>
                      </a:endParaRPr>
                    </a:p>
                  </a:txBody>
                  <a:tcPr marL="54241" marR="54241" marT="0" marB="0" anchor="b">
                    <a:lnT w="9525" cap="flat" cmpd="sng" algn="ctr">
                      <a:solidFill>
                        <a:srgbClr val="9BCDEF"/>
                      </a:solidFill>
                      <a:prstDash val="solid"/>
                      <a:round/>
                      <a:headEnd type="none" w="med" len="med"/>
                      <a:tailEnd type="none" w="med" len="med"/>
                    </a:lnT>
                    <a:lnB w="9525" cap="flat" cmpd="sng" algn="ctr">
                      <a:solidFill>
                        <a:srgbClr val="9BCDEF"/>
                      </a:solidFill>
                      <a:prstDash val="solid"/>
                      <a:round/>
                      <a:headEnd type="none" w="med" len="med"/>
                      <a:tailEnd type="none" w="med" len="med"/>
                    </a:lnB>
                    <a:solidFill>
                      <a:schemeClr val="accent5"/>
                    </a:solidFill>
                  </a:tcPr>
                </a:tc>
              </a:tr>
              <a:tr h="336107">
                <a:tc>
                  <a:txBody>
                    <a:bodyPr/>
                    <a:lstStyle/>
                    <a:p>
                      <a:pPr marL="0" marR="0" indent="0">
                        <a:spcBef>
                          <a:spcPts val="0"/>
                        </a:spcBef>
                        <a:spcAft>
                          <a:spcPts val="0"/>
                        </a:spcAft>
                        <a:buFontTx/>
                        <a:buNone/>
                      </a:pPr>
                      <a:r>
                        <a:rPr lang="en-US" sz="1300" dirty="0" smtClean="0">
                          <a:effectLst/>
                          <a:latin typeface="+mn-lt"/>
                          <a:cs typeface="Arial" pitchFamily="34" charset="0"/>
                        </a:rPr>
                        <a:t>      - *Children </a:t>
                      </a:r>
                      <a:r>
                        <a:rPr lang="en-US" sz="1300" dirty="0">
                          <a:effectLst/>
                          <a:latin typeface="+mn-lt"/>
                          <a:cs typeface="Arial" pitchFamily="34" charset="0"/>
                        </a:rPr>
                        <a:t>who saw a general doctor (a doctor in general practice, pediatrics, family medicine, internal medicine) </a:t>
                      </a:r>
                      <a:r>
                        <a:rPr lang="en-US" sz="1300" dirty="0" smtClean="0">
                          <a:effectLst/>
                          <a:latin typeface="+mn-lt"/>
                          <a:cs typeface="Arial" pitchFamily="34" charset="0"/>
                        </a:rPr>
                        <a:t>   </a:t>
                      </a:r>
                      <a:r>
                        <a:rPr lang="en-US" sz="1300" baseline="0" dirty="0" smtClean="0">
                          <a:effectLst/>
                          <a:latin typeface="+mn-lt"/>
                          <a:cs typeface="Arial" pitchFamily="34" charset="0"/>
                        </a:rPr>
                        <a:t>   </a:t>
                      </a:r>
                      <a:r>
                        <a:rPr lang="en-US" sz="1300" dirty="0" smtClean="0">
                          <a:effectLst/>
                          <a:latin typeface="+mn-lt"/>
                          <a:cs typeface="Arial" pitchFamily="34" charset="0"/>
                        </a:rPr>
                        <a:t> </a:t>
                      </a:r>
                    </a:p>
                    <a:p>
                      <a:pPr marL="0" marR="0" indent="0">
                        <a:spcBef>
                          <a:spcPts val="0"/>
                        </a:spcBef>
                        <a:spcAft>
                          <a:spcPts val="0"/>
                        </a:spcAft>
                        <a:buFontTx/>
                        <a:buNone/>
                      </a:pPr>
                      <a:r>
                        <a:rPr lang="en-US" sz="1300" dirty="0" smtClean="0">
                          <a:effectLst/>
                          <a:latin typeface="+mn-lt"/>
                          <a:cs typeface="Arial" pitchFamily="34" charset="0"/>
                        </a:rPr>
                        <a:t>         because </a:t>
                      </a:r>
                      <a:r>
                        <a:rPr lang="en-US" sz="1300" dirty="0">
                          <a:effectLst/>
                          <a:latin typeface="+mn-lt"/>
                          <a:cs typeface="Arial" pitchFamily="34" charset="0"/>
                        </a:rPr>
                        <a:t>of </a:t>
                      </a:r>
                      <a:r>
                        <a:rPr lang="en-US" sz="1300" dirty="0" smtClean="0">
                          <a:effectLst/>
                          <a:latin typeface="+mn-lt"/>
                          <a:cs typeface="Arial" pitchFamily="34" charset="0"/>
                        </a:rPr>
                        <a:t>emotional </a:t>
                      </a:r>
                      <a:r>
                        <a:rPr lang="en-US" sz="1300" dirty="0">
                          <a:effectLst/>
                          <a:latin typeface="+mn-lt"/>
                          <a:cs typeface="Arial" pitchFamily="34" charset="0"/>
                        </a:rPr>
                        <a:t>or </a:t>
                      </a:r>
                      <a:r>
                        <a:rPr lang="en-US" sz="1300" dirty="0" smtClean="0">
                          <a:effectLst/>
                          <a:latin typeface="+mn-lt"/>
                          <a:cs typeface="Arial" pitchFamily="34" charset="0"/>
                        </a:rPr>
                        <a:t>behavioral </a:t>
                      </a:r>
                      <a:r>
                        <a:rPr lang="en-US" sz="1300" dirty="0">
                          <a:effectLst/>
                          <a:latin typeface="+mn-lt"/>
                          <a:cs typeface="Arial" pitchFamily="34" charset="0"/>
                        </a:rPr>
                        <a:t>problems they may have during past 12 months</a:t>
                      </a:r>
                      <a:endParaRPr lang="en-US" sz="1300" dirty="0">
                        <a:effectLst/>
                        <a:latin typeface="+mn-lt"/>
                        <a:ea typeface="Times New Roman"/>
                        <a:cs typeface="Arial" pitchFamily="34" charset="0"/>
                      </a:endParaRPr>
                    </a:p>
                  </a:txBody>
                  <a:tcPr marL="54241" marR="54241" marT="0" marB="0" anchor="b">
                    <a:lnT w="9525" cap="flat" cmpd="sng" algn="ctr">
                      <a:solidFill>
                        <a:srgbClr val="9BCDEF"/>
                      </a:solidFill>
                      <a:prstDash val="solid"/>
                      <a:round/>
                      <a:headEnd type="none" w="med" len="med"/>
                      <a:tailEnd type="none" w="med" len="med"/>
                    </a:lnT>
                    <a:solidFill>
                      <a:schemeClr val="accent5"/>
                    </a:solidFill>
                  </a:tcPr>
                </a:tc>
              </a:tr>
            </a:tbl>
          </a:graphicData>
        </a:graphic>
      </p:graphicFrame>
      <p:pic>
        <p:nvPicPr>
          <p:cNvPr id="7" name="Picture 6" descr="CAHMI_Logo_final.jpg"/>
          <p:cNvPicPr>
            <a:picLocks noChangeAspect="1"/>
          </p:cNvPicPr>
          <p:nvPr/>
        </p:nvPicPr>
        <p:blipFill>
          <a:blip r:embed="rId3" cstate="print"/>
          <a:stretch>
            <a:fillRect/>
          </a:stretch>
        </p:blipFill>
        <p:spPr>
          <a:xfrm>
            <a:off x="0" y="0"/>
            <a:ext cx="2209800" cy="1160145"/>
          </a:xfrm>
          <a:prstGeom prst="rect">
            <a:avLst/>
          </a:prstGeom>
        </p:spPr>
      </p:pic>
      <p:sp>
        <p:nvSpPr>
          <p:cNvPr id="2" name="TextBox 1"/>
          <p:cNvSpPr txBox="1"/>
          <p:nvPr/>
        </p:nvSpPr>
        <p:spPr>
          <a:xfrm>
            <a:off x="8012972" y="929312"/>
            <a:ext cx="1139030" cy="461665"/>
          </a:xfrm>
          <a:prstGeom prst="rect">
            <a:avLst/>
          </a:prstGeom>
          <a:noFill/>
        </p:spPr>
        <p:txBody>
          <a:bodyPr wrap="none" rtlCol="0">
            <a:spAutoFit/>
          </a:bodyPr>
          <a:lstStyle/>
          <a:p>
            <a:r>
              <a:rPr lang="en-US" b="1" dirty="0" smtClean="0">
                <a:solidFill>
                  <a:schemeClr val="accent5"/>
                </a:solidFill>
              </a:rPr>
              <a:t>Table x</a:t>
            </a:r>
            <a:endParaRPr lang="en-US" b="1" dirty="0">
              <a:solidFill>
                <a:schemeClr val="accent5"/>
              </a:solidFill>
            </a:endParaRPr>
          </a:p>
        </p:txBody>
      </p:sp>
    </p:spTree>
    <p:extLst>
      <p:ext uri="{BB962C8B-B14F-4D97-AF65-F5344CB8AC3E}">
        <p14:creationId xmlns:p14="http://schemas.microsoft.com/office/powerpoint/2010/main" val="7810798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cs typeface="Arial" pitchFamily="34" charset="0"/>
            </a:endParaRPr>
          </a:p>
          <a:p>
            <a:pPr>
              <a:defRPr/>
            </a:pPr>
            <a:endParaRPr lang="en-US" dirty="0">
              <a:latin typeface="+mn-lt"/>
              <a:cs typeface="Arial" pitchFamily="34" charset="0"/>
            </a:endParaRPr>
          </a:p>
        </p:txBody>
      </p:sp>
      <p:sp>
        <p:nvSpPr>
          <p:cNvPr id="5" name="TextBox 4"/>
          <p:cNvSpPr txBox="1"/>
          <p:nvPr/>
        </p:nvSpPr>
        <p:spPr>
          <a:xfrm>
            <a:off x="1993900" y="169494"/>
            <a:ext cx="7162800" cy="1077218"/>
          </a:xfrm>
          <a:prstGeom prst="rect">
            <a:avLst/>
          </a:prstGeom>
          <a:noFill/>
        </p:spPr>
        <p:txBody>
          <a:bodyPr wrap="square" rtlCol="0">
            <a:spAutoFit/>
          </a:bodyPr>
          <a:lstStyle/>
          <a:p>
            <a:pPr algn="ctr"/>
            <a:r>
              <a:rPr lang="en-US" sz="3200" b="1" dirty="0" smtClean="0">
                <a:solidFill>
                  <a:schemeClr val="bg1"/>
                </a:solidFill>
                <a:latin typeface="+mn-lt"/>
                <a:cs typeface="Arial" pitchFamily="34" charset="0"/>
              </a:rPr>
              <a:t>Identification of CSHCN in NHIS: Conditions  </a:t>
            </a:r>
          </a:p>
        </p:txBody>
      </p:sp>
      <p:graphicFrame>
        <p:nvGraphicFramePr>
          <p:cNvPr id="10" name="Table 9"/>
          <p:cNvGraphicFramePr>
            <a:graphicFrameLocks noGrp="1"/>
          </p:cNvGraphicFramePr>
          <p:nvPr>
            <p:extLst>
              <p:ext uri="{D42A27DB-BD31-4B8C-83A1-F6EECF244321}">
                <p14:modId xmlns:p14="http://schemas.microsoft.com/office/powerpoint/2010/main" val="1347372800"/>
              </p:ext>
            </p:extLst>
          </p:nvPr>
        </p:nvGraphicFramePr>
        <p:xfrm>
          <a:off x="38100" y="1371600"/>
          <a:ext cx="4571999" cy="4556760"/>
        </p:xfrm>
        <a:graphic>
          <a:graphicData uri="http://schemas.openxmlformats.org/drawingml/2006/table">
            <a:tbl>
              <a:tblPr firstRow="1" firstCol="1" bandRow="1"/>
              <a:tblGrid>
                <a:gridCol w="3809999"/>
                <a:gridCol w="762000"/>
              </a:tblGrid>
              <a:tr h="381000">
                <a:tc>
                  <a:txBody>
                    <a:bodyPr/>
                    <a:lstStyle/>
                    <a:p>
                      <a:pPr marL="0" marR="0">
                        <a:spcBef>
                          <a:spcPts val="0"/>
                        </a:spcBef>
                        <a:spcAft>
                          <a:spcPts val="0"/>
                        </a:spcAft>
                      </a:pPr>
                      <a:r>
                        <a:rPr lang="en-US" sz="1300" b="1" i="1" dirty="0">
                          <a:solidFill>
                            <a:srgbClr val="000000"/>
                          </a:solidFill>
                          <a:effectLst/>
                          <a:latin typeface="+mn-lt"/>
                          <a:ea typeface="Times New Roman"/>
                          <a:cs typeface="Arial" pitchFamily="34" charset="0"/>
                        </a:rPr>
                        <a:t>A. Parents told by a HEALTH PROFESSIONAL that child had </a:t>
                      </a:r>
                      <a:r>
                        <a:rPr lang="en-US" sz="1300" b="1" i="1" dirty="0" smtClean="0">
                          <a:solidFill>
                            <a:srgbClr val="000000"/>
                          </a:solidFill>
                          <a:effectLst/>
                          <a:latin typeface="+mn-lt"/>
                          <a:ea typeface="Times New Roman"/>
                          <a:cs typeface="Arial" pitchFamily="34" charset="0"/>
                        </a:rPr>
                        <a:t>ever </a:t>
                      </a:r>
                      <a:r>
                        <a:rPr lang="en-US" sz="1300" b="1" i="1" dirty="0">
                          <a:solidFill>
                            <a:srgbClr val="000000"/>
                          </a:solidFill>
                          <a:effectLst/>
                          <a:latin typeface="+mn-lt"/>
                          <a:ea typeface="Times New Roman"/>
                          <a:cs typeface="Arial" pitchFamily="34" charset="0"/>
                        </a:rPr>
                        <a:t>or in past 12 months</a:t>
                      </a:r>
                      <a:endParaRPr lang="en-US" sz="1300" dirty="0">
                        <a:effectLst/>
                        <a:latin typeface="+mn-lt"/>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300" b="1" dirty="0" smtClean="0">
                          <a:solidFill>
                            <a:srgbClr val="000000"/>
                          </a:solidFill>
                          <a:effectLst/>
                          <a:latin typeface="+mn-lt"/>
                          <a:ea typeface="Times New Roman"/>
                          <a:cs typeface="Arial" pitchFamily="34" charset="0"/>
                        </a:rPr>
                        <a:t>n </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r>
              <a:tr h="188269">
                <a:tc>
                  <a:txBody>
                    <a:bodyPr/>
                    <a:lstStyle/>
                    <a:p>
                      <a:pPr marL="0" marR="0" indent="127000">
                        <a:spcBef>
                          <a:spcPts val="0"/>
                        </a:spcBef>
                        <a:spcAft>
                          <a:spcPts val="0"/>
                        </a:spcAft>
                      </a:pPr>
                      <a:r>
                        <a:rPr lang="en-US" sz="1300" b="1" dirty="0" smtClean="0">
                          <a:solidFill>
                            <a:srgbClr val="003399"/>
                          </a:solidFill>
                          <a:effectLst/>
                          <a:latin typeface="+mn-lt"/>
                          <a:ea typeface="Times New Roman"/>
                          <a:cs typeface="Arial" pitchFamily="34" charset="0"/>
                        </a:rPr>
                        <a:t>ADD/ADHD (2-17 years)</a:t>
                      </a:r>
                      <a:endParaRPr lang="en-US" sz="1300" b="1" dirty="0">
                        <a:solidFill>
                          <a:srgbClr val="003399"/>
                        </a:solidFill>
                        <a:effectLst/>
                        <a:latin typeface="+mn-lt"/>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mn-lt"/>
                          <a:ea typeface="Times New Roman"/>
                          <a:cs typeface="Arial" pitchFamily="34" charset="0"/>
                        </a:rPr>
                        <a:t>540</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30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Mental retardation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mn-lt"/>
                          <a:ea typeface="Times New Roman"/>
                          <a:cs typeface="Arial" pitchFamily="34" charset="0"/>
                        </a:rPr>
                        <a:t>54</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26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Other developmental delay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mn-lt"/>
                          <a:ea typeface="Times New Roman"/>
                          <a:cs typeface="Arial" pitchFamily="34" charset="0"/>
                        </a:rPr>
                        <a:t>274</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8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Downs syndrome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mn-lt"/>
                          <a:ea typeface="Times New Roman"/>
                          <a:cs typeface="Arial" pitchFamily="34" charset="0"/>
                        </a:rPr>
                        <a:t>12</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2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Cerebral palsy </a:t>
                      </a:r>
                      <a:r>
                        <a:rPr lang="en-US" sz="1300" b="1" dirty="0" smtClean="0">
                          <a:solidFill>
                            <a:srgbClr val="003399"/>
                          </a:solidFill>
                          <a:effectLst/>
                          <a:latin typeface="+mn-lt"/>
                          <a:ea typeface="Times New Roman"/>
                          <a:cs typeface="Arial" pitchFamily="34" charset="0"/>
                        </a:rPr>
                        <a:t> (Q3 and 4)</a:t>
                      </a:r>
                      <a:endParaRPr lang="en-US" sz="1300" b="1" dirty="0">
                        <a:solidFill>
                          <a:srgbClr val="003399"/>
                        </a:solidFill>
                        <a:effectLst/>
                        <a:latin typeface="+mn-lt"/>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mn-lt"/>
                          <a:ea typeface="Times New Roman"/>
                          <a:cs typeface="Arial" pitchFamily="34"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26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Muscular dystrophy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mn-lt"/>
                          <a:ea typeface="Times New Roman"/>
                          <a:cs typeface="Arial" pitchFamily="34" charset="0"/>
                        </a:rPr>
                        <a:t>3</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26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Cystic fibrosis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mn-lt"/>
                          <a:ea typeface="Times New Roman"/>
                          <a:cs typeface="Arial" pitchFamily="34" charset="0"/>
                        </a:rPr>
                        <a:t>1</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54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Sickle cell anemia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mn-lt"/>
                          <a:ea typeface="Times New Roman"/>
                          <a:cs typeface="Arial" pitchFamily="34" charset="0"/>
                        </a:rPr>
                        <a:t>17</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06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Autism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mn-lt"/>
                          <a:ea typeface="Times New Roman"/>
                          <a:cs typeface="Arial" pitchFamily="34" charset="0"/>
                        </a:rPr>
                        <a:t>58</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26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Diabetes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mn-lt"/>
                          <a:ea typeface="Times New Roman"/>
                          <a:cs typeface="Arial" pitchFamily="34" charset="0"/>
                        </a:rPr>
                        <a:t>17</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06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Arthritis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mn-lt"/>
                          <a:ea typeface="Times New Roman"/>
                          <a:cs typeface="Arial" pitchFamily="34" charset="0"/>
                        </a:rPr>
                        <a:t>10</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30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Congenital heart disease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300" dirty="0">
                          <a:solidFill>
                            <a:srgbClr val="000000"/>
                          </a:solidFill>
                          <a:effectLst/>
                          <a:latin typeface="+mn-lt"/>
                          <a:ea typeface="Times New Roman"/>
                          <a:cs typeface="Arial" pitchFamily="34" charset="0"/>
                        </a:rPr>
                        <a:t>120</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54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Other heart condition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81589">
                <a:tc>
                  <a:txBody>
                    <a:bodyPr/>
                    <a:lstStyle/>
                    <a:p>
                      <a:pPr marL="0" marR="0" indent="127000">
                        <a:spcBef>
                          <a:spcPts val="0"/>
                        </a:spcBef>
                        <a:spcAft>
                          <a:spcPts val="0"/>
                        </a:spcAft>
                      </a:pPr>
                      <a:r>
                        <a:rPr lang="en-US" sz="1300" b="1" dirty="0">
                          <a:solidFill>
                            <a:srgbClr val="003399"/>
                          </a:solidFill>
                          <a:effectLst/>
                          <a:latin typeface="+mn-lt"/>
                          <a:ea typeface="Times New Roman"/>
                          <a:cs typeface="Arial" pitchFamily="34" charset="0"/>
                        </a:rPr>
                        <a:t>Asthma, with episode in past 12 months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mn-lt"/>
                          <a:ea typeface="Times New Roman"/>
                          <a:cs typeface="Arial" pitchFamily="34" charset="0"/>
                        </a:rPr>
                        <a:t>485</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29">
                <a:tc>
                  <a:txBody>
                    <a:bodyPr/>
                    <a:lstStyle/>
                    <a:p>
                      <a:pPr marL="0" marR="0" indent="127000" algn="l"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003399"/>
                          </a:solidFill>
                          <a:effectLst/>
                          <a:latin typeface="+mn-lt"/>
                          <a:ea typeface="Times New Roman"/>
                          <a:cs typeface="Arial" pitchFamily="34" charset="0"/>
                        </a:rPr>
                        <a:t>Depression</a:t>
                      </a:r>
                      <a:r>
                        <a:rPr lang="en-US" sz="1300" b="1" baseline="0" dirty="0" smtClean="0">
                          <a:solidFill>
                            <a:srgbClr val="003399"/>
                          </a:solidFill>
                          <a:effectLst/>
                          <a:latin typeface="+mn-lt"/>
                          <a:ea typeface="Times New Roman"/>
                          <a:cs typeface="Arial" pitchFamily="34" charset="0"/>
                        </a:rPr>
                        <a:t> (4-17)</a:t>
                      </a:r>
                      <a:endParaRPr lang="en-US" sz="1300" b="1" dirty="0">
                        <a:solidFill>
                          <a:srgbClr val="003399"/>
                        </a:solidFill>
                        <a:effectLst/>
                        <a:latin typeface="+mn-lt"/>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0000"/>
                          </a:solidFill>
                          <a:effectLst/>
                          <a:latin typeface="+mn-lt"/>
                          <a:ea typeface="Times New Roman"/>
                          <a:cs typeface="Arial" pitchFamily="34" charset="0"/>
                        </a:rPr>
                        <a:t>195</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069">
                <a:tc>
                  <a:txBody>
                    <a:bodyPr/>
                    <a:lstStyle/>
                    <a:p>
                      <a:pPr marL="0" marR="0" indent="127000" algn="l"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mn-lt"/>
                          <a:ea typeface="Times New Roman"/>
                          <a:cs typeface="Arial" pitchFamily="34" charset="0"/>
                        </a:rPr>
                        <a:t>Learning disability (3-17)</a:t>
                      </a:r>
                      <a:endParaRPr lang="en-US" sz="1300" dirty="0">
                        <a:effectLst/>
                        <a:latin typeface="+mn-lt"/>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mn-lt"/>
                          <a:ea typeface="Times New Roman"/>
                          <a:cs typeface="Arial" pitchFamily="34" charset="0"/>
                        </a:rPr>
                        <a:t>557</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64">
                <a:tc>
                  <a:txBody>
                    <a:bodyPr/>
                    <a:lstStyle/>
                    <a:p>
                      <a:pPr marL="0" marR="0" indent="127000" algn="l"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mn-lt"/>
                          <a:ea typeface="Times New Roman"/>
                          <a:cs typeface="Arial" pitchFamily="34" charset="0"/>
                        </a:rPr>
                        <a:t>Cancer</a:t>
                      </a:r>
                      <a:endParaRPr lang="en-US" sz="1300" dirty="0">
                        <a:effectLst/>
                        <a:latin typeface="+mn-lt"/>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mn-lt"/>
                          <a:ea typeface="Times New Roman"/>
                          <a:cs typeface="Arial" pitchFamily="34" charset="0"/>
                        </a:rPr>
                        <a:t>8</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64">
                <a:tc>
                  <a:txBody>
                    <a:bodyPr/>
                    <a:lstStyle/>
                    <a:p>
                      <a:pPr marL="0" marR="0" indent="127000" algn="l"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mn-lt"/>
                          <a:ea typeface="Times New Roman"/>
                          <a:cs typeface="Arial" pitchFamily="34" charset="0"/>
                        </a:rPr>
                        <a:t>Neurological problem</a:t>
                      </a:r>
                      <a:endParaRPr lang="en-US" sz="1300" dirty="0">
                        <a:effectLst/>
                        <a:latin typeface="+mn-lt"/>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mn-lt"/>
                          <a:ea typeface="Times New Roman"/>
                          <a:cs typeface="Arial" pitchFamily="34" charset="0"/>
                        </a:rPr>
                        <a:t>108</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64">
                <a:tc>
                  <a:txBody>
                    <a:bodyPr/>
                    <a:lstStyle/>
                    <a:p>
                      <a:pPr marL="0" marR="0" indent="127000" algn="l"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mn-lt"/>
                          <a:ea typeface="Times New Roman"/>
                          <a:cs typeface="Arial" pitchFamily="34" charset="0"/>
                        </a:rPr>
                        <a:t>Phobia  or fears (4-17)</a:t>
                      </a:r>
                      <a:endParaRPr lang="en-US" sz="1300" dirty="0">
                        <a:effectLst/>
                        <a:latin typeface="+mn-lt"/>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mn-lt"/>
                          <a:ea typeface="Times New Roman"/>
                          <a:cs typeface="Arial" pitchFamily="34" charset="0"/>
                        </a:rPr>
                        <a:t>204</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64">
                <a:tc>
                  <a:txBody>
                    <a:bodyPr/>
                    <a:lstStyle/>
                    <a:p>
                      <a:pPr marL="0" marR="0" indent="127000" algn="l"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mn-lt"/>
                          <a:ea typeface="Times New Roman"/>
                          <a:cs typeface="Arial" pitchFamily="34" charset="0"/>
                        </a:rPr>
                        <a:t>Gum disease</a:t>
                      </a:r>
                      <a:endParaRPr lang="en-US" sz="1300" dirty="0">
                        <a:effectLst/>
                        <a:latin typeface="+mn-lt"/>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mn-lt"/>
                          <a:ea typeface="Times New Roman"/>
                          <a:cs typeface="Arial" pitchFamily="34" charset="0"/>
                        </a:rPr>
                        <a:t>44</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64">
                <a:tc>
                  <a:txBody>
                    <a:bodyPr/>
                    <a:lstStyle/>
                    <a:p>
                      <a:pPr marL="0" marR="0" indent="127000" algn="l"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mn-lt"/>
                          <a:ea typeface="Times New Roman"/>
                          <a:cs typeface="Arial" pitchFamily="34" charset="0"/>
                        </a:rPr>
                        <a:t>Lung or breathing problem (other than asthma)</a:t>
                      </a:r>
                      <a:endParaRPr lang="en-US" sz="1300" dirty="0">
                        <a:effectLst/>
                        <a:latin typeface="+mn-lt"/>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mn-lt"/>
                          <a:ea typeface="Times New Roman"/>
                          <a:cs typeface="Arial" pitchFamily="34" charset="0"/>
                        </a:rPr>
                        <a:t>318</a:t>
                      </a:r>
                      <a:endParaRPr lang="en-US" sz="1300" dirty="0">
                        <a:effectLst/>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94555290"/>
              </p:ext>
            </p:extLst>
          </p:nvPr>
        </p:nvGraphicFramePr>
        <p:xfrm>
          <a:off x="76200" y="6019800"/>
          <a:ext cx="8991600" cy="737869"/>
        </p:xfrm>
        <a:graphic>
          <a:graphicData uri="http://schemas.openxmlformats.org/drawingml/2006/table">
            <a:tbl>
              <a:tblPr firstRow="1" firstCol="1" bandRow="1"/>
              <a:tblGrid>
                <a:gridCol w="8991600"/>
              </a:tblGrid>
              <a:tr h="90805">
                <a:tc>
                  <a:txBody>
                    <a:bodyPr/>
                    <a:lstStyle/>
                    <a:p>
                      <a:pPr marL="0" marR="0">
                        <a:spcBef>
                          <a:spcPts val="0"/>
                        </a:spcBef>
                        <a:spcAft>
                          <a:spcPts val="0"/>
                        </a:spcAft>
                      </a:pPr>
                      <a:r>
                        <a:rPr lang="en-US" sz="1400" b="1" i="1" dirty="0">
                          <a:solidFill>
                            <a:srgbClr val="000000"/>
                          </a:solidFill>
                          <a:effectLst/>
                          <a:latin typeface="Times" pitchFamily="18" charset="0"/>
                          <a:ea typeface="Times New Roman"/>
                          <a:cs typeface="Times" pitchFamily="18" charset="0"/>
                        </a:rPr>
                        <a:t>Summary Measures of Health Conditions</a:t>
                      </a:r>
                      <a:endParaRPr lang="en-US" sz="1400" dirty="0">
                        <a:effectLst/>
                        <a:latin typeface="Times" pitchFamily="18" charset="0"/>
                        <a:ea typeface="Times New Roman"/>
                        <a:cs typeface="Times"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4E2"/>
                    </a:solidFill>
                  </a:tcPr>
                </a:tc>
              </a:tr>
              <a:tr h="267970">
                <a:tc>
                  <a:txBody>
                    <a:bodyPr/>
                    <a:lstStyle/>
                    <a:p>
                      <a:pPr marL="0" marR="0">
                        <a:spcBef>
                          <a:spcPts val="0"/>
                        </a:spcBef>
                        <a:spcAft>
                          <a:spcPts val="0"/>
                        </a:spcAft>
                      </a:pPr>
                      <a:r>
                        <a:rPr lang="en-US" sz="1400" b="1" u="sng" dirty="0">
                          <a:solidFill>
                            <a:srgbClr val="000000"/>
                          </a:solidFill>
                          <a:effectLst/>
                          <a:latin typeface="Times" pitchFamily="18" charset="0"/>
                          <a:ea typeface="Times New Roman"/>
                          <a:cs typeface="Times" pitchFamily="18" charset="0"/>
                        </a:rPr>
                        <a:t>Comprehensive list (A, B, or C</a:t>
                      </a:r>
                      <a:r>
                        <a:rPr lang="en-US" sz="1400" b="1" u="sng" dirty="0" smtClean="0">
                          <a:solidFill>
                            <a:srgbClr val="000000"/>
                          </a:solidFill>
                          <a:effectLst/>
                          <a:latin typeface="Times" pitchFamily="18" charset="0"/>
                          <a:ea typeface="Times New Roman"/>
                          <a:cs typeface="Times" pitchFamily="18" charset="0"/>
                        </a:rPr>
                        <a:t>):</a:t>
                      </a:r>
                      <a:r>
                        <a:rPr lang="en-US" sz="1400" dirty="0" smtClean="0">
                          <a:solidFill>
                            <a:srgbClr val="000000"/>
                          </a:solidFill>
                          <a:effectLst/>
                          <a:latin typeface="Times" pitchFamily="18" charset="0"/>
                          <a:ea typeface="Times New Roman"/>
                          <a:cs typeface="Times" pitchFamily="18" charset="0"/>
                        </a:rPr>
                        <a:t> </a:t>
                      </a:r>
                      <a:r>
                        <a:rPr lang="en-US" sz="1300" dirty="0" smtClean="0">
                          <a:solidFill>
                            <a:srgbClr val="000000"/>
                          </a:solidFill>
                          <a:effectLst/>
                          <a:latin typeface="Times" pitchFamily="18" charset="0"/>
                          <a:ea typeface="Times New Roman"/>
                          <a:cs typeface="Times" pitchFamily="18" charset="0"/>
                        </a:rPr>
                        <a:t>Any listed conditions diagnosed by health professional, conditions reported by parents, VLBW </a:t>
                      </a:r>
                      <a:endParaRPr lang="en-US" sz="1300" dirty="0">
                        <a:effectLst/>
                        <a:latin typeface="Times" pitchFamily="18" charset="0"/>
                        <a:ea typeface="Times New Roman"/>
                        <a:cs typeface="Times"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r h="256540">
                <a:tc>
                  <a:txBody>
                    <a:bodyPr/>
                    <a:lstStyle/>
                    <a:p>
                      <a:pPr marL="0" marR="0">
                        <a:spcBef>
                          <a:spcPts val="0"/>
                        </a:spcBef>
                        <a:spcAft>
                          <a:spcPts val="0"/>
                        </a:spcAft>
                      </a:pPr>
                      <a:r>
                        <a:rPr lang="en-US" sz="1400" b="1" u="sng" dirty="0">
                          <a:solidFill>
                            <a:srgbClr val="000000"/>
                          </a:solidFill>
                          <a:effectLst/>
                          <a:latin typeface="Times" pitchFamily="18" charset="0"/>
                          <a:ea typeface="Times New Roman"/>
                          <a:cs typeface="Times" pitchFamily="18" charset="0"/>
                        </a:rPr>
                        <a:t>Limited list (A or C</a:t>
                      </a:r>
                      <a:r>
                        <a:rPr lang="en-US" sz="1400" b="1" u="sng" dirty="0" smtClean="0">
                          <a:solidFill>
                            <a:srgbClr val="000000"/>
                          </a:solidFill>
                          <a:effectLst/>
                          <a:latin typeface="Times" pitchFamily="18" charset="0"/>
                          <a:ea typeface="Times New Roman"/>
                          <a:cs typeface="Times" pitchFamily="18" charset="0"/>
                        </a:rPr>
                        <a:t>):</a:t>
                      </a:r>
                      <a:r>
                        <a:rPr lang="en-US" sz="1400" dirty="0" smtClean="0">
                          <a:solidFill>
                            <a:srgbClr val="000000"/>
                          </a:solidFill>
                          <a:effectLst/>
                          <a:latin typeface="Times" pitchFamily="18" charset="0"/>
                          <a:ea typeface="Times New Roman"/>
                          <a:cs typeface="Times" pitchFamily="18" charset="0"/>
                        </a:rPr>
                        <a:t> Any of listed health conditions diagnosed by health professional, VLBW</a:t>
                      </a:r>
                      <a:endParaRPr lang="en-US" sz="1400" dirty="0">
                        <a:effectLst/>
                        <a:latin typeface="Times" pitchFamily="18" charset="0"/>
                        <a:ea typeface="Times New Roman"/>
                        <a:cs typeface="Times"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975858829"/>
              </p:ext>
            </p:extLst>
          </p:nvPr>
        </p:nvGraphicFramePr>
        <p:xfrm>
          <a:off x="4724400" y="1371600"/>
          <a:ext cx="4343400" cy="4480559"/>
        </p:xfrm>
        <a:graphic>
          <a:graphicData uri="http://schemas.openxmlformats.org/drawingml/2006/table">
            <a:tbl>
              <a:tblPr firstRow="1" firstCol="1" bandRow="1"/>
              <a:tblGrid>
                <a:gridCol w="3657600"/>
                <a:gridCol w="685800"/>
              </a:tblGrid>
              <a:tr h="381000">
                <a:tc>
                  <a:txBody>
                    <a:bodyPr/>
                    <a:lstStyle/>
                    <a:p>
                      <a:pPr marL="0" marR="0">
                        <a:spcBef>
                          <a:spcPts val="0"/>
                        </a:spcBef>
                        <a:spcAft>
                          <a:spcPts val="0"/>
                        </a:spcAft>
                      </a:pPr>
                      <a:r>
                        <a:rPr lang="en-US" sz="1400" b="1" i="1" baseline="0" dirty="0">
                          <a:solidFill>
                            <a:srgbClr val="000000"/>
                          </a:solidFill>
                          <a:effectLst/>
                          <a:latin typeface="+mn-lt"/>
                          <a:ea typeface="Times New Roman"/>
                          <a:cs typeface="Calibri" pitchFamily="34" charset="0"/>
                        </a:rPr>
                        <a:t>B. Parents reported that child had any of listed conditions in past 12 months</a:t>
                      </a:r>
                      <a:endParaRPr lang="en-US" sz="1400" baseline="0" dirty="0">
                        <a:effectLst/>
                        <a:latin typeface="+mn-lt"/>
                        <a:ea typeface="Times New Roman"/>
                        <a:cs typeface="Calibri"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400" b="1" baseline="0" dirty="0" smtClean="0">
                          <a:solidFill>
                            <a:srgbClr val="000000"/>
                          </a:solidFill>
                          <a:effectLst/>
                          <a:latin typeface="+mn-lt"/>
                          <a:ea typeface="Times New Roman"/>
                        </a:rPr>
                        <a:t>n </a:t>
                      </a:r>
                    </a:p>
                    <a:p>
                      <a:pPr marL="0" marR="0" algn="ctr">
                        <a:spcBef>
                          <a:spcPts val="0"/>
                        </a:spcBef>
                        <a:spcAft>
                          <a:spcPts val="0"/>
                        </a:spcAft>
                      </a:pPr>
                      <a:endParaRPr lang="en-US" sz="1400" baseline="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r>
              <a:tr h="121920">
                <a:tc>
                  <a:txBody>
                    <a:bodyPr/>
                    <a:lstStyle/>
                    <a:p>
                      <a:pPr marL="0" marR="0" indent="127000">
                        <a:spcBef>
                          <a:spcPts val="0"/>
                        </a:spcBef>
                        <a:spcAft>
                          <a:spcPts val="0"/>
                        </a:spcAft>
                      </a:pPr>
                      <a:r>
                        <a:rPr lang="en-US" sz="1400" b="1" baseline="0" dirty="0">
                          <a:solidFill>
                            <a:srgbClr val="003399"/>
                          </a:solidFill>
                          <a:effectLst/>
                          <a:latin typeface="+mn-lt"/>
                          <a:ea typeface="Times New Roman"/>
                          <a:cs typeface="Calibri" pitchFamily="34" charset="0"/>
                        </a:rPr>
                        <a:t>Any seizure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a:solidFill>
                            <a:srgbClr val="000000"/>
                          </a:solidFill>
                          <a:effectLst/>
                          <a:latin typeface="+mn-lt"/>
                          <a:ea typeface="Times New Roman"/>
                        </a:rPr>
                        <a:t>67</a:t>
                      </a:r>
                      <a:endParaRPr lang="en-US" sz="1400" baseline="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indent="127000">
                        <a:spcBef>
                          <a:spcPts val="0"/>
                        </a:spcBef>
                        <a:spcAft>
                          <a:spcPts val="0"/>
                        </a:spcAft>
                      </a:pPr>
                      <a:r>
                        <a:rPr lang="en-US" sz="1400" b="1" baseline="0" dirty="0">
                          <a:solidFill>
                            <a:srgbClr val="003399"/>
                          </a:solidFill>
                          <a:effectLst/>
                          <a:latin typeface="+mn-lt"/>
                          <a:ea typeface="Times New Roman"/>
                          <a:cs typeface="Calibri" pitchFamily="34" charset="0"/>
                        </a:rPr>
                        <a:t>Respiratory allergy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a:solidFill>
                            <a:srgbClr val="000000"/>
                          </a:solidFill>
                          <a:effectLst/>
                          <a:latin typeface="+mn-lt"/>
                          <a:ea typeface="Times New Roman"/>
                        </a:rPr>
                        <a:t>856</a:t>
                      </a:r>
                      <a:endParaRPr lang="en-US" sz="1400" baseline="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
                <a:tc>
                  <a:txBody>
                    <a:bodyPr/>
                    <a:lstStyle/>
                    <a:p>
                      <a:pPr marL="0" marR="0" indent="127000">
                        <a:spcBef>
                          <a:spcPts val="0"/>
                        </a:spcBef>
                        <a:spcAft>
                          <a:spcPts val="0"/>
                        </a:spcAft>
                      </a:pPr>
                      <a:r>
                        <a:rPr lang="en-US" sz="1400" b="1" baseline="0" dirty="0">
                          <a:solidFill>
                            <a:srgbClr val="003399"/>
                          </a:solidFill>
                          <a:effectLst/>
                          <a:latin typeface="+mn-lt"/>
                          <a:ea typeface="Times New Roman"/>
                          <a:cs typeface="Calibri" pitchFamily="34" charset="0"/>
                        </a:rPr>
                        <a:t>Eczema or skin allergy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a:solidFill>
                            <a:srgbClr val="000000"/>
                          </a:solidFill>
                          <a:effectLst/>
                          <a:latin typeface="+mn-lt"/>
                          <a:ea typeface="Times New Roman"/>
                        </a:rPr>
                        <a:t>856</a:t>
                      </a:r>
                      <a:endParaRPr lang="en-US" sz="1400" baseline="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
                <a:tc>
                  <a:txBody>
                    <a:bodyPr/>
                    <a:lstStyle/>
                    <a:p>
                      <a:pPr marL="0" marR="0" indent="127000">
                        <a:spcBef>
                          <a:spcPts val="0"/>
                        </a:spcBef>
                        <a:spcAft>
                          <a:spcPts val="0"/>
                        </a:spcAft>
                      </a:pPr>
                      <a:r>
                        <a:rPr lang="en-US" sz="1400" b="1" baseline="0" dirty="0">
                          <a:solidFill>
                            <a:srgbClr val="003399"/>
                          </a:solidFill>
                          <a:effectLst/>
                          <a:latin typeface="+mn-lt"/>
                          <a:ea typeface="Times New Roman"/>
                          <a:cs typeface="Calibri" pitchFamily="34" charset="0"/>
                        </a:rPr>
                        <a:t>Food or digestive allergy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a:solidFill>
                            <a:srgbClr val="000000"/>
                          </a:solidFill>
                          <a:effectLst/>
                          <a:latin typeface="+mn-lt"/>
                          <a:ea typeface="Times New Roman"/>
                        </a:rPr>
                        <a:t>378</a:t>
                      </a:r>
                      <a:endParaRPr lang="en-US" sz="1400" baseline="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indent="127000">
                        <a:spcBef>
                          <a:spcPts val="0"/>
                        </a:spcBef>
                        <a:spcAft>
                          <a:spcPts val="0"/>
                        </a:spcAft>
                      </a:pPr>
                      <a:r>
                        <a:rPr lang="en-US" sz="1400" b="1" baseline="0" dirty="0">
                          <a:solidFill>
                            <a:srgbClr val="003399"/>
                          </a:solidFill>
                          <a:effectLst/>
                          <a:latin typeface="+mn-lt"/>
                          <a:ea typeface="Times New Roman"/>
                          <a:cs typeface="Calibri" pitchFamily="34" charset="0"/>
                        </a:rPr>
                        <a:t>Anemia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a:solidFill>
                            <a:srgbClr val="000000"/>
                          </a:solidFill>
                          <a:effectLst/>
                          <a:latin typeface="+mn-lt"/>
                          <a:ea typeface="Times New Roman"/>
                        </a:rPr>
                        <a:t>121</a:t>
                      </a:r>
                      <a:endParaRPr lang="en-US" sz="1400" baseline="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
                <a:tc>
                  <a:txBody>
                    <a:bodyPr/>
                    <a:lstStyle/>
                    <a:p>
                      <a:pPr marL="0" marR="0" indent="127000">
                        <a:spcBef>
                          <a:spcPts val="0"/>
                        </a:spcBef>
                        <a:spcAft>
                          <a:spcPts val="0"/>
                        </a:spcAft>
                      </a:pPr>
                      <a:r>
                        <a:rPr lang="en-US" sz="1400" b="1" baseline="0" dirty="0">
                          <a:solidFill>
                            <a:srgbClr val="003399"/>
                          </a:solidFill>
                          <a:effectLst/>
                          <a:latin typeface="+mn-lt"/>
                          <a:ea typeface="Times New Roman"/>
                          <a:cs typeface="Calibri" pitchFamily="34" charset="0"/>
                        </a:rPr>
                        <a:t>Severe </a:t>
                      </a:r>
                      <a:r>
                        <a:rPr lang="en-US" sz="1400" b="1" baseline="0" dirty="0" smtClean="0">
                          <a:solidFill>
                            <a:srgbClr val="003399"/>
                          </a:solidFill>
                          <a:effectLst/>
                          <a:latin typeface="+mn-lt"/>
                          <a:ea typeface="Times New Roman"/>
                          <a:cs typeface="Calibri" pitchFamily="34" charset="0"/>
                        </a:rPr>
                        <a:t>headaches/migraines (3-17)</a:t>
                      </a:r>
                      <a:endParaRPr lang="en-US" sz="1400" b="1" baseline="0" dirty="0">
                        <a:solidFill>
                          <a:srgbClr val="003399"/>
                        </a:solidFill>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a:solidFill>
                            <a:srgbClr val="000000"/>
                          </a:solidFill>
                          <a:effectLst/>
                          <a:latin typeface="+mn-lt"/>
                          <a:ea typeface="Times New Roman"/>
                          <a:cs typeface="Calibri" pitchFamily="34" charset="0"/>
                        </a:rPr>
                        <a:t>396</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
                <a:tc>
                  <a:txBody>
                    <a:bodyPr/>
                    <a:lstStyle/>
                    <a:p>
                      <a:pPr marL="0" marR="0" indent="127000">
                        <a:spcBef>
                          <a:spcPts val="0"/>
                        </a:spcBef>
                        <a:spcAft>
                          <a:spcPts val="0"/>
                        </a:spcAft>
                      </a:pPr>
                      <a:r>
                        <a:rPr lang="en-US" sz="1400" b="1" baseline="0" dirty="0">
                          <a:solidFill>
                            <a:srgbClr val="003399"/>
                          </a:solidFill>
                          <a:effectLst/>
                          <a:latin typeface="+mn-lt"/>
                          <a:ea typeface="Times New Roman"/>
                          <a:cs typeface="Calibri" pitchFamily="34" charset="0"/>
                        </a:rPr>
                        <a:t>Frequent diarrhea or colitis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a:solidFill>
                            <a:srgbClr val="000000"/>
                          </a:solidFill>
                          <a:effectLst/>
                          <a:latin typeface="+mn-lt"/>
                          <a:ea typeface="Times New Roman"/>
                          <a:cs typeface="Calibri" pitchFamily="34" charset="0"/>
                        </a:rPr>
                        <a:t>155</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
                <a:tc>
                  <a:txBody>
                    <a:bodyPr/>
                    <a:lstStyle/>
                    <a:p>
                      <a:pPr marL="0" marR="0" indent="127000">
                        <a:spcBef>
                          <a:spcPts val="0"/>
                        </a:spcBef>
                        <a:spcAft>
                          <a:spcPts val="0"/>
                        </a:spcAft>
                      </a:pPr>
                      <a:r>
                        <a:rPr lang="en-US" sz="1400" baseline="0" dirty="0" smtClean="0">
                          <a:effectLst/>
                          <a:latin typeface="+mn-lt"/>
                          <a:ea typeface="Times New Roman"/>
                          <a:cs typeface="Calibri" pitchFamily="34" charset="0"/>
                        </a:rPr>
                        <a:t>Hay fever</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smtClean="0">
                          <a:effectLst/>
                          <a:latin typeface="+mn-lt"/>
                          <a:ea typeface="Times New Roman"/>
                          <a:cs typeface="Calibri" pitchFamily="34" charset="0"/>
                        </a:rPr>
                        <a:t>931</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
                <a:tc>
                  <a:txBody>
                    <a:bodyPr/>
                    <a:lstStyle/>
                    <a:p>
                      <a:pPr marL="0" marR="0" indent="127000">
                        <a:spcBef>
                          <a:spcPts val="0"/>
                        </a:spcBef>
                        <a:spcAft>
                          <a:spcPts val="0"/>
                        </a:spcAft>
                      </a:pPr>
                      <a:r>
                        <a:rPr lang="en-US" sz="1400" baseline="0" dirty="0" smtClean="0">
                          <a:effectLst/>
                          <a:latin typeface="+mn-lt"/>
                          <a:ea typeface="Times New Roman"/>
                          <a:cs typeface="Calibri" pitchFamily="34" charset="0"/>
                        </a:rPr>
                        <a:t>3 or more ear infection</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smtClean="0">
                          <a:effectLst/>
                          <a:latin typeface="+mn-lt"/>
                          <a:ea typeface="Times New Roman"/>
                          <a:cs typeface="Calibri" pitchFamily="34" charset="0"/>
                        </a:rPr>
                        <a:t>484</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
                <a:tc>
                  <a:txBody>
                    <a:bodyPr/>
                    <a:lstStyle/>
                    <a:p>
                      <a:pPr marL="0" marR="0" indent="127000">
                        <a:spcBef>
                          <a:spcPts val="0"/>
                        </a:spcBef>
                        <a:spcAft>
                          <a:spcPts val="0"/>
                        </a:spcAft>
                      </a:pPr>
                      <a:r>
                        <a:rPr lang="en-US" sz="1400" baseline="0" dirty="0" smtClean="0">
                          <a:effectLst/>
                          <a:latin typeface="+mn-lt"/>
                          <a:ea typeface="Times New Roman"/>
                          <a:cs typeface="Calibri" pitchFamily="34" charset="0"/>
                        </a:rPr>
                        <a:t>Recurring headache (non-migraine) (3-17)</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smtClean="0">
                          <a:effectLst/>
                          <a:latin typeface="+mn-lt"/>
                          <a:ea typeface="Times New Roman"/>
                          <a:cs typeface="Calibri" pitchFamily="34" charset="0"/>
                        </a:rPr>
                        <a:t>329</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
                <a:tc>
                  <a:txBody>
                    <a:bodyPr/>
                    <a:lstStyle/>
                    <a:p>
                      <a:pPr marL="0" marR="0" indent="127000">
                        <a:spcBef>
                          <a:spcPts val="0"/>
                        </a:spcBef>
                        <a:spcAft>
                          <a:spcPts val="0"/>
                        </a:spcAft>
                      </a:pPr>
                      <a:r>
                        <a:rPr lang="en-US" sz="1400" baseline="0" dirty="0" smtClean="0">
                          <a:effectLst/>
                          <a:latin typeface="+mn-lt"/>
                          <a:ea typeface="Times New Roman"/>
                          <a:cs typeface="Calibri" pitchFamily="34" charset="0"/>
                        </a:rPr>
                        <a:t>Stuttering or stammering (3-17)</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smtClean="0">
                          <a:effectLst/>
                          <a:latin typeface="+mn-lt"/>
                          <a:ea typeface="Times New Roman"/>
                          <a:cs typeface="Calibri" pitchFamily="34" charset="0"/>
                        </a:rPr>
                        <a:t>119</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
                <a:tc>
                  <a:txBody>
                    <a:bodyPr/>
                    <a:lstStyle/>
                    <a:p>
                      <a:pPr marL="0" marR="0" indent="127000">
                        <a:spcBef>
                          <a:spcPts val="0"/>
                        </a:spcBef>
                        <a:spcAft>
                          <a:spcPts val="0"/>
                        </a:spcAft>
                      </a:pPr>
                      <a:r>
                        <a:rPr lang="en-US" sz="1400" baseline="0" dirty="0" smtClean="0">
                          <a:effectLst/>
                          <a:latin typeface="+mn-lt"/>
                          <a:ea typeface="Times New Roman"/>
                          <a:cs typeface="Calibri" pitchFamily="34" charset="0"/>
                        </a:rPr>
                        <a:t>Other allergies</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smtClean="0">
                          <a:effectLst/>
                          <a:latin typeface="+mn-lt"/>
                          <a:ea typeface="Times New Roman"/>
                          <a:cs typeface="Calibri" pitchFamily="34" charset="0"/>
                        </a:rPr>
                        <a:t>451</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
                <a:tc>
                  <a:txBody>
                    <a:bodyPr/>
                    <a:lstStyle/>
                    <a:p>
                      <a:pPr marL="0" marR="0" indent="127000">
                        <a:spcBef>
                          <a:spcPts val="0"/>
                        </a:spcBef>
                        <a:spcAft>
                          <a:spcPts val="0"/>
                        </a:spcAft>
                      </a:pPr>
                      <a:r>
                        <a:rPr lang="en-US" sz="1400" baseline="0" dirty="0" smtClean="0">
                          <a:effectLst/>
                          <a:latin typeface="+mn-lt"/>
                          <a:ea typeface="Times New Roman"/>
                          <a:cs typeface="Calibri" pitchFamily="34" charset="0"/>
                        </a:rPr>
                        <a:t>Anxiety or stress (4-17)</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smtClean="0">
                          <a:effectLst/>
                          <a:latin typeface="+mn-lt"/>
                          <a:ea typeface="Times New Roman"/>
                          <a:cs typeface="Calibri" pitchFamily="34" charset="0"/>
                        </a:rPr>
                        <a:t>588</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
                <a:tc>
                  <a:txBody>
                    <a:bodyPr/>
                    <a:lstStyle/>
                    <a:p>
                      <a:pPr marL="0" marR="0" indent="127000">
                        <a:spcBef>
                          <a:spcPts val="0"/>
                        </a:spcBef>
                        <a:spcAft>
                          <a:spcPts val="0"/>
                        </a:spcAft>
                      </a:pPr>
                      <a:r>
                        <a:rPr lang="en-US" sz="1400" baseline="0" dirty="0" smtClean="0">
                          <a:effectLst/>
                          <a:latin typeface="+mn-lt"/>
                          <a:ea typeface="Times New Roman"/>
                          <a:cs typeface="Calibri" pitchFamily="34" charset="0"/>
                        </a:rPr>
                        <a:t>Sever acne</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smtClean="0">
                          <a:effectLst/>
                          <a:latin typeface="+mn-lt"/>
                          <a:ea typeface="Times New Roman"/>
                          <a:cs typeface="Calibri" pitchFamily="34" charset="0"/>
                        </a:rPr>
                        <a:t>246</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
                <a:tc>
                  <a:txBody>
                    <a:bodyPr/>
                    <a:lstStyle/>
                    <a:p>
                      <a:pPr marL="0" marR="0" indent="127000">
                        <a:spcBef>
                          <a:spcPts val="0"/>
                        </a:spcBef>
                        <a:spcAft>
                          <a:spcPts val="0"/>
                        </a:spcAft>
                      </a:pPr>
                      <a:r>
                        <a:rPr lang="en-US" sz="1400" baseline="0" dirty="0" smtClean="0">
                          <a:effectLst/>
                          <a:latin typeface="+mn-lt"/>
                          <a:ea typeface="Times New Roman"/>
                          <a:cs typeface="Calibri" pitchFamily="34" charset="0"/>
                        </a:rPr>
                        <a:t>Other chronic pain</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smtClean="0">
                          <a:effectLst/>
                          <a:latin typeface="+mn-lt"/>
                          <a:ea typeface="Times New Roman"/>
                          <a:cs typeface="Calibri" pitchFamily="34" charset="0"/>
                        </a:rPr>
                        <a:t>110</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
                <a:tc>
                  <a:txBody>
                    <a:bodyPr/>
                    <a:lstStyle/>
                    <a:p>
                      <a:pPr marL="0" marR="0" indent="127000">
                        <a:spcBef>
                          <a:spcPts val="0"/>
                        </a:spcBef>
                        <a:spcAft>
                          <a:spcPts val="0"/>
                        </a:spcAft>
                      </a:pPr>
                      <a:r>
                        <a:rPr lang="en-US" sz="1400" baseline="0" dirty="0" smtClean="0">
                          <a:effectLst/>
                          <a:latin typeface="+mn-lt"/>
                          <a:ea typeface="Times New Roman"/>
                          <a:cs typeface="Calibri" pitchFamily="34" charset="0"/>
                        </a:rPr>
                        <a:t>Fatigue or lack of energy</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smtClean="0">
                          <a:effectLst/>
                          <a:latin typeface="+mn-lt"/>
                          <a:ea typeface="Times New Roman"/>
                          <a:cs typeface="Calibri" pitchFamily="34" charset="0"/>
                        </a:rPr>
                        <a:t>293</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
                <a:tc gridSpan="2">
                  <a:txBody>
                    <a:bodyPr/>
                    <a:lstStyle/>
                    <a:p>
                      <a:pPr marL="0" marR="0">
                        <a:spcBef>
                          <a:spcPts val="0"/>
                        </a:spcBef>
                        <a:spcAft>
                          <a:spcPts val="0"/>
                        </a:spcAft>
                      </a:pPr>
                      <a:r>
                        <a:rPr lang="en-US" sz="1400" b="1" i="1" baseline="0" dirty="0">
                          <a:solidFill>
                            <a:srgbClr val="000000"/>
                          </a:solidFill>
                          <a:effectLst/>
                          <a:latin typeface="+mn-lt"/>
                          <a:ea typeface="Times New Roman"/>
                          <a:cs typeface="Calibri" pitchFamily="34" charset="0"/>
                        </a:rPr>
                        <a:t>C. Other condition**</a:t>
                      </a:r>
                      <a:endParaRPr lang="en-US" sz="1400" baseline="0" dirty="0">
                        <a:effectLst/>
                        <a:latin typeface="+mn-lt"/>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r>
              <a:tr h="304800">
                <a:tc>
                  <a:txBody>
                    <a:bodyPr/>
                    <a:lstStyle/>
                    <a:p>
                      <a:pPr marL="0" marR="0" indent="127000">
                        <a:spcBef>
                          <a:spcPts val="0"/>
                        </a:spcBef>
                        <a:spcAft>
                          <a:spcPts val="0"/>
                        </a:spcAft>
                      </a:pPr>
                      <a:r>
                        <a:rPr lang="en-US" sz="1400" b="1" baseline="0" dirty="0">
                          <a:solidFill>
                            <a:srgbClr val="003399"/>
                          </a:solidFill>
                          <a:effectLst/>
                          <a:latin typeface="+mn-lt"/>
                          <a:ea typeface="Times New Roman"/>
                          <a:cs typeface="Calibri" pitchFamily="34" charset="0"/>
                        </a:rPr>
                        <a:t>Child very low birth weight </a:t>
                      </a:r>
                      <a:r>
                        <a:rPr lang="en-US" sz="1400" baseline="0" dirty="0" smtClean="0">
                          <a:solidFill>
                            <a:srgbClr val="000000"/>
                          </a:solidFill>
                          <a:effectLst/>
                          <a:latin typeface="+mn-lt"/>
                          <a:ea typeface="Times New Roman"/>
                          <a:cs typeface="Calibri" pitchFamily="34" charset="0"/>
                        </a:rPr>
                        <a:t>&lt;1500g (VLBW</a:t>
                      </a:r>
                      <a:r>
                        <a:rPr lang="en-US" sz="1400" baseline="0" dirty="0">
                          <a:solidFill>
                            <a:srgbClr val="000000"/>
                          </a:solidFill>
                          <a:effectLst/>
                          <a:latin typeface="+mn-lt"/>
                          <a:ea typeface="Times New Roman"/>
                          <a:cs typeface="Calibri" pitchFamily="34" charset="0"/>
                        </a:rPr>
                        <a:t>)*, &lt;2 years old </a:t>
                      </a:r>
                      <a:endParaRPr lang="en-US" sz="1400" baseline="0" dirty="0">
                        <a:effectLst/>
                        <a:latin typeface="+mn-lt"/>
                        <a:ea typeface="Times New Roman"/>
                        <a:cs typeface="Calibri"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aseline="0" dirty="0">
                          <a:solidFill>
                            <a:srgbClr val="000000"/>
                          </a:solidFill>
                          <a:effectLst/>
                          <a:latin typeface="+mn-lt"/>
                          <a:ea typeface="Times New Roman"/>
                        </a:rPr>
                        <a:t>35</a:t>
                      </a:r>
                      <a:endParaRPr lang="en-US" sz="1400" baseline="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7" descr="CAHMI_Logo_final.jpg"/>
          <p:cNvPicPr>
            <a:picLocks noChangeAspect="1"/>
          </p:cNvPicPr>
          <p:nvPr/>
        </p:nvPicPr>
        <p:blipFill>
          <a:blip r:embed="rId3" cstate="print"/>
          <a:stretch>
            <a:fillRect/>
          </a:stretch>
        </p:blipFill>
        <p:spPr>
          <a:xfrm>
            <a:off x="0" y="0"/>
            <a:ext cx="2209800" cy="1160145"/>
          </a:xfrm>
          <a:prstGeom prst="rect">
            <a:avLst/>
          </a:prstGeom>
        </p:spPr>
      </p:pic>
      <p:sp>
        <p:nvSpPr>
          <p:cNvPr id="9" name="TextBox 8"/>
          <p:cNvSpPr txBox="1"/>
          <p:nvPr/>
        </p:nvSpPr>
        <p:spPr>
          <a:xfrm>
            <a:off x="8012972" y="929312"/>
            <a:ext cx="1139030" cy="461665"/>
          </a:xfrm>
          <a:prstGeom prst="rect">
            <a:avLst/>
          </a:prstGeom>
          <a:noFill/>
        </p:spPr>
        <p:txBody>
          <a:bodyPr wrap="none" rtlCol="0">
            <a:spAutoFit/>
          </a:bodyPr>
          <a:lstStyle/>
          <a:p>
            <a:r>
              <a:rPr lang="en-US" b="1" dirty="0" smtClean="0">
                <a:solidFill>
                  <a:schemeClr val="accent5"/>
                </a:solidFill>
              </a:rPr>
              <a:t>Table x</a:t>
            </a:r>
            <a:endParaRPr lang="en-US" b="1" dirty="0">
              <a:solidFill>
                <a:schemeClr val="accent5"/>
              </a:solidFill>
            </a:endParaRPr>
          </a:p>
        </p:txBody>
      </p:sp>
    </p:spTree>
    <p:extLst>
      <p:ext uri="{BB962C8B-B14F-4D97-AF65-F5344CB8AC3E}">
        <p14:creationId xmlns:p14="http://schemas.microsoft.com/office/powerpoint/2010/main" val="18164433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3716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cs typeface="Arial" pitchFamily="34" charset="0"/>
            </a:endParaRPr>
          </a:p>
          <a:p>
            <a:pPr>
              <a:defRPr/>
            </a:pPr>
            <a:endParaRPr lang="en-US" dirty="0">
              <a:latin typeface="+mn-lt"/>
              <a:cs typeface="Arial" pitchFamily="34" charset="0"/>
            </a:endParaRPr>
          </a:p>
        </p:txBody>
      </p:sp>
      <p:sp>
        <p:nvSpPr>
          <p:cNvPr id="6" name="TextBox 5"/>
          <p:cNvSpPr txBox="1"/>
          <p:nvPr/>
        </p:nvSpPr>
        <p:spPr>
          <a:xfrm>
            <a:off x="1993900" y="169494"/>
            <a:ext cx="7162800" cy="830997"/>
          </a:xfrm>
          <a:prstGeom prst="rect">
            <a:avLst/>
          </a:prstGeom>
          <a:noFill/>
        </p:spPr>
        <p:txBody>
          <a:bodyPr wrap="square" rtlCol="0">
            <a:spAutoFit/>
          </a:bodyPr>
          <a:lstStyle/>
          <a:p>
            <a:pPr algn="ctr"/>
            <a:r>
              <a:rPr lang="en-US" b="1" dirty="0">
                <a:solidFill>
                  <a:schemeClr val="bg1"/>
                </a:solidFill>
                <a:latin typeface="+mn-lt"/>
                <a:cs typeface="Arial" pitchFamily="34" charset="0"/>
              </a:rPr>
              <a:t>Adjusted Odds Ratios for </a:t>
            </a:r>
            <a:r>
              <a:rPr lang="en-US" b="1" dirty="0" smtClean="0">
                <a:solidFill>
                  <a:schemeClr val="bg1"/>
                </a:solidFill>
                <a:latin typeface="+mn-lt"/>
                <a:cs typeface="Arial" pitchFamily="34" charset="0"/>
              </a:rPr>
              <a:t>Identification </a:t>
            </a:r>
            <a:r>
              <a:rPr lang="en-US" b="1" dirty="0">
                <a:solidFill>
                  <a:schemeClr val="bg1"/>
                </a:solidFill>
                <a:latin typeface="+mn-lt"/>
                <a:cs typeface="Arial" pitchFamily="34" charset="0"/>
              </a:rPr>
              <a:t>of CSHCN by </a:t>
            </a:r>
            <a:r>
              <a:rPr lang="en-US" b="1" dirty="0" smtClean="0">
                <a:solidFill>
                  <a:schemeClr val="bg1"/>
                </a:solidFill>
                <a:latin typeface="+mn-lt"/>
                <a:cs typeface="Arial" pitchFamily="34" charset="0"/>
              </a:rPr>
              <a:t>Demographic </a:t>
            </a:r>
            <a:r>
              <a:rPr lang="en-US" b="1" dirty="0">
                <a:solidFill>
                  <a:schemeClr val="bg1"/>
                </a:solidFill>
                <a:latin typeface="+mn-lt"/>
                <a:cs typeface="Arial" pitchFamily="34" charset="0"/>
              </a:rPr>
              <a:t>C</a:t>
            </a:r>
            <a:r>
              <a:rPr lang="en-US" b="1" dirty="0" smtClean="0">
                <a:solidFill>
                  <a:schemeClr val="bg1"/>
                </a:solidFill>
                <a:latin typeface="+mn-lt"/>
                <a:cs typeface="Arial" pitchFamily="34" charset="0"/>
              </a:rPr>
              <a:t>haracteristics</a:t>
            </a:r>
          </a:p>
        </p:txBody>
      </p:sp>
      <p:graphicFrame>
        <p:nvGraphicFramePr>
          <p:cNvPr id="2" name="Table 1"/>
          <p:cNvGraphicFramePr>
            <a:graphicFrameLocks noGrp="1"/>
          </p:cNvGraphicFramePr>
          <p:nvPr>
            <p:extLst>
              <p:ext uri="{D42A27DB-BD31-4B8C-83A1-F6EECF244321}">
                <p14:modId xmlns:p14="http://schemas.microsoft.com/office/powerpoint/2010/main" val="1535919112"/>
              </p:ext>
            </p:extLst>
          </p:nvPr>
        </p:nvGraphicFramePr>
        <p:xfrm>
          <a:off x="0" y="1247140"/>
          <a:ext cx="9144000" cy="5623560"/>
        </p:xfrm>
        <a:graphic>
          <a:graphicData uri="http://schemas.openxmlformats.org/drawingml/2006/table">
            <a:tbl>
              <a:tblPr firstRow="1" bandRow="1">
                <a:tableStyleId>{21E4AEA4-8DFA-4A89-87EB-49C32662AFE0}</a:tableStyleId>
              </a:tblPr>
              <a:tblGrid>
                <a:gridCol w="3200400"/>
                <a:gridCol w="1981200"/>
                <a:gridCol w="1905000"/>
                <a:gridCol w="2057400"/>
              </a:tblGrid>
              <a:tr h="127000">
                <a:tc>
                  <a:txBody>
                    <a:bodyPr/>
                    <a:lstStyle/>
                    <a:p>
                      <a:r>
                        <a:rPr lang="en-US" sz="2000" b="1" dirty="0" smtClean="0">
                          <a:latin typeface="+mn-lt"/>
                        </a:rPr>
                        <a:t>Characteristics</a:t>
                      </a:r>
                      <a:endParaRPr lang="en-US" sz="2000" b="1" dirty="0">
                        <a:latin typeface="+mn-lt"/>
                      </a:endParaRPr>
                    </a:p>
                  </a:txBody>
                  <a:tcPr>
                    <a:solidFill>
                      <a:srgbClr val="008AF2"/>
                    </a:solidFill>
                  </a:tcPr>
                </a:tc>
                <a:tc>
                  <a:txBody>
                    <a:bodyPr/>
                    <a:lstStyle/>
                    <a:p>
                      <a:pPr marL="0" marR="0" algn="ctr">
                        <a:spcBef>
                          <a:spcPts val="0"/>
                        </a:spcBef>
                        <a:spcAft>
                          <a:spcPts val="0"/>
                        </a:spcAft>
                      </a:pPr>
                      <a:r>
                        <a:rPr lang="en-US" sz="2000" b="1" dirty="0">
                          <a:effectLst/>
                          <a:latin typeface="+mn-lt"/>
                          <a:ea typeface="Times New Roman"/>
                        </a:rPr>
                        <a:t>2007 </a:t>
                      </a:r>
                      <a:r>
                        <a:rPr lang="en-US" sz="2000" b="1" dirty="0" smtClean="0">
                          <a:effectLst/>
                          <a:latin typeface="+mn-lt"/>
                          <a:ea typeface="Times New Roman"/>
                        </a:rPr>
                        <a:t>NHIS (Algorithm)</a:t>
                      </a:r>
                      <a:endParaRPr lang="en-US" sz="2000" b="1" dirty="0">
                        <a:effectLst/>
                        <a:latin typeface="+mn-lt"/>
                        <a:ea typeface="Times New Roman"/>
                      </a:endParaRPr>
                    </a:p>
                  </a:txBody>
                  <a:tcPr marL="68580" marR="68580" marT="0" marB="0">
                    <a:solidFill>
                      <a:srgbClr val="008AF2"/>
                    </a:solidFill>
                  </a:tcPr>
                </a:tc>
                <a:tc>
                  <a:txBody>
                    <a:bodyPr/>
                    <a:lstStyle/>
                    <a:p>
                      <a:pPr marL="0" marR="0" algn="ctr">
                        <a:spcBef>
                          <a:spcPts val="0"/>
                        </a:spcBef>
                        <a:spcAft>
                          <a:spcPts val="0"/>
                        </a:spcAft>
                      </a:pPr>
                      <a:r>
                        <a:rPr lang="en-US" sz="2000" b="1" dirty="0">
                          <a:effectLst/>
                          <a:latin typeface="+mn-lt"/>
                          <a:ea typeface="Times New Roman"/>
                        </a:rPr>
                        <a:t>2008 </a:t>
                      </a:r>
                      <a:r>
                        <a:rPr lang="en-US" sz="2000" b="1" dirty="0" smtClean="0">
                          <a:effectLst/>
                          <a:latin typeface="+mn-lt"/>
                          <a:ea typeface="Times New Roman"/>
                        </a:rPr>
                        <a:t>MEPS (Screener)</a:t>
                      </a:r>
                      <a:endParaRPr lang="en-US" sz="2000" b="1" dirty="0">
                        <a:effectLst/>
                        <a:latin typeface="+mn-lt"/>
                        <a:ea typeface="Times New Roman"/>
                      </a:endParaRPr>
                    </a:p>
                  </a:txBody>
                  <a:tcPr marL="68580" marR="68580" marT="0" marB="0">
                    <a:solidFill>
                      <a:srgbClr val="008AF2"/>
                    </a:solidFill>
                  </a:tcPr>
                </a:tc>
                <a:tc>
                  <a:txBody>
                    <a:bodyPr/>
                    <a:lstStyle/>
                    <a:p>
                      <a:pPr marL="0" marR="0" algn="ctr">
                        <a:spcBef>
                          <a:spcPts val="0"/>
                        </a:spcBef>
                        <a:spcAft>
                          <a:spcPts val="0"/>
                        </a:spcAft>
                      </a:pPr>
                      <a:r>
                        <a:rPr lang="en-US" sz="2000" b="1" dirty="0">
                          <a:effectLst/>
                          <a:latin typeface="+mn-lt"/>
                          <a:ea typeface="Times New Roman"/>
                        </a:rPr>
                        <a:t>2007 </a:t>
                      </a:r>
                      <a:r>
                        <a:rPr lang="en-US" sz="2000" b="1" dirty="0" smtClean="0">
                          <a:effectLst/>
                          <a:latin typeface="+mn-lt"/>
                          <a:ea typeface="Times New Roman"/>
                        </a:rPr>
                        <a:t>NSCH (Screener)</a:t>
                      </a:r>
                      <a:endParaRPr lang="en-US" sz="2000" b="1" dirty="0">
                        <a:effectLst/>
                        <a:latin typeface="+mn-lt"/>
                        <a:ea typeface="Times New Roman"/>
                      </a:endParaRPr>
                    </a:p>
                  </a:txBody>
                  <a:tcPr marL="68580" marR="68580" marT="0" marB="0">
                    <a:solidFill>
                      <a:srgbClr val="008AF2"/>
                    </a:solidFill>
                  </a:tcPr>
                </a:tc>
              </a:tr>
              <a:tr h="276860">
                <a:tc>
                  <a:txBody>
                    <a:bodyPr/>
                    <a:lstStyle/>
                    <a:p>
                      <a:pPr marL="0" marR="0">
                        <a:spcBef>
                          <a:spcPts val="0"/>
                        </a:spcBef>
                        <a:spcAft>
                          <a:spcPts val="0"/>
                        </a:spcAft>
                      </a:pPr>
                      <a:r>
                        <a:rPr lang="en-US" sz="1900" b="1" dirty="0" smtClean="0">
                          <a:effectLst/>
                          <a:latin typeface="+mn-lt"/>
                          <a:ea typeface="Times New Roman"/>
                        </a:rPr>
                        <a:t>Age</a:t>
                      </a:r>
                      <a:endParaRPr lang="en-US" sz="1900" b="1" dirty="0">
                        <a:effectLst/>
                        <a:latin typeface="+mn-lt"/>
                        <a:ea typeface="Times New Roman"/>
                      </a:endParaRPr>
                    </a:p>
                  </a:txBody>
                  <a:tcPr marL="68580" marR="68580" marT="0" marB="0"/>
                </a:tc>
                <a:tc>
                  <a:txBody>
                    <a:bodyPr/>
                    <a:lstStyle/>
                    <a:p>
                      <a:endParaRPr lang="en-US" dirty="0">
                        <a:latin typeface="+mn-lt"/>
                      </a:endParaRPr>
                    </a:p>
                  </a:txBody>
                  <a:tcPr>
                    <a:solidFill>
                      <a:srgbClr val="9BCDEF"/>
                    </a:solidFill>
                  </a:tcPr>
                </a:tc>
                <a:tc>
                  <a:txBody>
                    <a:bodyPr/>
                    <a:lstStyle/>
                    <a:p>
                      <a:pPr algn="l"/>
                      <a:endParaRPr lang="en-US" sz="1900" dirty="0">
                        <a:latin typeface="+mn-lt"/>
                      </a:endParaRPr>
                    </a:p>
                  </a:txBody>
                  <a:tcPr/>
                </a:tc>
                <a:tc>
                  <a:txBody>
                    <a:bodyPr/>
                    <a:lstStyle/>
                    <a:p>
                      <a:pPr algn="l"/>
                      <a:endParaRPr lang="en-US" sz="1900" dirty="0">
                        <a:latin typeface="+mn-lt"/>
                      </a:endParaRPr>
                    </a:p>
                  </a:txBody>
                  <a:tcPr>
                    <a:solidFill>
                      <a:srgbClr val="9BCDEF"/>
                    </a:solidFill>
                  </a:tcPr>
                </a:tc>
              </a:tr>
              <a:tr h="200660">
                <a:tc>
                  <a:txBody>
                    <a:bodyPr/>
                    <a:lstStyle/>
                    <a:p>
                      <a:pPr marL="0" marR="0">
                        <a:spcBef>
                          <a:spcPts val="0"/>
                        </a:spcBef>
                        <a:spcAft>
                          <a:spcPts val="0"/>
                        </a:spcAft>
                      </a:pPr>
                      <a:r>
                        <a:rPr lang="en-US" sz="1900" dirty="0">
                          <a:effectLst/>
                          <a:latin typeface="+mn-lt"/>
                          <a:ea typeface="Times New Roman"/>
                        </a:rPr>
                        <a:t>   0-5 </a:t>
                      </a:r>
                      <a:r>
                        <a:rPr lang="en-US" sz="1900" dirty="0" smtClean="0">
                          <a:effectLst/>
                          <a:latin typeface="+mn-lt"/>
                          <a:ea typeface="Times New Roman"/>
                        </a:rPr>
                        <a:t>years</a:t>
                      </a:r>
                      <a:endParaRPr lang="en-US" sz="1900" dirty="0">
                        <a:effectLst/>
                        <a:latin typeface="+mn-lt"/>
                        <a:ea typeface="Times New Roman"/>
                      </a:endParaRPr>
                    </a:p>
                  </a:txBody>
                  <a:tcPr marL="68580" marR="68580" marT="0" marB="0"/>
                </a:tc>
                <a:tc>
                  <a:txBody>
                    <a:bodyPr/>
                    <a:lstStyle/>
                    <a:p>
                      <a:pPr marL="0" marR="0" algn="ctr">
                        <a:spcBef>
                          <a:spcPts val="0"/>
                        </a:spcBef>
                        <a:spcAft>
                          <a:spcPts val="0"/>
                        </a:spcAft>
                      </a:pPr>
                      <a:r>
                        <a:rPr lang="en-US" sz="1900" dirty="0">
                          <a:effectLst/>
                          <a:latin typeface="+mn-lt"/>
                          <a:ea typeface="Times New Roman"/>
                        </a:rPr>
                        <a:t>1.00</a:t>
                      </a:r>
                    </a:p>
                  </a:txBody>
                  <a:tcPr marL="68580" marR="68580" marT="0" marB="0">
                    <a:solidFill>
                      <a:srgbClr val="9BCDEF"/>
                    </a:solidFill>
                  </a:tcPr>
                </a:tc>
                <a:tc>
                  <a:txBody>
                    <a:bodyPr/>
                    <a:lstStyle/>
                    <a:p>
                      <a:pPr marL="0" marR="0" algn="ctr">
                        <a:spcBef>
                          <a:spcPts val="0"/>
                        </a:spcBef>
                        <a:spcAft>
                          <a:spcPts val="0"/>
                        </a:spcAft>
                      </a:pPr>
                      <a:r>
                        <a:rPr lang="en-US" sz="1900" dirty="0">
                          <a:effectLst/>
                          <a:latin typeface="+mn-lt"/>
                          <a:ea typeface="Times New Roman"/>
                        </a:rPr>
                        <a:t>1.00</a:t>
                      </a:r>
                    </a:p>
                  </a:txBody>
                  <a:tcPr marL="68580" marR="68580" marT="0" marB="0"/>
                </a:tc>
                <a:tc>
                  <a:txBody>
                    <a:bodyPr/>
                    <a:lstStyle/>
                    <a:p>
                      <a:pPr marL="0" marR="0" algn="ctr">
                        <a:spcBef>
                          <a:spcPts val="0"/>
                        </a:spcBef>
                        <a:spcAft>
                          <a:spcPts val="0"/>
                        </a:spcAft>
                      </a:pPr>
                      <a:r>
                        <a:rPr lang="en-US" sz="1900" dirty="0">
                          <a:effectLst/>
                          <a:latin typeface="+mn-lt"/>
                          <a:ea typeface="Times New Roman"/>
                        </a:rPr>
                        <a:t>1.00</a:t>
                      </a:r>
                    </a:p>
                  </a:txBody>
                  <a:tcPr marL="68580" marR="68580" marT="0" marB="0">
                    <a:solidFill>
                      <a:srgbClr val="9BCDEF"/>
                    </a:solidFill>
                  </a:tcPr>
                </a:tc>
              </a:tr>
              <a:tr h="215900">
                <a:tc>
                  <a:txBody>
                    <a:bodyPr/>
                    <a:lstStyle/>
                    <a:p>
                      <a:pPr marL="0" marR="0">
                        <a:spcBef>
                          <a:spcPts val="0"/>
                        </a:spcBef>
                        <a:spcAft>
                          <a:spcPts val="0"/>
                        </a:spcAft>
                      </a:pPr>
                      <a:r>
                        <a:rPr lang="en-US" sz="1900" dirty="0">
                          <a:effectLst/>
                          <a:latin typeface="+mn-lt"/>
                          <a:ea typeface="Times New Roman"/>
                        </a:rPr>
                        <a:t>   6-11 years</a:t>
                      </a:r>
                    </a:p>
                  </a:txBody>
                  <a:tcPr marL="68580" marR="68580" marT="0" marB="0"/>
                </a:tc>
                <a:tc>
                  <a:txBody>
                    <a:bodyPr/>
                    <a:lstStyle/>
                    <a:p>
                      <a:pPr marL="0" marR="0" algn="ctr">
                        <a:spcBef>
                          <a:spcPts val="0"/>
                        </a:spcBef>
                        <a:spcAft>
                          <a:spcPts val="0"/>
                        </a:spcAft>
                      </a:pPr>
                      <a:r>
                        <a:rPr lang="en-US" sz="1900" dirty="0">
                          <a:effectLst/>
                          <a:latin typeface="+mn-lt"/>
                          <a:ea typeface="Times New Roman"/>
                        </a:rPr>
                        <a:t>1.51 (1.28 - 1.78)</a:t>
                      </a:r>
                    </a:p>
                  </a:txBody>
                  <a:tcPr marL="68580" marR="68580" marT="0" marB="0">
                    <a:solidFill>
                      <a:srgbClr val="9BCDEF"/>
                    </a:solidFill>
                  </a:tcPr>
                </a:tc>
                <a:tc>
                  <a:txBody>
                    <a:bodyPr/>
                    <a:lstStyle/>
                    <a:p>
                      <a:pPr marL="0" marR="0" algn="ctr">
                        <a:spcBef>
                          <a:spcPts val="0"/>
                        </a:spcBef>
                        <a:spcAft>
                          <a:spcPts val="0"/>
                        </a:spcAft>
                      </a:pPr>
                      <a:r>
                        <a:rPr lang="en-US" sz="1900" dirty="0">
                          <a:effectLst/>
                          <a:latin typeface="+mn-lt"/>
                          <a:ea typeface="Times New Roman"/>
                        </a:rPr>
                        <a:t>2.38 (1.95 - 2.91)</a:t>
                      </a:r>
                    </a:p>
                  </a:txBody>
                  <a:tcPr marL="68580" marR="68580" marT="0" marB="0"/>
                </a:tc>
                <a:tc>
                  <a:txBody>
                    <a:bodyPr/>
                    <a:lstStyle/>
                    <a:p>
                      <a:pPr marL="0" marR="0" algn="ctr">
                        <a:spcBef>
                          <a:spcPts val="0"/>
                        </a:spcBef>
                        <a:spcAft>
                          <a:spcPts val="0"/>
                        </a:spcAft>
                      </a:pPr>
                      <a:r>
                        <a:rPr lang="en-US" sz="1900" dirty="0">
                          <a:effectLst/>
                          <a:latin typeface="+mn-lt"/>
                          <a:ea typeface="Times New Roman"/>
                        </a:rPr>
                        <a:t>2.19 (1.96 - 2.44)</a:t>
                      </a:r>
                    </a:p>
                  </a:txBody>
                  <a:tcPr marL="68580" marR="68580" marT="0" marB="0">
                    <a:solidFill>
                      <a:srgbClr val="9BCDEF"/>
                    </a:solidFill>
                  </a:tcPr>
                </a:tc>
              </a:tr>
              <a:tr h="231140">
                <a:tc>
                  <a:txBody>
                    <a:bodyPr/>
                    <a:lstStyle/>
                    <a:p>
                      <a:pPr marL="0" marR="0">
                        <a:spcBef>
                          <a:spcPts val="0"/>
                        </a:spcBef>
                        <a:spcAft>
                          <a:spcPts val="0"/>
                        </a:spcAft>
                      </a:pPr>
                      <a:r>
                        <a:rPr lang="en-US" sz="1900" dirty="0">
                          <a:effectLst/>
                          <a:latin typeface="+mn-lt"/>
                          <a:ea typeface="Times New Roman"/>
                        </a:rPr>
                        <a:t>   12-17 years</a:t>
                      </a:r>
                    </a:p>
                  </a:txBody>
                  <a:tcPr marL="68580" marR="68580" marT="0" marB="0"/>
                </a:tc>
                <a:tc>
                  <a:txBody>
                    <a:bodyPr/>
                    <a:lstStyle/>
                    <a:p>
                      <a:pPr marL="0" marR="0" algn="ctr">
                        <a:spcBef>
                          <a:spcPts val="0"/>
                        </a:spcBef>
                        <a:spcAft>
                          <a:spcPts val="0"/>
                        </a:spcAft>
                      </a:pPr>
                      <a:r>
                        <a:rPr lang="en-US" sz="1900" dirty="0">
                          <a:effectLst/>
                          <a:latin typeface="+mn-lt"/>
                          <a:ea typeface="Times New Roman"/>
                        </a:rPr>
                        <a:t>1.83 (1.56 - 2.14)</a:t>
                      </a:r>
                    </a:p>
                  </a:txBody>
                  <a:tcPr marL="68580" marR="68580" marT="0" marB="0">
                    <a:solidFill>
                      <a:srgbClr val="9BCDEF"/>
                    </a:solidFill>
                  </a:tcPr>
                </a:tc>
                <a:tc>
                  <a:txBody>
                    <a:bodyPr/>
                    <a:lstStyle/>
                    <a:p>
                      <a:pPr marL="0" marR="0" algn="ctr">
                        <a:spcBef>
                          <a:spcPts val="0"/>
                        </a:spcBef>
                        <a:spcAft>
                          <a:spcPts val="0"/>
                        </a:spcAft>
                      </a:pPr>
                      <a:r>
                        <a:rPr lang="en-US" sz="1900" dirty="0">
                          <a:effectLst/>
                          <a:latin typeface="+mn-lt"/>
                          <a:ea typeface="Times New Roman"/>
                        </a:rPr>
                        <a:t>2.54 (2.04 - 3.15)</a:t>
                      </a:r>
                    </a:p>
                  </a:txBody>
                  <a:tcPr marL="68580" marR="68580" marT="0" marB="0"/>
                </a:tc>
                <a:tc>
                  <a:txBody>
                    <a:bodyPr/>
                    <a:lstStyle/>
                    <a:p>
                      <a:pPr marL="0" marR="0" algn="ctr">
                        <a:spcBef>
                          <a:spcPts val="0"/>
                        </a:spcBef>
                        <a:spcAft>
                          <a:spcPts val="0"/>
                        </a:spcAft>
                      </a:pPr>
                      <a:r>
                        <a:rPr lang="en-US" sz="1900" dirty="0">
                          <a:effectLst/>
                          <a:latin typeface="+mn-lt"/>
                          <a:ea typeface="Times New Roman"/>
                        </a:rPr>
                        <a:t>2.30 (2.06 - 2.56)</a:t>
                      </a:r>
                    </a:p>
                  </a:txBody>
                  <a:tcPr marL="68580" marR="68580" marT="0" marB="0">
                    <a:solidFill>
                      <a:srgbClr val="9BCDEF"/>
                    </a:solidFill>
                  </a:tcPr>
                </a:tc>
              </a:tr>
              <a:tr h="170180">
                <a:tc>
                  <a:txBody>
                    <a:bodyPr/>
                    <a:lstStyle/>
                    <a:p>
                      <a:pPr marL="0" marR="0">
                        <a:spcBef>
                          <a:spcPts val="0"/>
                        </a:spcBef>
                        <a:spcAft>
                          <a:spcPts val="0"/>
                        </a:spcAft>
                      </a:pPr>
                      <a:r>
                        <a:rPr lang="en-US" sz="1900" b="1" dirty="0">
                          <a:effectLst/>
                          <a:latin typeface="+mn-lt"/>
                          <a:ea typeface="Times New Roman"/>
                        </a:rPr>
                        <a:t>Sex</a:t>
                      </a:r>
                    </a:p>
                  </a:txBody>
                  <a:tcPr marL="68580" marR="68580" marT="0" marB="0"/>
                </a:tc>
                <a:tc>
                  <a:txBody>
                    <a:bodyPr/>
                    <a:lstStyle/>
                    <a:p>
                      <a:pPr marL="0" marR="0" algn="ctr">
                        <a:spcBef>
                          <a:spcPts val="0"/>
                        </a:spcBef>
                        <a:spcAft>
                          <a:spcPts val="0"/>
                        </a:spcAft>
                      </a:pPr>
                      <a:r>
                        <a:rPr lang="en-US" sz="1900" dirty="0">
                          <a:effectLst/>
                          <a:latin typeface="+mn-lt"/>
                          <a:ea typeface="Times New Roman"/>
                        </a:rPr>
                        <a:t> </a:t>
                      </a:r>
                    </a:p>
                  </a:txBody>
                  <a:tcPr marL="68580" marR="68580" marT="0" marB="0">
                    <a:solidFill>
                      <a:srgbClr val="9BCDEF"/>
                    </a:solidFill>
                  </a:tcPr>
                </a:tc>
                <a:tc>
                  <a:txBody>
                    <a:bodyPr/>
                    <a:lstStyle/>
                    <a:p>
                      <a:pPr marL="0" marR="0" algn="ctr">
                        <a:spcBef>
                          <a:spcPts val="0"/>
                        </a:spcBef>
                        <a:spcAft>
                          <a:spcPts val="0"/>
                        </a:spcAft>
                      </a:pPr>
                      <a:r>
                        <a:rPr lang="en-US" sz="1900" dirty="0">
                          <a:effectLst/>
                          <a:latin typeface="+mn-lt"/>
                          <a:ea typeface="Times New Roman"/>
                        </a:rPr>
                        <a:t> </a:t>
                      </a:r>
                    </a:p>
                  </a:txBody>
                  <a:tcPr marL="68580" marR="68580" marT="0" marB="0"/>
                </a:tc>
                <a:tc>
                  <a:txBody>
                    <a:bodyPr/>
                    <a:lstStyle/>
                    <a:p>
                      <a:pPr marL="0" marR="0" algn="ctr">
                        <a:spcBef>
                          <a:spcPts val="0"/>
                        </a:spcBef>
                        <a:spcAft>
                          <a:spcPts val="0"/>
                        </a:spcAft>
                      </a:pPr>
                      <a:r>
                        <a:rPr lang="en-US" sz="1900" dirty="0">
                          <a:effectLst/>
                          <a:latin typeface="+mn-lt"/>
                          <a:ea typeface="Times New Roman"/>
                        </a:rPr>
                        <a:t> </a:t>
                      </a:r>
                    </a:p>
                  </a:txBody>
                  <a:tcPr marL="68580" marR="68580" marT="0" marB="0">
                    <a:solidFill>
                      <a:srgbClr val="9BCDEF"/>
                    </a:solidFill>
                  </a:tcPr>
                </a:tc>
              </a:tr>
              <a:tr h="83820">
                <a:tc>
                  <a:txBody>
                    <a:bodyPr/>
                    <a:lstStyle/>
                    <a:p>
                      <a:pPr marL="0" marR="0">
                        <a:spcBef>
                          <a:spcPts val="0"/>
                        </a:spcBef>
                        <a:spcAft>
                          <a:spcPts val="0"/>
                        </a:spcAft>
                      </a:pPr>
                      <a:r>
                        <a:rPr lang="en-US" sz="1900" dirty="0">
                          <a:effectLst/>
                          <a:latin typeface="+mn-lt"/>
                          <a:ea typeface="Times New Roman"/>
                        </a:rPr>
                        <a:t>   Male</a:t>
                      </a:r>
                    </a:p>
                  </a:txBody>
                  <a:tcPr marL="68580" marR="68580" marT="0" marB="0"/>
                </a:tc>
                <a:tc>
                  <a:txBody>
                    <a:bodyPr/>
                    <a:lstStyle/>
                    <a:p>
                      <a:pPr marL="0" marR="0" algn="ctr">
                        <a:spcBef>
                          <a:spcPts val="0"/>
                        </a:spcBef>
                        <a:spcAft>
                          <a:spcPts val="0"/>
                        </a:spcAft>
                      </a:pPr>
                      <a:r>
                        <a:rPr lang="en-US" sz="1900" dirty="0">
                          <a:effectLst/>
                          <a:latin typeface="+mn-lt"/>
                          <a:ea typeface="Times New Roman"/>
                        </a:rPr>
                        <a:t>1.33 (1.17 - 1.51)</a:t>
                      </a:r>
                    </a:p>
                  </a:txBody>
                  <a:tcPr marL="68580" marR="68580" marT="0" marB="0">
                    <a:solidFill>
                      <a:srgbClr val="9BCDEF"/>
                    </a:solidFill>
                  </a:tcPr>
                </a:tc>
                <a:tc>
                  <a:txBody>
                    <a:bodyPr/>
                    <a:lstStyle/>
                    <a:p>
                      <a:pPr marL="0" marR="0" algn="ctr">
                        <a:spcBef>
                          <a:spcPts val="0"/>
                        </a:spcBef>
                        <a:spcAft>
                          <a:spcPts val="0"/>
                        </a:spcAft>
                      </a:pPr>
                      <a:r>
                        <a:rPr lang="en-US" sz="1900" dirty="0">
                          <a:effectLst/>
                          <a:latin typeface="+mn-lt"/>
                          <a:ea typeface="Times New Roman"/>
                        </a:rPr>
                        <a:t>1.71 (1.45 - 2.01)</a:t>
                      </a:r>
                    </a:p>
                  </a:txBody>
                  <a:tcPr marL="68580" marR="68580" marT="0" marB="0"/>
                </a:tc>
                <a:tc>
                  <a:txBody>
                    <a:bodyPr/>
                    <a:lstStyle/>
                    <a:p>
                      <a:pPr marL="0" marR="0" algn="ctr">
                        <a:spcBef>
                          <a:spcPts val="0"/>
                        </a:spcBef>
                        <a:spcAft>
                          <a:spcPts val="0"/>
                        </a:spcAft>
                      </a:pPr>
                      <a:r>
                        <a:rPr lang="en-US" sz="1900" dirty="0">
                          <a:effectLst/>
                          <a:latin typeface="+mn-lt"/>
                          <a:ea typeface="Times New Roman"/>
                        </a:rPr>
                        <a:t>1.51 (1.40 - 1.64)</a:t>
                      </a:r>
                    </a:p>
                  </a:txBody>
                  <a:tcPr marL="68580" marR="68580" marT="0" marB="0">
                    <a:solidFill>
                      <a:srgbClr val="9BCDEF"/>
                    </a:solidFill>
                  </a:tcPr>
                </a:tc>
              </a:tr>
              <a:tr h="157480">
                <a:tc>
                  <a:txBody>
                    <a:bodyPr/>
                    <a:lstStyle/>
                    <a:p>
                      <a:pPr marL="0" marR="0">
                        <a:spcBef>
                          <a:spcPts val="0"/>
                        </a:spcBef>
                        <a:spcAft>
                          <a:spcPts val="0"/>
                        </a:spcAft>
                      </a:pPr>
                      <a:r>
                        <a:rPr lang="en-US" sz="1900" dirty="0">
                          <a:effectLst/>
                          <a:latin typeface="+mn-lt"/>
                          <a:ea typeface="Times New Roman"/>
                        </a:rPr>
                        <a:t>   Female</a:t>
                      </a:r>
                    </a:p>
                  </a:txBody>
                  <a:tcPr marL="68580" marR="68580" marT="0" marB="0"/>
                </a:tc>
                <a:tc>
                  <a:txBody>
                    <a:bodyPr/>
                    <a:lstStyle/>
                    <a:p>
                      <a:pPr marL="0" marR="0" algn="ctr">
                        <a:spcBef>
                          <a:spcPts val="0"/>
                        </a:spcBef>
                        <a:spcAft>
                          <a:spcPts val="0"/>
                        </a:spcAft>
                      </a:pPr>
                      <a:r>
                        <a:rPr lang="en-US" sz="1900" dirty="0">
                          <a:effectLst/>
                          <a:latin typeface="+mn-lt"/>
                          <a:ea typeface="Times New Roman"/>
                        </a:rPr>
                        <a:t>1.00</a:t>
                      </a:r>
                    </a:p>
                  </a:txBody>
                  <a:tcPr marL="68580" marR="68580" marT="0" marB="0">
                    <a:solidFill>
                      <a:srgbClr val="9BCDEF"/>
                    </a:solidFill>
                  </a:tcPr>
                </a:tc>
                <a:tc>
                  <a:txBody>
                    <a:bodyPr/>
                    <a:lstStyle/>
                    <a:p>
                      <a:pPr marL="0" marR="0" algn="ctr">
                        <a:spcBef>
                          <a:spcPts val="0"/>
                        </a:spcBef>
                        <a:spcAft>
                          <a:spcPts val="0"/>
                        </a:spcAft>
                      </a:pPr>
                      <a:r>
                        <a:rPr lang="en-US" sz="1900" dirty="0">
                          <a:effectLst/>
                          <a:latin typeface="+mn-lt"/>
                          <a:ea typeface="Times New Roman"/>
                        </a:rPr>
                        <a:t>1.00</a:t>
                      </a:r>
                    </a:p>
                  </a:txBody>
                  <a:tcPr marL="68580" marR="68580" marT="0" marB="0"/>
                </a:tc>
                <a:tc>
                  <a:txBody>
                    <a:bodyPr/>
                    <a:lstStyle/>
                    <a:p>
                      <a:pPr marL="0" marR="0" algn="ctr">
                        <a:spcBef>
                          <a:spcPts val="0"/>
                        </a:spcBef>
                        <a:spcAft>
                          <a:spcPts val="0"/>
                        </a:spcAft>
                      </a:pPr>
                      <a:r>
                        <a:rPr lang="en-US" sz="1900" dirty="0">
                          <a:effectLst/>
                          <a:latin typeface="+mn-lt"/>
                          <a:ea typeface="Times New Roman"/>
                        </a:rPr>
                        <a:t>1.00</a:t>
                      </a:r>
                    </a:p>
                  </a:txBody>
                  <a:tcPr marL="68580" marR="68580" marT="0" marB="0">
                    <a:solidFill>
                      <a:srgbClr val="9BCDEF"/>
                    </a:solidFill>
                  </a:tcPr>
                </a:tc>
              </a:tr>
              <a:tr h="264160">
                <a:tc>
                  <a:txBody>
                    <a:bodyPr/>
                    <a:lstStyle/>
                    <a:p>
                      <a:pPr marL="0" marR="0">
                        <a:spcBef>
                          <a:spcPts val="0"/>
                        </a:spcBef>
                        <a:spcAft>
                          <a:spcPts val="0"/>
                        </a:spcAft>
                      </a:pPr>
                      <a:r>
                        <a:rPr lang="en-US" sz="1900" b="1" dirty="0">
                          <a:effectLst/>
                          <a:latin typeface="+mn-lt"/>
                          <a:ea typeface="Times New Roman"/>
                        </a:rPr>
                        <a:t>Race/ethnicity</a:t>
                      </a:r>
                    </a:p>
                  </a:txBody>
                  <a:tcPr marL="68580" marR="68580" marT="0" marB="0"/>
                </a:tc>
                <a:tc>
                  <a:txBody>
                    <a:bodyPr/>
                    <a:lstStyle/>
                    <a:p>
                      <a:pPr marL="0" marR="0" algn="ctr">
                        <a:spcBef>
                          <a:spcPts val="0"/>
                        </a:spcBef>
                        <a:spcAft>
                          <a:spcPts val="0"/>
                        </a:spcAft>
                      </a:pPr>
                      <a:r>
                        <a:rPr lang="en-US" sz="1900" dirty="0">
                          <a:effectLst/>
                          <a:latin typeface="+mn-lt"/>
                          <a:ea typeface="Times New Roman"/>
                        </a:rPr>
                        <a:t> </a:t>
                      </a:r>
                    </a:p>
                  </a:txBody>
                  <a:tcPr marL="68580" marR="68580" marT="0" marB="0">
                    <a:solidFill>
                      <a:srgbClr val="9BCDEF"/>
                    </a:solidFill>
                  </a:tcPr>
                </a:tc>
                <a:tc>
                  <a:txBody>
                    <a:bodyPr/>
                    <a:lstStyle/>
                    <a:p>
                      <a:pPr marL="0" marR="0" algn="ctr">
                        <a:spcBef>
                          <a:spcPts val="0"/>
                        </a:spcBef>
                        <a:spcAft>
                          <a:spcPts val="0"/>
                        </a:spcAft>
                      </a:pPr>
                      <a:r>
                        <a:rPr lang="en-US" sz="1900" dirty="0">
                          <a:effectLst/>
                          <a:latin typeface="+mn-lt"/>
                          <a:ea typeface="Times New Roman"/>
                        </a:rPr>
                        <a:t> </a:t>
                      </a:r>
                    </a:p>
                  </a:txBody>
                  <a:tcPr marL="68580" marR="68580" marT="0" marB="0"/>
                </a:tc>
                <a:tc>
                  <a:txBody>
                    <a:bodyPr/>
                    <a:lstStyle/>
                    <a:p>
                      <a:pPr marL="0" marR="0" algn="ctr">
                        <a:spcBef>
                          <a:spcPts val="0"/>
                        </a:spcBef>
                        <a:spcAft>
                          <a:spcPts val="0"/>
                        </a:spcAft>
                      </a:pPr>
                      <a:r>
                        <a:rPr lang="en-US" sz="1900" dirty="0">
                          <a:effectLst/>
                          <a:latin typeface="+mn-lt"/>
                          <a:ea typeface="Times New Roman"/>
                        </a:rPr>
                        <a:t> </a:t>
                      </a:r>
                    </a:p>
                  </a:txBody>
                  <a:tcPr marL="68580" marR="68580" marT="0" marB="0">
                    <a:solidFill>
                      <a:srgbClr val="9BCDEF"/>
                    </a:solidFill>
                  </a:tcPr>
                </a:tc>
              </a:tr>
              <a:tr h="154940">
                <a:tc>
                  <a:txBody>
                    <a:bodyPr/>
                    <a:lstStyle/>
                    <a:p>
                      <a:pPr marL="0" marR="0">
                        <a:spcBef>
                          <a:spcPts val="0"/>
                        </a:spcBef>
                        <a:spcAft>
                          <a:spcPts val="0"/>
                        </a:spcAft>
                      </a:pPr>
                      <a:r>
                        <a:rPr lang="en-US" sz="1900" dirty="0">
                          <a:effectLst/>
                          <a:latin typeface="+mn-lt"/>
                          <a:ea typeface="Times New Roman"/>
                        </a:rPr>
                        <a:t>   White, non-Hispanic</a:t>
                      </a:r>
                    </a:p>
                  </a:txBody>
                  <a:tcPr marL="68580" marR="68580" marT="0" marB="0"/>
                </a:tc>
                <a:tc>
                  <a:txBody>
                    <a:bodyPr/>
                    <a:lstStyle/>
                    <a:p>
                      <a:pPr marL="0" marR="0" algn="ctr">
                        <a:spcBef>
                          <a:spcPts val="0"/>
                        </a:spcBef>
                        <a:spcAft>
                          <a:spcPts val="0"/>
                        </a:spcAft>
                      </a:pPr>
                      <a:r>
                        <a:rPr lang="en-US" sz="1900" dirty="0">
                          <a:effectLst/>
                          <a:latin typeface="+mn-lt"/>
                          <a:ea typeface="Times New Roman"/>
                        </a:rPr>
                        <a:t>1.00</a:t>
                      </a:r>
                    </a:p>
                  </a:txBody>
                  <a:tcPr marL="68580" marR="68580" marT="0" marB="0">
                    <a:solidFill>
                      <a:srgbClr val="9BCDEF"/>
                    </a:solidFill>
                  </a:tcPr>
                </a:tc>
                <a:tc>
                  <a:txBody>
                    <a:bodyPr/>
                    <a:lstStyle/>
                    <a:p>
                      <a:pPr marL="0" marR="0" algn="ctr">
                        <a:spcBef>
                          <a:spcPts val="0"/>
                        </a:spcBef>
                        <a:spcAft>
                          <a:spcPts val="0"/>
                        </a:spcAft>
                      </a:pPr>
                      <a:r>
                        <a:rPr lang="en-US" sz="1900" dirty="0">
                          <a:effectLst/>
                          <a:latin typeface="+mn-lt"/>
                          <a:ea typeface="Times New Roman"/>
                        </a:rPr>
                        <a:t>1.00</a:t>
                      </a:r>
                    </a:p>
                  </a:txBody>
                  <a:tcPr marL="68580" marR="68580" marT="0" marB="0"/>
                </a:tc>
                <a:tc>
                  <a:txBody>
                    <a:bodyPr/>
                    <a:lstStyle/>
                    <a:p>
                      <a:pPr marL="0" marR="0" algn="ctr">
                        <a:spcBef>
                          <a:spcPts val="0"/>
                        </a:spcBef>
                        <a:spcAft>
                          <a:spcPts val="0"/>
                        </a:spcAft>
                      </a:pPr>
                      <a:r>
                        <a:rPr lang="en-US" sz="1900" dirty="0">
                          <a:effectLst/>
                          <a:latin typeface="+mn-lt"/>
                          <a:ea typeface="Times New Roman"/>
                        </a:rPr>
                        <a:t>1.00</a:t>
                      </a:r>
                    </a:p>
                  </a:txBody>
                  <a:tcPr marL="68580" marR="68580" marT="0" marB="0">
                    <a:solidFill>
                      <a:srgbClr val="9BCDEF"/>
                    </a:solidFill>
                  </a:tcPr>
                </a:tc>
              </a:tr>
              <a:tr h="248920">
                <a:tc>
                  <a:txBody>
                    <a:bodyPr/>
                    <a:lstStyle/>
                    <a:p>
                      <a:pPr marL="0" marR="0">
                        <a:spcBef>
                          <a:spcPts val="0"/>
                        </a:spcBef>
                        <a:spcAft>
                          <a:spcPts val="0"/>
                        </a:spcAft>
                      </a:pPr>
                      <a:r>
                        <a:rPr lang="en-US" sz="1900" dirty="0">
                          <a:effectLst/>
                          <a:latin typeface="+mn-lt"/>
                          <a:ea typeface="Times New Roman"/>
                        </a:rPr>
                        <a:t>   Hispanic</a:t>
                      </a:r>
                    </a:p>
                  </a:txBody>
                  <a:tcPr marL="68580" marR="68580" marT="0" marB="0"/>
                </a:tc>
                <a:tc>
                  <a:txBody>
                    <a:bodyPr/>
                    <a:lstStyle/>
                    <a:p>
                      <a:pPr marL="0" marR="0" algn="ctr">
                        <a:spcBef>
                          <a:spcPts val="0"/>
                        </a:spcBef>
                        <a:spcAft>
                          <a:spcPts val="0"/>
                        </a:spcAft>
                      </a:pPr>
                      <a:r>
                        <a:rPr lang="en-US" sz="1900" dirty="0">
                          <a:effectLst/>
                          <a:latin typeface="+mn-lt"/>
                          <a:ea typeface="Times New Roman"/>
                        </a:rPr>
                        <a:t>0.59 (0.50 - 0.70)</a:t>
                      </a:r>
                    </a:p>
                  </a:txBody>
                  <a:tcPr marL="68580" marR="68580" marT="0" marB="0" anchor="b">
                    <a:solidFill>
                      <a:srgbClr val="9BCDEF"/>
                    </a:solidFill>
                  </a:tcPr>
                </a:tc>
                <a:tc>
                  <a:txBody>
                    <a:bodyPr/>
                    <a:lstStyle/>
                    <a:p>
                      <a:pPr marL="0" marR="0" algn="ctr">
                        <a:spcBef>
                          <a:spcPts val="0"/>
                        </a:spcBef>
                        <a:spcAft>
                          <a:spcPts val="0"/>
                        </a:spcAft>
                      </a:pPr>
                      <a:r>
                        <a:rPr lang="en-US" sz="1900" dirty="0">
                          <a:effectLst/>
                          <a:latin typeface="+mn-lt"/>
                          <a:ea typeface="Times New Roman"/>
                        </a:rPr>
                        <a:t>0.47 (0.38 - 0.58)</a:t>
                      </a:r>
                    </a:p>
                  </a:txBody>
                  <a:tcPr marL="68580" marR="68580" marT="0" marB="0" anchor="b"/>
                </a:tc>
                <a:tc>
                  <a:txBody>
                    <a:bodyPr/>
                    <a:lstStyle/>
                    <a:p>
                      <a:pPr marL="0" marR="0" algn="ctr">
                        <a:spcBef>
                          <a:spcPts val="0"/>
                        </a:spcBef>
                        <a:spcAft>
                          <a:spcPts val="0"/>
                        </a:spcAft>
                      </a:pPr>
                      <a:r>
                        <a:rPr lang="en-US" sz="1900" dirty="0">
                          <a:effectLst/>
                          <a:latin typeface="+mn-lt"/>
                          <a:ea typeface="Times New Roman"/>
                        </a:rPr>
                        <a:t>0.59 (0.50 - 0.69)</a:t>
                      </a:r>
                    </a:p>
                  </a:txBody>
                  <a:tcPr marL="68580" marR="68580" marT="0" marB="0" anchor="b">
                    <a:solidFill>
                      <a:srgbClr val="9BCDEF"/>
                    </a:solidFill>
                  </a:tcPr>
                </a:tc>
              </a:tr>
              <a:tr h="203200">
                <a:tc>
                  <a:txBody>
                    <a:bodyPr/>
                    <a:lstStyle/>
                    <a:p>
                      <a:pPr marL="0" marR="0">
                        <a:spcBef>
                          <a:spcPts val="0"/>
                        </a:spcBef>
                        <a:spcAft>
                          <a:spcPts val="0"/>
                        </a:spcAft>
                      </a:pPr>
                      <a:r>
                        <a:rPr lang="en-US" sz="1900" dirty="0">
                          <a:effectLst/>
                          <a:latin typeface="+mn-lt"/>
                          <a:ea typeface="Times New Roman"/>
                        </a:rPr>
                        <a:t>   Black, non-Hispanic</a:t>
                      </a:r>
                    </a:p>
                  </a:txBody>
                  <a:tcPr marL="68580" marR="68580" marT="0" marB="0"/>
                </a:tc>
                <a:tc>
                  <a:txBody>
                    <a:bodyPr/>
                    <a:lstStyle/>
                    <a:p>
                      <a:pPr marL="0" marR="0" algn="ctr">
                        <a:spcBef>
                          <a:spcPts val="0"/>
                        </a:spcBef>
                        <a:spcAft>
                          <a:spcPts val="0"/>
                        </a:spcAft>
                      </a:pPr>
                      <a:r>
                        <a:rPr lang="en-US" sz="1900" b="1" dirty="0">
                          <a:solidFill>
                            <a:srgbClr val="003399"/>
                          </a:solidFill>
                          <a:effectLst/>
                          <a:latin typeface="+mn-lt"/>
                          <a:ea typeface="Times New Roman"/>
                        </a:rPr>
                        <a:t>0.69 (0.57 - 0.85)</a:t>
                      </a:r>
                    </a:p>
                  </a:txBody>
                  <a:tcPr marL="68580" marR="68580" marT="0" marB="0" anchor="b">
                    <a:solidFill>
                      <a:srgbClr val="9BCDEF"/>
                    </a:solidFill>
                  </a:tcPr>
                </a:tc>
                <a:tc>
                  <a:txBody>
                    <a:bodyPr/>
                    <a:lstStyle/>
                    <a:p>
                      <a:pPr marL="0" marR="0" algn="ctr">
                        <a:spcBef>
                          <a:spcPts val="0"/>
                        </a:spcBef>
                        <a:spcAft>
                          <a:spcPts val="0"/>
                        </a:spcAft>
                      </a:pPr>
                      <a:r>
                        <a:rPr lang="en-US" sz="1900" dirty="0">
                          <a:effectLst/>
                          <a:latin typeface="+mn-lt"/>
                          <a:ea typeface="Times New Roman"/>
                        </a:rPr>
                        <a:t>0.86 (0.71 - 1.05)</a:t>
                      </a:r>
                    </a:p>
                  </a:txBody>
                  <a:tcPr marL="68580" marR="68580" marT="0" marB="0" anchor="b"/>
                </a:tc>
                <a:tc>
                  <a:txBody>
                    <a:bodyPr/>
                    <a:lstStyle/>
                    <a:p>
                      <a:pPr marL="0" marR="0" algn="ctr">
                        <a:spcBef>
                          <a:spcPts val="0"/>
                        </a:spcBef>
                        <a:spcAft>
                          <a:spcPts val="0"/>
                        </a:spcAft>
                      </a:pPr>
                      <a:r>
                        <a:rPr lang="en-US" sz="1900" b="1" dirty="0">
                          <a:solidFill>
                            <a:srgbClr val="003399"/>
                          </a:solidFill>
                          <a:effectLst/>
                          <a:latin typeface="+mn-lt"/>
                          <a:ea typeface="Times New Roman"/>
                        </a:rPr>
                        <a:t>0.94 (0.84 - 1.06)</a:t>
                      </a:r>
                    </a:p>
                  </a:txBody>
                  <a:tcPr marL="68580" marR="68580" marT="0" marB="0" anchor="b">
                    <a:solidFill>
                      <a:srgbClr val="9BCDEF"/>
                    </a:solidFill>
                  </a:tcPr>
                </a:tc>
              </a:tr>
              <a:tr h="233680">
                <a:tc>
                  <a:txBody>
                    <a:bodyPr/>
                    <a:lstStyle/>
                    <a:p>
                      <a:pPr marL="0" marR="0">
                        <a:spcBef>
                          <a:spcPts val="0"/>
                        </a:spcBef>
                        <a:spcAft>
                          <a:spcPts val="0"/>
                        </a:spcAft>
                      </a:pPr>
                      <a:r>
                        <a:rPr lang="en-US" sz="1900" dirty="0">
                          <a:effectLst/>
                          <a:latin typeface="+mn-lt"/>
                          <a:ea typeface="Times New Roman"/>
                        </a:rPr>
                        <a:t>   Multi/other, non-Hispanic</a:t>
                      </a:r>
                    </a:p>
                  </a:txBody>
                  <a:tcPr marL="68580" marR="68580" marT="0" marB="0"/>
                </a:tc>
                <a:tc>
                  <a:txBody>
                    <a:bodyPr/>
                    <a:lstStyle/>
                    <a:p>
                      <a:pPr marL="0" marR="0" algn="ctr">
                        <a:spcBef>
                          <a:spcPts val="0"/>
                        </a:spcBef>
                        <a:spcAft>
                          <a:spcPts val="0"/>
                        </a:spcAft>
                      </a:pPr>
                      <a:r>
                        <a:rPr lang="en-US" sz="1900" dirty="0">
                          <a:effectLst/>
                          <a:latin typeface="+mn-lt"/>
                          <a:ea typeface="Times New Roman"/>
                        </a:rPr>
                        <a:t>0.71 (0.55 - 0.92)</a:t>
                      </a:r>
                    </a:p>
                  </a:txBody>
                  <a:tcPr marL="68580" marR="68580" marT="0" marB="0" anchor="b">
                    <a:solidFill>
                      <a:srgbClr val="9BCDEF"/>
                    </a:solidFill>
                  </a:tcPr>
                </a:tc>
                <a:tc>
                  <a:txBody>
                    <a:bodyPr/>
                    <a:lstStyle/>
                    <a:p>
                      <a:pPr marL="0" marR="0" algn="ctr">
                        <a:spcBef>
                          <a:spcPts val="0"/>
                        </a:spcBef>
                        <a:spcAft>
                          <a:spcPts val="0"/>
                        </a:spcAft>
                      </a:pPr>
                      <a:r>
                        <a:rPr lang="en-US" sz="1900" dirty="0">
                          <a:effectLst/>
                          <a:latin typeface="+mn-lt"/>
                          <a:ea typeface="Times New Roman"/>
                        </a:rPr>
                        <a:t>0.76 (0.58 - 1.01)</a:t>
                      </a:r>
                    </a:p>
                  </a:txBody>
                  <a:tcPr marL="68580" marR="68580" marT="0" marB="0" anchor="b"/>
                </a:tc>
                <a:tc>
                  <a:txBody>
                    <a:bodyPr/>
                    <a:lstStyle/>
                    <a:p>
                      <a:pPr marL="0" marR="0" algn="ctr">
                        <a:spcBef>
                          <a:spcPts val="0"/>
                        </a:spcBef>
                        <a:spcAft>
                          <a:spcPts val="0"/>
                        </a:spcAft>
                      </a:pPr>
                      <a:r>
                        <a:rPr lang="en-US" sz="1900" dirty="0">
                          <a:effectLst/>
                          <a:latin typeface="+mn-lt"/>
                          <a:ea typeface="Times New Roman"/>
                        </a:rPr>
                        <a:t>0.76 (0.66 - 0.88)</a:t>
                      </a:r>
                    </a:p>
                  </a:txBody>
                  <a:tcPr marL="68580" marR="68580" marT="0" marB="0" anchor="b">
                    <a:solidFill>
                      <a:srgbClr val="9BCDEF"/>
                    </a:solidFill>
                  </a:tcPr>
                </a:tc>
              </a:tr>
              <a:tr h="264160">
                <a:tc>
                  <a:txBody>
                    <a:bodyPr/>
                    <a:lstStyle/>
                    <a:p>
                      <a:pPr marL="0" marR="0">
                        <a:spcBef>
                          <a:spcPts val="0"/>
                        </a:spcBef>
                        <a:spcAft>
                          <a:spcPts val="0"/>
                        </a:spcAft>
                      </a:pPr>
                      <a:r>
                        <a:rPr lang="en-US" sz="1900" b="1" dirty="0">
                          <a:effectLst/>
                          <a:latin typeface="+mn-lt"/>
                          <a:ea typeface="Times New Roman"/>
                        </a:rPr>
                        <a:t>Family income</a:t>
                      </a:r>
                    </a:p>
                  </a:txBody>
                  <a:tcPr marL="68580" marR="68580" marT="0" marB="0"/>
                </a:tc>
                <a:tc>
                  <a:txBody>
                    <a:bodyPr/>
                    <a:lstStyle/>
                    <a:p>
                      <a:pPr algn="ctr"/>
                      <a:endParaRPr lang="en-US" sz="1900" dirty="0">
                        <a:latin typeface="+mn-lt"/>
                      </a:endParaRPr>
                    </a:p>
                  </a:txBody>
                  <a:tcPr marL="68580" marR="68580" marT="0" marB="0">
                    <a:solidFill>
                      <a:srgbClr val="9BCDEF"/>
                    </a:solidFill>
                  </a:tcPr>
                </a:tc>
                <a:tc>
                  <a:txBody>
                    <a:bodyPr/>
                    <a:lstStyle/>
                    <a:p>
                      <a:pPr marL="0" marR="0" algn="ctr">
                        <a:spcBef>
                          <a:spcPts val="0"/>
                        </a:spcBef>
                        <a:spcAft>
                          <a:spcPts val="0"/>
                        </a:spcAft>
                      </a:pPr>
                      <a:r>
                        <a:rPr lang="en-US" sz="1900" dirty="0">
                          <a:effectLst/>
                          <a:latin typeface="+mn-lt"/>
                          <a:ea typeface="Times New Roman"/>
                        </a:rPr>
                        <a:t> </a:t>
                      </a:r>
                    </a:p>
                  </a:txBody>
                  <a:tcPr marL="68580" marR="68580" marT="0" marB="0"/>
                </a:tc>
                <a:tc>
                  <a:txBody>
                    <a:bodyPr/>
                    <a:lstStyle/>
                    <a:p>
                      <a:pPr marL="0" marR="0" algn="ctr">
                        <a:spcBef>
                          <a:spcPts val="0"/>
                        </a:spcBef>
                        <a:spcAft>
                          <a:spcPts val="0"/>
                        </a:spcAft>
                      </a:pPr>
                      <a:r>
                        <a:rPr lang="en-US" sz="1900" dirty="0">
                          <a:effectLst/>
                          <a:latin typeface="+mn-lt"/>
                          <a:ea typeface="Times New Roman"/>
                        </a:rPr>
                        <a:t> </a:t>
                      </a:r>
                    </a:p>
                  </a:txBody>
                  <a:tcPr marL="68580" marR="68580" marT="0" marB="0">
                    <a:solidFill>
                      <a:srgbClr val="9BCDEF"/>
                    </a:solidFill>
                  </a:tcPr>
                </a:tc>
              </a:tr>
              <a:tr h="218440">
                <a:tc>
                  <a:txBody>
                    <a:bodyPr/>
                    <a:lstStyle/>
                    <a:p>
                      <a:pPr marL="0" marR="0">
                        <a:spcBef>
                          <a:spcPts val="0"/>
                        </a:spcBef>
                        <a:spcAft>
                          <a:spcPts val="0"/>
                        </a:spcAft>
                      </a:pPr>
                      <a:r>
                        <a:rPr lang="en-US" sz="1900" dirty="0">
                          <a:effectLst/>
                          <a:latin typeface="+mn-lt"/>
                          <a:ea typeface="Times New Roman"/>
                        </a:rPr>
                        <a:t>   0-99% FPL</a:t>
                      </a:r>
                    </a:p>
                  </a:txBody>
                  <a:tcPr marL="68580" marR="68580" marT="0" marB="0"/>
                </a:tc>
                <a:tc>
                  <a:txBody>
                    <a:bodyPr/>
                    <a:lstStyle/>
                    <a:p>
                      <a:pPr marL="0" marR="0" algn="ctr">
                        <a:spcBef>
                          <a:spcPts val="0"/>
                        </a:spcBef>
                        <a:spcAft>
                          <a:spcPts val="0"/>
                        </a:spcAft>
                      </a:pPr>
                      <a:r>
                        <a:rPr lang="en-US" sz="1900" dirty="0">
                          <a:effectLst/>
                          <a:latin typeface="+mn-lt"/>
                          <a:ea typeface="Times New Roman"/>
                        </a:rPr>
                        <a:t>1.65 (1.33 - 2.05)</a:t>
                      </a:r>
                    </a:p>
                  </a:txBody>
                  <a:tcPr marL="68580" marR="68580" marT="0" marB="0" anchor="b">
                    <a:solidFill>
                      <a:srgbClr val="9BCDEF"/>
                    </a:solidFill>
                  </a:tcPr>
                </a:tc>
                <a:tc>
                  <a:txBody>
                    <a:bodyPr/>
                    <a:lstStyle/>
                    <a:p>
                      <a:pPr marL="0" marR="0" algn="ctr">
                        <a:spcBef>
                          <a:spcPts val="0"/>
                        </a:spcBef>
                        <a:spcAft>
                          <a:spcPts val="0"/>
                        </a:spcAft>
                      </a:pPr>
                      <a:r>
                        <a:rPr lang="en-US" sz="1900" b="1" dirty="0">
                          <a:solidFill>
                            <a:srgbClr val="003399"/>
                          </a:solidFill>
                          <a:effectLst/>
                          <a:latin typeface="+mn-lt"/>
                          <a:ea typeface="Times New Roman"/>
                        </a:rPr>
                        <a:t>1.08 (0.82 - 1.43)</a:t>
                      </a:r>
                    </a:p>
                  </a:txBody>
                  <a:tcPr marL="68580" marR="68580" marT="0" marB="0" anchor="b"/>
                </a:tc>
                <a:tc>
                  <a:txBody>
                    <a:bodyPr/>
                    <a:lstStyle/>
                    <a:p>
                      <a:pPr marL="0" marR="0" algn="ctr">
                        <a:spcBef>
                          <a:spcPts val="0"/>
                        </a:spcBef>
                        <a:spcAft>
                          <a:spcPts val="0"/>
                        </a:spcAft>
                      </a:pPr>
                      <a:r>
                        <a:rPr lang="en-US" sz="1900" dirty="0">
                          <a:effectLst/>
                          <a:latin typeface="+mn-lt"/>
                          <a:ea typeface="Times New Roman"/>
                        </a:rPr>
                        <a:t>1.41 (1.24 - 1.60)</a:t>
                      </a:r>
                    </a:p>
                  </a:txBody>
                  <a:tcPr marL="68580" marR="68580" marT="0" marB="0" anchor="b">
                    <a:solidFill>
                      <a:srgbClr val="9BCDEF"/>
                    </a:solidFill>
                  </a:tcPr>
                </a:tc>
              </a:tr>
              <a:tr h="93980">
                <a:tc>
                  <a:txBody>
                    <a:bodyPr/>
                    <a:lstStyle/>
                    <a:p>
                      <a:pPr marL="0" marR="0">
                        <a:spcBef>
                          <a:spcPts val="0"/>
                        </a:spcBef>
                        <a:spcAft>
                          <a:spcPts val="0"/>
                        </a:spcAft>
                      </a:pPr>
                      <a:r>
                        <a:rPr lang="en-US" sz="1900" dirty="0">
                          <a:effectLst/>
                          <a:latin typeface="+mn-lt"/>
                          <a:ea typeface="Times New Roman"/>
                        </a:rPr>
                        <a:t>   100-199% FPL</a:t>
                      </a:r>
                    </a:p>
                  </a:txBody>
                  <a:tcPr marL="68580" marR="68580" marT="0" marB="0"/>
                </a:tc>
                <a:tc>
                  <a:txBody>
                    <a:bodyPr/>
                    <a:lstStyle/>
                    <a:p>
                      <a:pPr marL="0" marR="0" algn="ctr">
                        <a:spcBef>
                          <a:spcPts val="0"/>
                        </a:spcBef>
                        <a:spcAft>
                          <a:spcPts val="0"/>
                        </a:spcAft>
                      </a:pPr>
                      <a:r>
                        <a:rPr lang="en-US" sz="1900" dirty="0">
                          <a:effectLst/>
                          <a:latin typeface="+mn-lt"/>
                          <a:ea typeface="Times New Roman"/>
                        </a:rPr>
                        <a:t>1.23 (1.03 - 1.47)</a:t>
                      </a:r>
                    </a:p>
                  </a:txBody>
                  <a:tcPr marL="68580" marR="68580" marT="0" marB="0" anchor="b">
                    <a:solidFill>
                      <a:srgbClr val="9BCDEF"/>
                    </a:solidFill>
                  </a:tcPr>
                </a:tc>
                <a:tc>
                  <a:txBody>
                    <a:bodyPr/>
                    <a:lstStyle/>
                    <a:p>
                      <a:pPr marL="0" marR="0" algn="ctr">
                        <a:spcBef>
                          <a:spcPts val="0"/>
                        </a:spcBef>
                        <a:spcAft>
                          <a:spcPts val="0"/>
                        </a:spcAft>
                      </a:pPr>
                      <a:r>
                        <a:rPr lang="en-US" sz="1900" b="1" dirty="0">
                          <a:solidFill>
                            <a:srgbClr val="003399"/>
                          </a:solidFill>
                          <a:effectLst/>
                          <a:latin typeface="+mn-lt"/>
                          <a:ea typeface="Times New Roman"/>
                        </a:rPr>
                        <a:t>1.04 (0.84 - 1.29)</a:t>
                      </a:r>
                    </a:p>
                  </a:txBody>
                  <a:tcPr marL="68580" marR="68580" marT="0" marB="0" anchor="b"/>
                </a:tc>
                <a:tc>
                  <a:txBody>
                    <a:bodyPr/>
                    <a:lstStyle/>
                    <a:p>
                      <a:pPr marL="0" marR="0" algn="ctr">
                        <a:spcBef>
                          <a:spcPts val="0"/>
                        </a:spcBef>
                        <a:spcAft>
                          <a:spcPts val="0"/>
                        </a:spcAft>
                      </a:pPr>
                      <a:r>
                        <a:rPr lang="en-US" sz="1900" dirty="0">
                          <a:effectLst/>
                          <a:latin typeface="+mn-lt"/>
                          <a:ea typeface="Times New Roman"/>
                        </a:rPr>
                        <a:t>1.14 (1.02 - 1.28)</a:t>
                      </a:r>
                    </a:p>
                  </a:txBody>
                  <a:tcPr marL="68580" marR="68580" marT="0" marB="0" anchor="b">
                    <a:solidFill>
                      <a:srgbClr val="9BCDEF"/>
                    </a:solidFill>
                  </a:tcPr>
                </a:tc>
              </a:tr>
              <a:tr h="203200">
                <a:tc>
                  <a:txBody>
                    <a:bodyPr/>
                    <a:lstStyle/>
                    <a:p>
                      <a:pPr marL="0" marR="0">
                        <a:spcBef>
                          <a:spcPts val="0"/>
                        </a:spcBef>
                        <a:spcAft>
                          <a:spcPts val="0"/>
                        </a:spcAft>
                      </a:pPr>
                      <a:r>
                        <a:rPr lang="en-US" sz="1900" dirty="0">
                          <a:effectLst/>
                          <a:latin typeface="+mn-lt"/>
                          <a:ea typeface="Times New Roman"/>
                        </a:rPr>
                        <a:t>   200-399% FPL</a:t>
                      </a:r>
                    </a:p>
                  </a:txBody>
                  <a:tcPr marL="68580" marR="68580" marT="0" marB="0"/>
                </a:tc>
                <a:tc>
                  <a:txBody>
                    <a:bodyPr/>
                    <a:lstStyle/>
                    <a:p>
                      <a:pPr marL="0" marR="0" algn="ctr">
                        <a:spcBef>
                          <a:spcPts val="0"/>
                        </a:spcBef>
                        <a:spcAft>
                          <a:spcPts val="0"/>
                        </a:spcAft>
                      </a:pPr>
                      <a:r>
                        <a:rPr lang="en-US" sz="1900" dirty="0">
                          <a:effectLst/>
                          <a:latin typeface="+mn-lt"/>
                          <a:ea typeface="Times New Roman"/>
                        </a:rPr>
                        <a:t>1.05 (0.90 - 1.22)</a:t>
                      </a:r>
                    </a:p>
                  </a:txBody>
                  <a:tcPr marL="68580" marR="68580" marT="0" marB="0" anchor="b">
                    <a:solidFill>
                      <a:srgbClr val="9BCDEF"/>
                    </a:solidFill>
                  </a:tcPr>
                </a:tc>
                <a:tc>
                  <a:txBody>
                    <a:bodyPr/>
                    <a:lstStyle/>
                    <a:p>
                      <a:pPr marL="0" marR="0" algn="ctr">
                        <a:spcBef>
                          <a:spcPts val="0"/>
                        </a:spcBef>
                        <a:spcAft>
                          <a:spcPts val="0"/>
                        </a:spcAft>
                      </a:pPr>
                      <a:r>
                        <a:rPr lang="en-US" sz="1900" dirty="0">
                          <a:effectLst/>
                          <a:latin typeface="+mn-lt"/>
                          <a:ea typeface="Times New Roman"/>
                        </a:rPr>
                        <a:t>0.93 (0.74 - 1.16)</a:t>
                      </a:r>
                    </a:p>
                  </a:txBody>
                  <a:tcPr marL="68580" marR="68580" marT="0" marB="0" anchor="b"/>
                </a:tc>
                <a:tc>
                  <a:txBody>
                    <a:bodyPr/>
                    <a:lstStyle/>
                    <a:p>
                      <a:pPr marL="0" marR="0" algn="ctr">
                        <a:spcBef>
                          <a:spcPts val="0"/>
                        </a:spcBef>
                        <a:spcAft>
                          <a:spcPts val="0"/>
                        </a:spcAft>
                      </a:pPr>
                      <a:r>
                        <a:rPr lang="en-US" sz="1900" dirty="0">
                          <a:effectLst/>
                          <a:latin typeface="+mn-lt"/>
                          <a:ea typeface="Times New Roman"/>
                        </a:rPr>
                        <a:t>1.02 (0.92 - 1.13)</a:t>
                      </a:r>
                    </a:p>
                  </a:txBody>
                  <a:tcPr marL="68580" marR="68580" marT="0" marB="0" anchor="b">
                    <a:solidFill>
                      <a:srgbClr val="9BCDEF"/>
                    </a:solidFill>
                  </a:tcPr>
                </a:tc>
              </a:tr>
              <a:tr h="99060">
                <a:tc>
                  <a:txBody>
                    <a:bodyPr/>
                    <a:lstStyle/>
                    <a:p>
                      <a:pPr marL="0" marR="0">
                        <a:spcBef>
                          <a:spcPts val="0"/>
                        </a:spcBef>
                        <a:spcAft>
                          <a:spcPts val="0"/>
                        </a:spcAft>
                      </a:pPr>
                      <a:r>
                        <a:rPr lang="en-US" sz="1900" dirty="0">
                          <a:effectLst/>
                          <a:latin typeface="+mn-lt"/>
                          <a:ea typeface="Times New Roman"/>
                        </a:rPr>
                        <a:t>   400% FPL or above</a:t>
                      </a:r>
                    </a:p>
                  </a:txBody>
                  <a:tcPr marL="68580" marR="68580" marT="0" marB="0"/>
                </a:tc>
                <a:tc>
                  <a:txBody>
                    <a:bodyPr/>
                    <a:lstStyle/>
                    <a:p>
                      <a:pPr marL="0" marR="0" algn="ctr">
                        <a:spcBef>
                          <a:spcPts val="0"/>
                        </a:spcBef>
                        <a:spcAft>
                          <a:spcPts val="0"/>
                        </a:spcAft>
                      </a:pPr>
                      <a:r>
                        <a:rPr lang="en-US" sz="1900" dirty="0">
                          <a:effectLst/>
                          <a:latin typeface="+mn-lt"/>
                          <a:ea typeface="Times New Roman"/>
                        </a:rPr>
                        <a:t>1.00</a:t>
                      </a:r>
                    </a:p>
                  </a:txBody>
                  <a:tcPr marL="68580" marR="68580" marT="0" marB="0">
                    <a:solidFill>
                      <a:srgbClr val="9BCDEF"/>
                    </a:solidFill>
                  </a:tcPr>
                </a:tc>
                <a:tc>
                  <a:txBody>
                    <a:bodyPr/>
                    <a:lstStyle/>
                    <a:p>
                      <a:pPr marL="0" marR="0" algn="ctr">
                        <a:spcBef>
                          <a:spcPts val="0"/>
                        </a:spcBef>
                        <a:spcAft>
                          <a:spcPts val="0"/>
                        </a:spcAft>
                      </a:pPr>
                      <a:r>
                        <a:rPr lang="en-US" sz="1900" dirty="0">
                          <a:effectLst/>
                          <a:latin typeface="+mn-lt"/>
                          <a:ea typeface="Times New Roman"/>
                        </a:rPr>
                        <a:t>1.00</a:t>
                      </a:r>
                    </a:p>
                  </a:txBody>
                  <a:tcPr marL="68580" marR="68580" marT="0" marB="0" anchor="b"/>
                </a:tc>
                <a:tc>
                  <a:txBody>
                    <a:bodyPr/>
                    <a:lstStyle/>
                    <a:p>
                      <a:pPr marL="0" marR="0" algn="ctr">
                        <a:spcBef>
                          <a:spcPts val="0"/>
                        </a:spcBef>
                        <a:spcAft>
                          <a:spcPts val="0"/>
                        </a:spcAft>
                      </a:pPr>
                      <a:r>
                        <a:rPr lang="en-US" sz="1900" dirty="0">
                          <a:effectLst/>
                          <a:latin typeface="+mn-lt"/>
                          <a:ea typeface="Times New Roman"/>
                        </a:rPr>
                        <a:t>1.00</a:t>
                      </a:r>
                    </a:p>
                  </a:txBody>
                  <a:tcPr marL="68580" marR="68580" marT="0" marB="0">
                    <a:solidFill>
                      <a:srgbClr val="9BCDEF"/>
                    </a:solidFill>
                  </a:tcPr>
                </a:tc>
              </a:tr>
            </a:tbl>
          </a:graphicData>
        </a:graphic>
      </p:graphicFrame>
      <p:pic>
        <p:nvPicPr>
          <p:cNvPr id="7" name="Picture 6"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248833809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12700" y="-38100"/>
            <a:ext cx="9144000" cy="12827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cs typeface="Times" pitchFamily="18" charset="0"/>
            </a:endParaRPr>
          </a:p>
          <a:p>
            <a:pPr>
              <a:defRPr/>
            </a:pPr>
            <a:endParaRPr lang="en-US" dirty="0">
              <a:latin typeface="+mn-lt"/>
              <a:cs typeface="Times" pitchFamily="18" charset="0"/>
            </a:endParaRPr>
          </a:p>
        </p:txBody>
      </p:sp>
      <p:graphicFrame>
        <p:nvGraphicFramePr>
          <p:cNvPr id="5" name="Table Placeholder 6"/>
          <p:cNvGraphicFramePr>
            <a:graphicFrameLocks/>
          </p:cNvGraphicFramePr>
          <p:nvPr>
            <p:extLst>
              <p:ext uri="{D42A27DB-BD31-4B8C-83A1-F6EECF244321}">
                <p14:modId xmlns:p14="http://schemas.microsoft.com/office/powerpoint/2010/main" val="290632650"/>
              </p:ext>
            </p:extLst>
          </p:nvPr>
        </p:nvGraphicFramePr>
        <p:xfrm>
          <a:off x="15827" y="1219200"/>
          <a:ext cx="9102773" cy="5236464"/>
        </p:xfrm>
        <a:graphic>
          <a:graphicData uri="http://schemas.openxmlformats.org/drawingml/2006/table">
            <a:tbl>
              <a:tblPr firstRow="1" bandRow="1">
                <a:tableStyleId>{21E4AEA4-8DFA-4A89-87EB-49C32662AFE0}</a:tableStyleId>
              </a:tblPr>
              <a:tblGrid>
                <a:gridCol w="746173"/>
                <a:gridCol w="3124200"/>
                <a:gridCol w="1752600"/>
                <a:gridCol w="1752600"/>
                <a:gridCol w="1727200"/>
              </a:tblGrid>
              <a:tr h="10668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cs typeface="Arial" pitchFamily="34" charset="0"/>
                        </a:rPr>
                        <a:t>Characteristics</a:t>
                      </a:r>
                    </a:p>
                    <a:p>
                      <a:pPr algn="ctr"/>
                      <a:endParaRPr lang="en-US" sz="1800" dirty="0">
                        <a:latin typeface="+mn-lt"/>
                        <a:cs typeface="Arial" pitchFamily="34" charset="0"/>
                      </a:endParaRPr>
                    </a:p>
                  </a:txBody>
                  <a:tcPr anchor="ctr">
                    <a:solidFill>
                      <a:srgbClr val="008AF2"/>
                    </a:solidFill>
                  </a:tcPr>
                </a:tc>
                <a:tc hMerge="1">
                  <a:txBody>
                    <a:bodyPr/>
                    <a:lstStyle/>
                    <a:p>
                      <a:endParaRPr lang="en-US" sz="1800" dirty="0">
                        <a:latin typeface="Arial" pitchFamily="34" charset="0"/>
                        <a:cs typeface="Arial" pitchFamily="34" charset="0"/>
                      </a:endParaRPr>
                    </a:p>
                  </a:txBody>
                  <a:tcPr>
                    <a:solidFill>
                      <a:srgbClr val="008AF2"/>
                    </a:solidFill>
                  </a:tcPr>
                </a:tc>
                <a:tc>
                  <a:txBody>
                    <a:bodyPr/>
                    <a:lstStyle/>
                    <a:p>
                      <a:pPr algn="ctr"/>
                      <a:r>
                        <a:rPr lang="en-US" sz="1600" dirty="0" smtClean="0">
                          <a:latin typeface="+mn-lt"/>
                          <a:cs typeface="Arial" pitchFamily="34" charset="0"/>
                        </a:rPr>
                        <a:t>2007 NHIS</a:t>
                      </a:r>
                      <a:endParaRPr lang="en-US" sz="1600" baseline="30000" dirty="0" smtClean="0">
                        <a:latin typeface="+mn-lt"/>
                        <a:cs typeface="Arial" pitchFamily="34" charset="0"/>
                      </a:endParaRPr>
                    </a:p>
                    <a:p>
                      <a:pPr algn="ctr"/>
                      <a:r>
                        <a:rPr lang="en-US" sz="1600" baseline="0" dirty="0" smtClean="0">
                          <a:latin typeface="+mn-lt"/>
                          <a:cs typeface="Arial" pitchFamily="34" charset="0"/>
                        </a:rPr>
                        <a:t>(n=9417)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CSHCN </a:t>
                      </a:r>
                      <a:r>
                        <a:rPr lang="en-US" sz="1600" baseline="30000" dirty="0" smtClean="0">
                          <a:latin typeface="+mn-lt"/>
                          <a:cs typeface="Arial" pitchFamily="34" charset="0"/>
                        </a:rPr>
                        <a:t>1 </a:t>
                      </a:r>
                      <a:r>
                        <a:rPr lang="en-US" sz="1600" baseline="0" dirty="0" smtClean="0">
                          <a:latin typeface="+mn-lt"/>
                          <a:cs typeface="Arial" pitchFamily="34" charset="0"/>
                        </a:rPr>
                        <a:t>(algorithm)</a:t>
                      </a:r>
                      <a:endParaRPr lang="en-US" sz="1600" baseline="0" dirty="0">
                        <a:latin typeface="+mn-lt"/>
                        <a:cs typeface="Arial" pitchFamily="34" charset="0"/>
                      </a:endParaRPr>
                    </a:p>
                  </a:txBody>
                  <a:tcPr anchor="ctr">
                    <a:solidFill>
                      <a:srgbClr val="008AF2"/>
                    </a:solidFill>
                  </a:tcPr>
                </a:tc>
                <a:tc>
                  <a:txBody>
                    <a:bodyPr/>
                    <a:lstStyle/>
                    <a:p>
                      <a:pPr algn="ctr"/>
                      <a:r>
                        <a:rPr lang="en-US" sz="1600" dirty="0" smtClean="0">
                          <a:latin typeface="+mn-lt"/>
                          <a:cs typeface="Arial" pitchFamily="34" charset="0"/>
                        </a:rPr>
                        <a:t>2008</a:t>
                      </a:r>
                      <a:r>
                        <a:rPr lang="en-US" sz="1600" baseline="0" dirty="0" smtClean="0">
                          <a:latin typeface="+mn-lt"/>
                          <a:cs typeface="Arial" pitchFamily="34" charset="0"/>
                        </a:rPr>
                        <a:t> </a:t>
                      </a:r>
                      <a:r>
                        <a:rPr lang="en-US" sz="1600" dirty="0" smtClean="0">
                          <a:latin typeface="+mn-lt"/>
                          <a:cs typeface="Arial" pitchFamily="34" charset="0"/>
                        </a:rPr>
                        <a:t>MEPS</a:t>
                      </a:r>
                      <a:endParaRPr lang="en-US" sz="1600" baseline="30000" dirty="0" smtClean="0">
                        <a:latin typeface="+mn-lt"/>
                        <a:cs typeface="Arial" pitchFamily="34" charset="0"/>
                      </a:endParaRPr>
                    </a:p>
                    <a:p>
                      <a:pPr algn="ctr"/>
                      <a:r>
                        <a:rPr lang="en-US" sz="1600" baseline="0" dirty="0" smtClean="0">
                          <a:latin typeface="+mn-lt"/>
                          <a:cs typeface="Arial" pitchFamily="34" charset="0"/>
                        </a:rPr>
                        <a:t>(n=9538)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CSHCN </a:t>
                      </a:r>
                      <a:r>
                        <a:rPr lang="en-US" sz="1600" baseline="30000" dirty="0" smtClean="0">
                          <a:latin typeface="+mn-lt"/>
                          <a:cs typeface="Arial" pitchFamily="34" charset="0"/>
                        </a:rPr>
                        <a:t>2 </a:t>
                      </a:r>
                      <a:r>
                        <a:rPr lang="en-US" sz="1600" baseline="0" dirty="0" smtClean="0">
                          <a:latin typeface="+mn-lt"/>
                          <a:cs typeface="Arial" pitchFamily="34" charset="0"/>
                        </a:rPr>
                        <a:t>(Screener)</a:t>
                      </a:r>
                      <a:endParaRPr lang="en-US" sz="1600" dirty="0" smtClean="0">
                        <a:latin typeface="+mn-lt"/>
                        <a:cs typeface="Arial" pitchFamily="34" charset="0"/>
                      </a:endParaRPr>
                    </a:p>
                  </a:txBody>
                  <a:tcPr anchor="ctr">
                    <a:solidFill>
                      <a:srgbClr val="008A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NHIS/MEPS </a:t>
                      </a:r>
                      <a:r>
                        <a:rPr lang="en-US" sz="1600" baseline="0" dirty="0" smtClean="0">
                          <a:latin typeface="+mn-lt"/>
                          <a:cs typeface="Arial" pitchFamily="34" charset="0"/>
                        </a:rPr>
                        <a:t>(n=2411)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CSHCN</a:t>
                      </a:r>
                      <a:r>
                        <a:rPr lang="en-US" sz="1600" baseline="0" dirty="0" smtClean="0">
                          <a:latin typeface="+mn-lt"/>
                          <a:cs typeface="Arial" pitchFamily="34" charset="0"/>
                        </a:rPr>
                        <a:t> </a:t>
                      </a:r>
                      <a:r>
                        <a:rPr lang="en-US" sz="1600" baseline="30000" dirty="0" smtClean="0">
                          <a:latin typeface="+mn-lt"/>
                          <a:cs typeface="Arial" pitchFamily="34" charset="0"/>
                        </a:rPr>
                        <a:t>2 </a:t>
                      </a:r>
                      <a:r>
                        <a:rPr lang="en-US" sz="1600" baseline="0" dirty="0" smtClean="0">
                          <a:latin typeface="+mn-lt"/>
                          <a:cs typeface="Arial" pitchFamily="34" charset="0"/>
                        </a:rPr>
                        <a:t>(Screener)</a:t>
                      </a:r>
                    </a:p>
                  </a:txBody>
                  <a:tcPr anchor="ctr">
                    <a:solidFill>
                      <a:srgbClr val="008AF2"/>
                    </a:solidFill>
                  </a:tcPr>
                </a:tc>
              </a:tr>
              <a:tr h="347472">
                <a:tc gridSpan="2">
                  <a:txBody>
                    <a:bodyPr/>
                    <a:lstStyle/>
                    <a:p>
                      <a:r>
                        <a:rPr lang="en-US" sz="1800" b="1" dirty="0" smtClean="0">
                          <a:solidFill>
                            <a:srgbClr val="003399"/>
                          </a:solidFill>
                          <a:latin typeface="+mn-lt"/>
                          <a:cs typeface="Arial" pitchFamily="34" charset="0"/>
                        </a:rPr>
                        <a:t>Prevalence</a:t>
                      </a:r>
                      <a:endParaRPr lang="en-US" sz="1800" b="1" dirty="0">
                        <a:solidFill>
                          <a:srgbClr val="003399"/>
                        </a:solidFill>
                        <a:latin typeface="+mn-lt"/>
                        <a:cs typeface="Arial" pitchFamily="34" charset="0"/>
                      </a:endParaRPr>
                    </a:p>
                  </a:txBody>
                  <a:tcPr marL="0" marR="0" marT="0" marB="0">
                    <a:lnB w="38100" cap="flat" cmpd="sng" algn="ctr">
                      <a:solidFill>
                        <a:schemeClr val="accent5"/>
                      </a:solidFill>
                      <a:prstDash val="solid"/>
                      <a:round/>
                      <a:headEnd type="none" w="med" len="med"/>
                      <a:tailEnd type="none" w="med" len="med"/>
                    </a:lnB>
                    <a:solidFill>
                      <a:srgbClr val="9BCDEF"/>
                    </a:solidFill>
                  </a:tcPr>
                </a:tc>
                <a:tc hMerge="1">
                  <a:txBody>
                    <a:bodyPr/>
                    <a:lstStyle/>
                    <a:p>
                      <a:endParaRPr lang="en-US" sz="1800" dirty="0">
                        <a:latin typeface="Arial" pitchFamily="34" charset="0"/>
                        <a:cs typeface="Arial" pitchFamily="34" charset="0"/>
                      </a:endParaRPr>
                    </a:p>
                  </a:txBody>
                  <a:tcPr marL="68580" marR="68580" marT="0" marB="0">
                    <a:solidFill>
                      <a:srgbClr val="9BCDEF"/>
                    </a:solidFill>
                  </a:tcPr>
                </a:tc>
                <a:tc>
                  <a:txBody>
                    <a:bodyPr/>
                    <a:lstStyle/>
                    <a:p>
                      <a:pPr marL="0" marR="0" algn="ctr">
                        <a:spcBef>
                          <a:spcPts val="0"/>
                        </a:spcBef>
                        <a:spcAft>
                          <a:spcPts val="0"/>
                        </a:spcAft>
                      </a:pPr>
                      <a:r>
                        <a:rPr lang="en-US" sz="1800" b="1" dirty="0" smtClean="0">
                          <a:solidFill>
                            <a:srgbClr val="003399"/>
                          </a:solidFill>
                          <a:effectLst/>
                          <a:latin typeface="+mn-lt"/>
                          <a:ea typeface="Times New Roman"/>
                          <a:cs typeface="Arial" pitchFamily="34" charset="0"/>
                        </a:rPr>
                        <a:t>22.1% </a:t>
                      </a:r>
                      <a:r>
                        <a:rPr lang="en-US" sz="1800" b="1" dirty="0">
                          <a:solidFill>
                            <a:srgbClr val="003399"/>
                          </a:solidFill>
                          <a:effectLst/>
                          <a:latin typeface="+mn-lt"/>
                          <a:ea typeface="Times New Roman"/>
                          <a:cs typeface="Arial" pitchFamily="34" charset="0"/>
                        </a:rPr>
                        <a:t>(</a:t>
                      </a:r>
                      <a:r>
                        <a:rPr lang="en-US" sz="1800" b="1" dirty="0" smtClean="0">
                          <a:solidFill>
                            <a:srgbClr val="003399"/>
                          </a:solidFill>
                          <a:effectLst/>
                          <a:latin typeface="+mn-lt"/>
                          <a:ea typeface="Times New Roman"/>
                          <a:cs typeface="Arial" pitchFamily="34" charset="0"/>
                        </a:rPr>
                        <a:t>n=1981)</a:t>
                      </a:r>
                      <a:endParaRPr lang="en-US" sz="1800" b="1" dirty="0">
                        <a:solidFill>
                          <a:srgbClr val="003399"/>
                        </a:solidFill>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c>
                  <a:txBody>
                    <a:bodyPr/>
                    <a:lstStyle/>
                    <a:p>
                      <a:pPr marL="0" marR="0" algn="ctr">
                        <a:spcBef>
                          <a:spcPts val="0"/>
                        </a:spcBef>
                        <a:spcAft>
                          <a:spcPts val="0"/>
                        </a:spcAft>
                      </a:pPr>
                      <a:r>
                        <a:rPr lang="en-US" sz="1800" b="1" dirty="0" smtClean="0">
                          <a:solidFill>
                            <a:srgbClr val="003399"/>
                          </a:solidFill>
                          <a:effectLst/>
                          <a:latin typeface="+mn-lt"/>
                          <a:ea typeface="Times New Roman"/>
                          <a:cs typeface="Arial" pitchFamily="34" charset="0"/>
                        </a:rPr>
                        <a:t>18.4% (n=1541)</a:t>
                      </a:r>
                      <a:endParaRPr lang="en-US" sz="1800" b="1" dirty="0">
                        <a:solidFill>
                          <a:srgbClr val="003399"/>
                        </a:solidFill>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c>
                  <a:txBody>
                    <a:bodyPr/>
                    <a:lstStyle/>
                    <a:p>
                      <a:pPr marL="0" marR="0" algn="ctr">
                        <a:spcBef>
                          <a:spcPts val="0"/>
                        </a:spcBef>
                        <a:spcAft>
                          <a:spcPts val="0"/>
                        </a:spcAft>
                      </a:pPr>
                      <a:r>
                        <a:rPr lang="en-US" sz="1800" b="1" dirty="0" smtClean="0">
                          <a:solidFill>
                            <a:srgbClr val="003399"/>
                          </a:solidFill>
                          <a:effectLst/>
                          <a:latin typeface="+mn-lt"/>
                          <a:ea typeface="Times New Roman"/>
                          <a:cs typeface="Arial" pitchFamily="34" charset="0"/>
                        </a:rPr>
                        <a:t>21.4% (n=414)</a:t>
                      </a:r>
                      <a:endParaRPr lang="en-US" sz="1800" b="1" dirty="0">
                        <a:solidFill>
                          <a:srgbClr val="003399"/>
                        </a:solidFill>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r>
              <a:tr h="347472">
                <a:tc rowSpan="3">
                  <a:txBody>
                    <a:bodyPr/>
                    <a:lstStyle/>
                    <a:p>
                      <a:pPr marL="0" marR="0" lvl="0" indent="279400" algn="l">
                        <a:spcBef>
                          <a:spcPts val="0"/>
                        </a:spcBef>
                        <a:spcAft>
                          <a:spcPts val="0"/>
                        </a:spcAft>
                      </a:pPr>
                      <a:r>
                        <a:rPr lang="en-US" sz="1600" dirty="0" smtClean="0">
                          <a:effectLst/>
                          <a:latin typeface="+mn-lt"/>
                          <a:ea typeface="Times New Roman"/>
                          <a:cs typeface="Arial" pitchFamily="34" charset="0"/>
                        </a:rPr>
                        <a:t>Age</a:t>
                      </a:r>
                      <a:endParaRPr lang="en-US" sz="1600" dirty="0">
                        <a:effectLst/>
                        <a:latin typeface="+mn-lt"/>
                        <a:ea typeface="Times New Roman"/>
                        <a:cs typeface="Arial" pitchFamily="34" charset="0"/>
                      </a:endParaRPr>
                    </a:p>
                  </a:txBody>
                  <a:tcPr marL="68580" marR="0" marT="0" marB="0" vert="vert270" anchor="ctr">
                    <a:lnT w="38100" cap="flat" cmpd="sng" algn="ctr">
                      <a:solidFill>
                        <a:schemeClr val="accent5"/>
                      </a:solidFill>
                      <a:prstDash val="solid"/>
                      <a:round/>
                      <a:headEnd type="none" w="med" len="med"/>
                      <a:tailEnd type="none" w="med" len="med"/>
                    </a:lnT>
                    <a:lnB w="38100" cap="flat" cmpd="sng" algn="ctr">
                      <a:solidFill>
                        <a:schemeClr val="accent5"/>
                      </a:solidFill>
                      <a:prstDash val="solid"/>
                      <a:round/>
                      <a:headEnd type="none" w="med" len="med"/>
                      <a:tailEnd type="none" w="med" len="med"/>
                    </a:lnB>
                    <a:solidFill>
                      <a:srgbClr val="9BCDEF"/>
                    </a:solidFill>
                  </a:tcPr>
                </a:tc>
                <a:tc>
                  <a:txBody>
                    <a:bodyPr/>
                    <a:lstStyle/>
                    <a:p>
                      <a:pPr marL="0" marR="0" algn="l">
                        <a:spcBef>
                          <a:spcPts val="0"/>
                        </a:spcBef>
                        <a:spcAft>
                          <a:spcPts val="0"/>
                        </a:spcAft>
                      </a:pPr>
                      <a:r>
                        <a:rPr lang="en-US" sz="1800" dirty="0" smtClean="0">
                          <a:effectLst/>
                          <a:latin typeface="+mn-lt"/>
                          <a:ea typeface="Times New Roman"/>
                          <a:cs typeface="Arial" pitchFamily="34" charset="0"/>
                        </a:rPr>
                        <a:t>0-5 years</a:t>
                      </a:r>
                      <a:endParaRPr lang="en-US" sz="1800" dirty="0">
                        <a:effectLst/>
                        <a:latin typeface="+mn-lt"/>
                        <a:ea typeface="Times New Roman"/>
                        <a:cs typeface="Arial" pitchFamily="34" charset="0"/>
                      </a:endParaRPr>
                    </a:p>
                  </a:txBody>
                  <a:tcPr marL="68580" marR="68580" marT="0" marB="0">
                    <a:lnT w="38100" cap="flat" cmpd="sng" algn="ctr">
                      <a:solidFill>
                        <a:schemeClr val="accent5"/>
                      </a:solidFill>
                      <a:prstDash val="solid"/>
                      <a:round/>
                      <a:headEnd type="none" w="med" len="med"/>
                      <a:tailEnd type="none" w="med" len="med"/>
                    </a:lnT>
                    <a:solidFill>
                      <a:srgbClr val="9BCDEF"/>
                    </a:solidFill>
                  </a:tcPr>
                </a:tc>
                <a:tc>
                  <a:txBody>
                    <a:bodyPr/>
                    <a:lstStyle/>
                    <a:p>
                      <a:pPr marL="0" marR="0" algn="ctr">
                        <a:spcBef>
                          <a:spcPts val="0"/>
                        </a:spcBef>
                        <a:spcAft>
                          <a:spcPts val="0"/>
                        </a:spcAft>
                      </a:pPr>
                      <a:r>
                        <a:rPr lang="en-US" sz="1800" dirty="0" smtClean="0">
                          <a:solidFill>
                            <a:srgbClr val="000000"/>
                          </a:solidFill>
                          <a:effectLst/>
                          <a:latin typeface="+mn-lt"/>
                          <a:ea typeface="Times New Roman"/>
                          <a:cs typeface="Arial" pitchFamily="34" charset="0"/>
                        </a:rPr>
                        <a:t>25.5% </a:t>
                      </a:r>
                      <a:r>
                        <a:rPr lang="en-US" sz="1800" dirty="0">
                          <a:solidFill>
                            <a:srgbClr val="000000"/>
                          </a:solidFill>
                          <a:effectLst/>
                          <a:latin typeface="+mn-lt"/>
                          <a:ea typeface="Times New Roman"/>
                          <a:cs typeface="Arial" pitchFamily="34" charset="0"/>
                        </a:rPr>
                        <a:t>(</a:t>
                      </a:r>
                      <a:r>
                        <a:rPr lang="en-US" sz="1800" dirty="0" smtClean="0">
                          <a:solidFill>
                            <a:srgbClr val="000000"/>
                          </a:solidFill>
                          <a:effectLst/>
                          <a:latin typeface="+mn-lt"/>
                          <a:ea typeface="Times New Roman"/>
                          <a:cs typeface="Arial" pitchFamily="34" charset="0"/>
                        </a:rPr>
                        <a:t>n=516)</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c>
                  <a:txBody>
                    <a:bodyPr/>
                    <a:lstStyle/>
                    <a:p>
                      <a:pPr algn="ctr"/>
                      <a:r>
                        <a:rPr lang="en-US" sz="1800" dirty="0" smtClean="0">
                          <a:latin typeface="+mn-lt"/>
                          <a:cs typeface="Arial" pitchFamily="34" charset="0"/>
                        </a:rPr>
                        <a:t>18.9% (n=314)</a:t>
                      </a:r>
                      <a:endParaRPr lang="en-US" sz="1800" dirty="0">
                        <a:latin typeface="+mn-lt"/>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20.3% (n=97)</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r>
              <a:tr h="347472">
                <a:tc vMerge="1">
                  <a:txBody>
                    <a:bodyPr/>
                    <a:lstStyle/>
                    <a:p>
                      <a:pPr marL="0" marR="0" lvl="0" indent="279400" algn="l">
                        <a:spcBef>
                          <a:spcPts val="0"/>
                        </a:spcBef>
                        <a:spcAft>
                          <a:spcPts val="0"/>
                        </a:spcAft>
                      </a:pPr>
                      <a:endParaRPr lang="en-US" sz="1900" dirty="0">
                        <a:effectLst/>
                        <a:latin typeface="Times New Roman"/>
                        <a:ea typeface="Times New Roman"/>
                      </a:endParaRPr>
                    </a:p>
                  </a:txBody>
                  <a:tcPr marL="68580" marR="0" marT="0" marB="0" anchor="ctr">
                    <a:solidFill>
                      <a:srgbClr val="9DC7ED"/>
                    </a:solidFill>
                  </a:tcPr>
                </a:tc>
                <a:tc>
                  <a:txBody>
                    <a:bodyPr/>
                    <a:lstStyle/>
                    <a:p>
                      <a:pPr marL="0" marR="0" algn="l">
                        <a:spcBef>
                          <a:spcPts val="0"/>
                        </a:spcBef>
                        <a:spcAft>
                          <a:spcPts val="0"/>
                        </a:spcAft>
                      </a:pPr>
                      <a:r>
                        <a:rPr lang="en-US" sz="1800" dirty="0" smtClean="0">
                          <a:effectLst/>
                          <a:latin typeface="+mn-lt"/>
                          <a:ea typeface="Times New Roman"/>
                          <a:cs typeface="Arial" pitchFamily="34" charset="0"/>
                        </a:rPr>
                        <a:t>6-11 years</a:t>
                      </a:r>
                      <a:endParaRPr lang="en-US" sz="1800" dirty="0">
                        <a:effectLst/>
                        <a:latin typeface="+mn-lt"/>
                        <a:ea typeface="Times New Roman"/>
                        <a:cs typeface="Arial" pitchFamily="34" charset="0"/>
                      </a:endParaRPr>
                    </a:p>
                  </a:txBody>
                  <a:tcPr marL="68580" marR="68580" marT="0" marB="0">
                    <a:solidFill>
                      <a:srgbClr val="9BCDEF"/>
                    </a:solidFill>
                  </a:tcPr>
                </a:tc>
                <a:tc>
                  <a:txBody>
                    <a:bodyPr/>
                    <a:lstStyle/>
                    <a:p>
                      <a:pPr marL="0" marR="0" algn="ctr">
                        <a:spcBef>
                          <a:spcPts val="0"/>
                        </a:spcBef>
                        <a:spcAft>
                          <a:spcPts val="0"/>
                        </a:spcAft>
                      </a:pPr>
                      <a:r>
                        <a:rPr lang="en-US" sz="1800" dirty="0" smtClean="0">
                          <a:solidFill>
                            <a:srgbClr val="000000"/>
                          </a:solidFill>
                          <a:effectLst/>
                          <a:latin typeface="+mn-lt"/>
                          <a:ea typeface="Times New Roman"/>
                          <a:cs typeface="Arial" pitchFamily="34" charset="0"/>
                        </a:rPr>
                        <a:t>33.5% </a:t>
                      </a:r>
                      <a:r>
                        <a:rPr lang="en-US" sz="1800" dirty="0">
                          <a:solidFill>
                            <a:srgbClr val="000000"/>
                          </a:solidFill>
                          <a:effectLst/>
                          <a:latin typeface="+mn-lt"/>
                          <a:ea typeface="Times New Roman"/>
                          <a:cs typeface="Arial" pitchFamily="34" charset="0"/>
                        </a:rPr>
                        <a:t>(</a:t>
                      </a:r>
                      <a:r>
                        <a:rPr lang="en-US" sz="1800" dirty="0" smtClean="0">
                          <a:solidFill>
                            <a:srgbClr val="000000"/>
                          </a:solidFill>
                          <a:effectLst/>
                          <a:latin typeface="+mn-lt"/>
                          <a:ea typeface="Times New Roman"/>
                          <a:cs typeface="Arial" pitchFamily="34" charset="0"/>
                        </a:rPr>
                        <a:t>n=638)</a:t>
                      </a:r>
                      <a:endParaRPr lang="en-US" sz="1800" dirty="0">
                        <a:effectLst/>
                        <a:latin typeface="+mn-lt"/>
                        <a:ea typeface="Times New Roman"/>
                        <a:cs typeface="Arial" pitchFamily="34" charset="0"/>
                      </a:endParaRPr>
                    </a:p>
                  </a:txBody>
                  <a:tcPr marL="68580" marR="68580" marT="0" marB="0" anchor="ctr">
                    <a:solidFill>
                      <a:srgbClr val="9BCDEF"/>
                    </a:solidFill>
                  </a:tcPr>
                </a:tc>
                <a:tc>
                  <a:txBody>
                    <a:bodyPr/>
                    <a:lstStyle/>
                    <a:p>
                      <a:pPr algn="ctr"/>
                      <a:r>
                        <a:rPr lang="en-US" sz="1800" dirty="0" smtClean="0">
                          <a:latin typeface="+mn-lt"/>
                          <a:cs typeface="Arial" pitchFamily="34" charset="0"/>
                        </a:rPr>
                        <a:t>39.5% (n=631)</a:t>
                      </a:r>
                      <a:endParaRPr lang="en-US" sz="1800" dirty="0">
                        <a:latin typeface="+mn-lt"/>
                        <a:cs typeface="Arial" pitchFamily="34" charset="0"/>
                      </a:endParaRPr>
                    </a:p>
                  </a:txBody>
                  <a:tcPr marL="68580" marR="68580" marT="0" marB="0" anchor="ctr">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33.7% (n=148)</a:t>
                      </a:r>
                      <a:endParaRPr lang="en-US" sz="1800" dirty="0">
                        <a:effectLst/>
                        <a:latin typeface="+mn-lt"/>
                        <a:ea typeface="Times New Roman"/>
                        <a:cs typeface="Arial" pitchFamily="34" charset="0"/>
                      </a:endParaRPr>
                    </a:p>
                  </a:txBody>
                  <a:tcPr marL="68580" marR="68580" marT="0" marB="0" anchor="ctr">
                    <a:solidFill>
                      <a:srgbClr val="9BCDEF"/>
                    </a:solidFill>
                  </a:tcPr>
                </a:tc>
              </a:tr>
              <a:tr h="347472">
                <a:tc vMerge="1">
                  <a:txBody>
                    <a:bodyPr/>
                    <a:lstStyle/>
                    <a:p>
                      <a:pPr marL="0" marR="0" indent="279400" algn="l">
                        <a:spcBef>
                          <a:spcPts val="0"/>
                        </a:spcBef>
                        <a:spcAft>
                          <a:spcPts val="0"/>
                        </a:spcAft>
                      </a:pPr>
                      <a:endParaRPr lang="en-US" sz="1900" dirty="0">
                        <a:effectLst/>
                        <a:latin typeface="Times New Roman"/>
                        <a:ea typeface="Times New Roman"/>
                      </a:endParaRPr>
                    </a:p>
                  </a:txBody>
                  <a:tcPr marL="68580" marR="0" marT="0" marB="0" anchor="ctr">
                    <a:solidFill>
                      <a:srgbClr val="9DC7ED"/>
                    </a:solidFill>
                  </a:tcPr>
                </a:tc>
                <a:tc>
                  <a:txBody>
                    <a:bodyPr/>
                    <a:lstStyle/>
                    <a:p>
                      <a:pPr marL="0" marR="0" algn="l">
                        <a:spcBef>
                          <a:spcPts val="0"/>
                        </a:spcBef>
                        <a:spcAft>
                          <a:spcPts val="0"/>
                        </a:spcAft>
                      </a:pPr>
                      <a:r>
                        <a:rPr lang="en-US" sz="1800" dirty="0" smtClean="0">
                          <a:effectLst/>
                          <a:latin typeface="+mn-lt"/>
                          <a:ea typeface="Times New Roman"/>
                          <a:cs typeface="Arial" pitchFamily="34" charset="0"/>
                        </a:rPr>
                        <a:t>12-17</a:t>
                      </a:r>
                      <a:r>
                        <a:rPr lang="en-US" sz="1800" baseline="0" dirty="0" smtClean="0">
                          <a:effectLst/>
                          <a:latin typeface="+mn-lt"/>
                          <a:ea typeface="Times New Roman"/>
                          <a:cs typeface="Arial" pitchFamily="34" charset="0"/>
                        </a:rPr>
                        <a:t> years</a:t>
                      </a:r>
                      <a:endParaRPr lang="en-US" sz="1800" dirty="0">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c>
                  <a:txBody>
                    <a:bodyPr/>
                    <a:lstStyle/>
                    <a:p>
                      <a:pPr marL="0" marR="0" algn="ctr">
                        <a:spcBef>
                          <a:spcPts val="0"/>
                        </a:spcBef>
                        <a:spcAft>
                          <a:spcPts val="0"/>
                        </a:spcAft>
                      </a:pPr>
                      <a:r>
                        <a:rPr lang="en-US" sz="1800" dirty="0" smtClean="0">
                          <a:solidFill>
                            <a:srgbClr val="000000"/>
                          </a:solidFill>
                          <a:effectLst/>
                          <a:latin typeface="+mn-lt"/>
                          <a:ea typeface="Times New Roman"/>
                          <a:cs typeface="Arial" pitchFamily="34" charset="0"/>
                        </a:rPr>
                        <a:t>41.0% </a:t>
                      </a:r>
                      <a:r>
                        <a:rPr lang="en-US" sz="1800" dirty="0">
                          <a:solidFill>
                            <a:srgbClr val="000000"/>
                          </a:solidFill>
                          <a:effectLst/>
                          <a:latin typeface="+mn-lt"/>
                          <a:ea typeface="Times New Roman"/>
                          <a:cs typeface="Arial" pitchFamily="34" charset="0"/>
                        </a:rPr>
                        <a:t>(</a:t>
                      </a:r>
                      <a:r>
                        <a:rPr lang="en-US" sz="1800" dirty="0" smtClean="0">
                          <a:solidFill>
                            <a:srgbClr val="000000"/>
                          </a:solidFill>
                          <a:effectLst/>
                          <a:latin typeface="+mn-lt"/>
                          <a:ea typeface="Times New Roman"/>
                          <a:cs typeface="Arial" pitchFamily="34" charset="0"/>
                        </a:rPr>
                        <a:t>n=827)</a:t>
                      </a:r>
                      <a:endParaRPr lang="en-US" sz="1800" dirty="0">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41.6% (n=596)</a:t>
                      </a:r>
                      <a:endParaRPr lang="en-US" sz="1800" dirty="0">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c>
                  <a:txBody>
                    <a:bodyPr/>
                    <a:lstStyle/>
                    <a:p>
                      <a:pPr algn="ctr"/>
                      <a:r>
                        <a:rPr lang="en-US" sz="1800" dirty="0" smtClean="0">
                          <a:latin typeface="+mn-lt"/>
                          <a:cs typeface="Arial" pitchFamily="34" charset="0"/>
                        </a:rPr>
                        <a:t>46.0% (n=169)</a:t>
                      </a:r>
                      <a:endParaRPr lang="en-US" sz="1800" dirty="0">
                        <a:latin typeface="+mn-lt"/>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r>
              <a:tr h="347472">
                <a:tc rowSpan="3">
                  <a:txBody>
                    <a:bodyPr/>
                    <a:lstStyle/>
                    <a:p>
                      <a:pPr marL="0" marR="0" indent="279400" algn="l">
                        <a:spcBef>
                          <a:spcPts val="0"/>
                        </a:spcBef>
                        <a:spcAft>
                          <a:spcPts val="0"/>
                        </a:spcAft>
                      </a:pPr>
                      <a:r>
                        <a:rPr lang="en-US" sz="1600" dirty="0" smtClean="0">
                          <a:effectLst/>
                          <a:latin typeface="+mn-lt"/>
                          <a:ea typeface="Times New Roman"/>
                          <a:cs typeface="Arial" pitchFamily="34" charset="0"/>
                        </a:rPr>
                        <a:t>Race</a:t>
                      </a:r>
                      <a:endParaRPr lang="en-US" sz="1600" dirty="0">
                        <a:effectLst/>
                        <a:latin typeface="+mn-lt"/>
                        <a:ea typeface="Times New Roman"/>
                        <a:cs typeface="Arial" pitchFamily="34" charset="0"/>
                      </a:endParaRPr>
                    </a:p>
                  </a:txBody>
                  <a:tcPr marL="68580" marR="0" marT="0" marB="0" vert="vert270" anchor="ctr">
                    <a:lnT w="38100" cap="flat" cmpd="sng" algn="ctr">
                      <a:solidFill>
                        <a:schemeClr val="accent5"/>
                      </a:solidFill>
                      <a:prstDash val="solid"/>
                      <a:round/>
                      <a:headEnd type="none" w="med" len="med"/>
                      <a:tailEnd type="none" w="med" len="med"/>
                    </a:lnT>
                    <a:lnB w="38100" cap="flat" cmpd="sng" algn="ctr">
                      <a:solidFill>
                        <a:schemeClr val="accent5"/>
                      </a:solidFill>
                      <a:prstDash val="solid"/>
                      <a:round/>
                      <a:headEnd type="none" w="med" len="med"/>
                      <a:tailEnd type="none" w="med" len="med"/>
                    </a:lnB>
                    <a:solidFill>
                      <a:srgbClr val="9BCDEF"/>
                    </a:solidFill>
                  </a:tcPr>
                </a:tc>
                <a:tc>
                  <a:txBody>
                    <a:bodyPr/>
                    <a:lstStyle/>
                    <a:p>
                      <a:pPr marL="0" marR="0" algn="l">
                        <a:spcBef>
                          <a:spcPts val="0"/>
                        </a:spcBef>
                        <a:spcAft>
                          <a:spcPts val="0"/>
                        </a:spcAft>
                      </a:pPr>
                      <a:r>
                        <a:rPr lang="en-US" sz="1800" dirty="0" smtClean="0">
                          <a:effectLst/>
                          <a:latin typeface="+mn-lt"/>
                          <a:ea typeface="Times New Roman"/>
                          <a:cs typeface="Arial" pitchFamily="34" charset="0"/>
                        </a:rPr>
                        <a:t>White, non-Hips</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c>
                  <a:txBody>
                    <a:bodyPr/>
                    <a:lstStyle/>
                    <a:p>
                      <a:pPr marL="0" marR="0" algn="ctr">
                        <a:spcBef>
                          <a:spcPts val="0"/>
                        </a:spcBef>
                        <a:spcAft>
                          <a:spcPts val="0"/>
                        </a:spcAft>
                      </a:pPr>
                      <a:r>
                        <a:rPr lang="en-US" sz="1800" dirty="0" smtClean="0">
                          <a:solidFill>
                            <a:srgbClr val="000000"/>
                          </a:solidFill>
                          <a:effectLst/>
                          <a:latin typeface="+mn-lt"/>
                          <a:ea typeface="Times New Roman"/>
                          <a:cs typeface="Arial" pitchFamily="34" charset="0"/>
                        </a:rPr>
                        <a:t>62.8% </a:t>
                      </a:r>
                      <a:r>
                        <a:rPr lang="en-US" sz="1800" dirty="0">
                          <a:solidFill>
                            <a:srgbClr val="000000"/>
                          </a:solidFill>
                          <a:effectLst/>
                          <a:latin typeface="+mn-lt"/>
                          <a:ea typeface="Times New Roman"/>
                          <a:cs typeface="Arial" pitchFamily="34" charset="0"/>
                        </a:rPr>
                        <a:t>(</a:t>
                      </a:r>
                      <a:r>
                        <a:rPr lang="en-US" sz="1800" dirty="0" smtClean="0">
                          <a:solidFill>
                            <a:srgbClr val="000000"/>
                          </a:solidFill>
                          <a:effectLst/>
                          <a:latin typeface="+mn-lt"/>
                          <a:ea typeface="Times New Roman"/>
                          <a:cs typeface="Arial" pitchFamily="34" charset="0"/>
                        </a:rPr>
                        <a:t>n=1052)</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64.5% (n=657)</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66.6% (n=179)</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r>
              <a:tr h="347472">
                <a:tc vMerge="1">
                  <a:txBody>
                    <a:bodyPr/>
                    <a:lstStyle/>
                    <a:p>
                      <a:endParaRPr lang="en-US" dirty="0"/>
                    </a:p>
                  </a:txBody>
                  <a:tcPr marL="68580" marR="0" marT="0" marB="0" anchor="ctr">
                    <a:solidFill>
                      <a:srgbClr val="9DC7ED"/>
                    </a:solidFill>
                  </a:tcPr>
                </a:tc>
                <a:tc>
                  <a:txBody>
                    <a:bodyPr/>
                    <a:lstStyle/>
                    <a:p>
                      <a:pPr marL="0" marR="0" algn="l">
                        <a:spcBef>
                          <a:spcPts val="0"/>
                        </a:spcBef>
                        <a:spcAft>
                          <a:spcPts val="0"/>
                        </a:spcAft>
                      </a:pPr>
                      <a:r>
                        <a:rPr lang="en-US" sz="1800" dirty="0" smtClean="0">
                          <a:effectLst/>
                          <a:latin typeface="+mn-lt"/>
                          <a:ea typeface="Times New Roman"/>
                          <a:cs typeface="Arial" pitchFamily="34" charset="0"/>
                        </a:rPr>
                        <a:t>Hispanic</a:t>
                      </a:r>
                      <a:endParaRPr lang="en-US" sz="1800" dirty="0">
                        <a:effectLst/>
                        <a:latin typeface="+mn-lt"/>
                        <a:ea typeface="Times New Roman"/>
                        <a:cs typeface="Arial" pitchFamily="34" charset="0"/>
                      </a:endParaRPr>
                    </a:p>
                  </a:txBody>
                  <a:tcPr marL="68580" marR="68580" marT="0" marB="0" anchor="ctr">
                    <a:solidFill>
                      <a:srgbClr val="9BCDEF"/>
                    </a:solidFill>
                  </a:tcPr>
                </a:tc>
                <a:tc>
                  <a:txBody>
                    <a:bodyPr/>
                    <a:lstStyle/>
                    <a:p>
                      <a:pPr marL="0" marR="0" algn="ctr">
                        <a:spcBef>
                          <a:spcPts val="0"/>
                        </a:spcBef>
                        <a:spcAft>
                          <a:spcPts val="0"/>
                        </a:spcAft>
                      </a:pPr>
                      <a:r>
                        <a:rPr lang="en-US" sz="1800" dirty="0" smtClean="0">
                          <a:solidFill>
                            <a:srgbClr val="000000"/>
                          </a:solidFill>
                          <a:effectLst/>
                          <a:latin typeface="+mn-lt"/>
                          <a:ea typeface="Times New Roman"/>
                          <a:cs typeface="Arial" pitchFamily="34" charset="0"/>
                        </a:rPr>
                        <a:t>16.7% </a:t>
                      </a:r>
                      <a:r>
                        <a:rPr lang="en-US" sz="1800" dirty="0">
                          <a:solidFill>
                            <a:srgbClr val="000000"/>
                          </a:solidFill>
                          <a:effectLst/>
                          <a:latin typeface="+mn-lt"/>
                          <a:ea typeface="Times New Roman"/>
                          <a:cs typeface="Arial" pitchFamily="34" charset="0"/>
                        </a:rPr>
                        <a:t>(</a:t>
                      </a:r>
                      <a:r>
                        <a:rPr lang="en-US" sz="1800" dirty="0" smtClean="0">
                          <a:solidFill>
                            <a:srgbClr val="000000"/>
                          </a:solidFill>
                          <a:effectLst/>
                          <a:latin typeface="+mn-lt"/>
                          <a:ea typeface="Times New Roman"/>
                          <a:cs typeface="Arial" pitchFamily="34" charset="0"/>
                        </a:rPr>
                        <a:t>n=484)</a:t>
                      </a:r>
                      <a:endParaRPr lang="en-US" sz="1800" dirty="0">
                        <a:effectLst/>
                        <a:latin typeface="+mn-lt"/>
                        <a:ea typeface="Times New Roman"/>
                        <a:cs typeface="Arial" pitchFamily="34" charset="0"/>
                      </a:endParaRPr>
                    </a:p>
                  </a:txBody>
                  <a:tcPr marL="68580" marR="68580" marT="0" marB="0" anchor="ctr">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13.4% (n=360)</a:t>
                      </a:r>
                      <a:endParaRPr lang="en-US" sz="1800" dirty="0">
                        <a:effectLst/>
                        <a:latin typeface="+mn-lt"/>
                        <a:ea typeface="Times New Roman"/>
                        <a:cs typeface="Arial" pitchFamily="34" charset="0"/>
                      </a:endParaRPr>
                    </a:p>
                  </a:txBody>
                  <a:tcPr marL="68580" marR="68580" marT="0" marB="0" anchor="ctr">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13.4% (n=101)</a:t>
                      </a:r>
                      <a:endParaRPr lang="en-US" sz="1800" dirty="0">
                        <a:effectLst/>
                        <a:latin typeface="+mn-lt"/>
                        <a:ea typeface="Times New Roman"/>
                        <a:cs typeface="Arial" pitchFamily="34" charset="0"/>
                      </a:endParaRPr>
                    </a:p>
                  </a:txBody>
                  <a:tcPr marL="68580" marR="68580" marT="0" marB="0" anchor="ctr">
                    <a:solidFill>
                      <a:srgbClr val="9BCDEF"/>
                    </a:solidFill>
                  </a:tcPr>
                </a:tc>
              </a:tr>
              <a:tr h="347472">
                <a:tc vMerge="1">
                  <a:txBody>
                    <a:bodyPr/>
                    <a:lstStyle/>
                    <a:p>
                      <a:endParaRPr lang="en-US" dirty="0"/>
                    </a:p>
                  </a:txBody>
                  <a:tcPr marL="68580" marR="0" marT="0" marB="0" anchor="ctr">
                    <a:solidFill>
                      <a:srgbClr val="9DC7ED"/>
                    </a:solidFill>
                  </a:tcPr>
                </a:tc>
                <a:tc>
                  <a:txBody>
                    <a:bodyPr/>
                    <a:lstStyle/>
                    <a:p>
                      <a:pPr marL="0" marR="0" algn="l">
                        <a:spcBef>
                          <a:spcPts val="0"/>
                        </a:spcBef>
                        <a:spcAft>
                          <a:spcPts val="0"/>
                        </a:spcAft>
                      </a:pPr>
                      <a:r>
                        <a:rPr lang="en-US" sz="1800" dirty="0" smtClean="0">
                          <a:effectLst/>
                          <a:latin typeface="+mn-lt"/>
                          <a:ea typeface="Times New Roman"/>
                          <a:cs typeface="Arial" pitchFamily="34" charset="0"/>
                        </a:rPr>
                        <a:t>Black non-Hips</a:t>
                      </a:r>
                      <a:endParaRPr lang="en-US" sz="1800" dirty="0">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c>
                  <a:txBody>
                    <a:bodyPr/>
                    <a:lstStyle/>
                    <a:p>
                      <a:pPr marL="0" marR="0" algn="ctr">
                        <a:spcBef>
                          <a:spcPts val="0"/>
                        </a:spcBef>
                        <a:spcAft>
                          <a:spcPts val="0"/>
                        </a:spcAft>
                      </a:pPr>
                      <a:r>
                        <a:rPr lang="en-US" sz="1800" dirty="0" smtClean="0">
                          <a:solidFill>
                            <a:srgbClr val="000000"/>
                          </a:solidFill>
                          <a:effectLst/>
                          <a:latin typeface="+mn-lt"/>
                          <a:ea typeface="Times New Roman"/>
                          <a:cs typeface="Arial" pitchFamily="34" charset="0"/>
                        </a:rPr>
                        <a:t>13.8% </a:t>
                      </a:r>
                      <a:r>
                        <a:rPr lang="en-US" sz="1800" dirty="0">
                          <a:solidFill>
                            <a:srgbClr val="000000"/>
                          </a:solidFill>
                          <a:effectLst/>
                          <a:latin typeface="+mn-lt"/>
                          <a:ea typeface="Times New Roman"/>
                          <a:cs typeface="Arial" pitchFamily="34" charset="0"/>
                        </a:rPr>
                        <a:t>(</a:t>
                      </a:r>
                      <a:r>
                        <a:rPr lang="en-US" sz="1800" dirty="0" smtClean="0">
                          <a:solidFill>
                            <a:srgbClr val="000000"/>
                          </a:solidFill>
                          <a:effectLst/>
                          <a:latin typeface="+mn-lt"/>
                          <a:ea typeface="Times New Roman"/>
                          <a:cs typeface="Arial" pitchFamily="34" charset="0"/>
                        </a:rPr>
                        <a:t>n=300)</a:t>
                      </a:r>
                      <a:endParaRPr lang="en-US" sz="1800" dirty="0">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15.0% (n=394)</a:t>
                      </a:r>
                      <a:endParaRPr lang="en-US" sz="1800" dirty="0">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12.7% (n=95)</a:t>
                      </a:r>
                      <a:endParaRPr lang="en-US" sz="1800" dirty="0">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r>
              <a:tr h="347472">
                <a:tc rowSpan="2">
                  <a:txBody>
                    <a:bodyPr/>
                    <a:lstStyle/>
                    <a:p>
                      <a:pPr marL="0" marR="0" indent="279400" algn="l">
                        <a:spcBef>
                          <a:spcPts val="0"/>
                        </a:spcBef>
                        <a:spcAft>
                          <a:spcPts val="0"/>
                        </a:spcAft>
                      </a:pPr>
                      <a:r>
                        <a:rPr lang="en-US" sz="1200" dirty="0" smtClean="0">
                          <a:effectLst/>
                          <a:latin typeface="+mn-lt"/>
                          <a:ea typeface="Times New Roman"/>
                          <a:cs typeface="Arial" pitchFamily="34" charset="0"/>
                        </a:rPr>
                        <a:t>Insurance</a:t>
                      </a:r>
                      <a:endParaRPr lang="en-US" sz="1200" dirty="0">
                        <a:effectLst/>
                        <a:latin typeface="+mn-lt"/>
                        <a:ea typeface="Times New Roman"/>
                        <a:cs typeface="Arial" pitchFamily="34" charset="0"/>
                      </a:endParaRPr>
                    </a:p>
                  </a:txBody>
                  <a:tcPr marL="68580" marR="0" marT="0" marB="0" vert="vert270" anchor="ctr">
                    <a:lnT w="38100" cap="flat" cmpd="sng" algn="ctr">
                      <a:solidFill>
                        <a:schemeClr val="accent5"/>
                      </a:solidFill>
                      <a:prstDash val="solid"/>
                      <a:round/>
                      <a:headEnd type="none" w="med" len="med"/>
                      <a:tailEnd type="none" w="med" len="med"/>
                    </a:lnT>
                    <a:lnB w="38100" cap="flat" cmpd="sng" algn="ctr">
                      <a:solidFill>
                        <a:schemeClr val="accent5"/>
                      </a:solidFill>
                      <a:prstDash val="solid"/>
                      <a:round/>
                      <a:headEnd type="none" w="med" len="med"/>
                      <a:tailEnd type="none" w="med" len="med"/>
                    </a:lnB>
                    <a:solidFill>
                      <a:srgbClr val="9BCDEF"/>
                    </a:solidFill>
                  </a:tcPr>
                </a:tc>
                <a:tc>
                  <a:txBody>
                    <a:bodyPr/>
                    <a:lstStyle/>
                    <a:p>
                      <a:pPr marL="0" marR="0" algn="l">
                        <a:spcBef>
                          <a:spcPts val="0"/>
                        </a:spcBef>
                        <a:spcAft>
                          <a:spcPts val="0"/>
                        </a:spcAft>
                      </a:pPr>
                      <a:r>
                        <a:rPr lang="en-US" sz="1800" dirty="0" smtClean="0">
                          <a:effectLst/>
                          <a:latin typeface="+mn-lt"/>
                          <a:ea typeface="Times New Roman"/>
                          <a:cs typeface="Arial" pitchFamily="34" charset="0"/>
                        </a:rPr>
                        <a:t>Public insurance</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31.5% (n=638)</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31.9% (n=706)</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27.6% (n=168)</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r>
              <a:tr h="347472">
                <a:tc vMerge="1">
                  <a:txBody>
                    <a:bodyPr/>
                    <a:lstStyle/>
                    <a:p>
                      <a:pPr marL="0" marR="0" indent="279400" algn="l">
                        <a:spcBef>
                          <a:spcPts val="0"/>
                        </a:spcBef>
                        <a:spcAft>
                          <a:spcPts val="0"/>
                        </a:spcAft>
                      </a:pPr>
                      <a:endParaRPr lang="en-US" sz="1800" dirty="0">
                        <a:effectLst/>
                        <a:latin typeface="+mn-lt"/>
                        <a:ea typeface="Times New Roman"/>
                        <a:cs typeface="Arial" pitchFamily="34" charset="0"/>
                      </a:endParaRPr>
                    </a:p>
                  </a:txBody>
                  <a:tcPr marL="68580" marR="0" marT="0" marB="0" vert="vert270" anchor="ctr">
                    <a:solidFill>
                      <a:srgbClr val="9BCDEF"/>
                    </a:solidFill>
                  </a:tcPr>
                </a:tc>
                <a:tc>
                  <a:txBody>
                    <a:bodyPr/>
                    <a:lstStyle/>
                    <a:p>
                      <a:pPr marL="0" marR="0" algn="l">
                        <a:spcBef>
                          <a:spcPts val="0"/>
                        </a:spcBef>
                        <a:spcAft>
                          <a:spcPts val="0"/>
                        </a:spcAft>
                      </a:pPr>
                      <a:r>
                        <a:rPr lang="en-US" sz="1800" dirty="0" smtClean="0">
                          <a:effectLst/>
                          <a:latin typeface="+mn-lt"/>
                          <a:ea typeface="Times New Roman"/>
                          <a:cs typeface="Arial" pitchFamily="34" charset="0"/>
                        </a:rPr>
                        <a:t>Private insurance</a:t>
                      </a:r>
                      <a:endParaRPr lang="en-US" sz="1800" dirty="0">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61.0% (n=1163)</a:t>
                      </a:r>
                      <a:endParaRPr lang="en-US" sz="1800" dirty="0">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64.2% (n=769)</a:t>
                      </a:r>
                      <a:endParaRPr lang="en-US" sz="1800" dirty="0">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67.1 %(n=224)</a:t>
                      </a:r>
                      <a:endParaRPr lang="en-US" sz="1800" dirty="0">
                        <a:effectLst/>
                        <a:latin typeface="+mn-lt"/>
                        <a:ea typeface="Times New Roman"/>
                        <a:cs typeface="Arial" pitchFamily="34" charset="0"/>
                      </a:endParaRPr>
                    </a:p>
                  </a:txBody>
                  <a:tcPr marL="68580" marR="68580" marT="0" marB="0" anchor="ctr">
                    <a:lnB w="38100" cap="flat" cmpd="sng" algn="ctr">
                      <a:solidFill>
                        <a:schemeClr val="accent5"/>
                      </a:solidFill>
                      <a:prstDash val="solid"/>
                      <a:round/>
                      <a:headEnd type="none" w="med" len="med"/>
                      <a:tailEnd type="none" w="med" len="med"/>
                    </a:lnB>
                    <a:solidFill>
                      <a:srgbClr val="9BCDEF"/>
                    </a:solidFill>
                  </a:tcPr>
                </a:tc>
              </a:tr>
              <a:tr h="347472">
                <a:tc rowSpan="3">
                  <a:txBody>
                    <a:bodyPr/>
                    <a:lstStyle/>
                    <a:p>
                      <a:pPr marL="0" marR="0" indent="279400" algn="ctr">
                        <a:spcBef>
                          <a:spcPts val="0"/>
                        </a:spcBef>
                        <a:spcAft>
                          <a:spcPts val="0"/>
                        </a:spcAft>
                      </a:pPr>
                      <a:r>
                        <a:rPr lang="en-US" sz="1600" dirty="0" smtClean="0">
                          <a:effectLst/>
                          <a:latin typeface="+mn-lt"/>
                          <a:ea typeface="Times New Roman"/>
                          <a:cs typeface="Arial" pitchFamily="34" charset="0"/>
                        </a:rPr>
                        <a:t>Health/ Health</a:t>
                      </a:r>
                      <a:r>
                        <a:rPr lang="en-US" sz="1600" baseline="0" dirty="0" smtClean="0">
                          <a:effectLst/>
                          <a:latin typeface="+mn-lt"/>
                          <a:ea typeface="Times New Roman"/>
                          <a:cs typeface="Arial" pitchFamily="34" charset="0"/>
                        </a:rPr>
                        <a:t> </a:t>
                      </a:r>
                      <a:r>
                        <a:rPr lang="en-US" sz="1600" dirty="0" smtClean="0">
                          <a:effectLst/>
                          <a:latin typeface="+mn-lt"/>
                          <a:ea typeface="Times New Roman"/>
                          <a:cs typeface="Arial" pitchFamily="34" charset="0"/>
                        </a:rPr>
                        <a:t>Care</a:t>
                      </a:r>
                      <a:endParaRPr lang="en-US" sz="1600" dirty="0">
                        <a:effectLst/>
                        <a:latin typeface="+mn-lt"/>
                        <a:ea typeface="Times New Roman"/>
                        <a:cs typeface="Arial" pitchFamily="34" charset="0"/>
                      </a:endParaRPr>
                    </a:p>
                  </a:txBody>
                  <a:tcPr marL="68580" marR="0" marT="0" marB="0" vert="vert270" anchor="ctr">
                    <a:lnT w="38100" cap="flat" cmpd="sng" algn="ctr">
                      <a:solidFill>
                        <a:schemeClr val="accent5"/>
                      </a:solidFill>
                      <a:prstDash val="solid"/>
                      <a:round/>
                      <a:headEnd type="none" w="med" len="med"/>
                      <a:tailEnd type="none" w="med" len="med"/>
                    </a:lnT>
                    <a:solidFill>
                      <a:srgbClr val="9BCDEF"/>
                    </a:solidFill>
                  </a:tcPr>
                </a:tc>
                <a:tc>
                  <a:txBody>
                    <a:bodyPr/>
                    <a:lstStyle/>
                    <a:p>
                      <a:pPr marL="0" marR="0" algn="l">
                        <a:spcBef>
                          <a:spcPts val="0"/>
                        </a:spcBef>
                        <a:spcAft>
                          <a:spcPts val="0"/>
                        </a:spcAft>
                      </a:pPr>
                      <a:r>
                        <a:rPr lang="en-US" sz="1800" dirty="0" smtClean="0">
                          <a:effectLst/>
                          <a:latin typeface="+mn-lt"/>
                          <a:ea typeface="Times New Roman"/>
                          <a:cs typeface="Arial" pitchFamily="34" charset="0"/>
                        </a:rPr>
                        <a:t>Missed 11+</a:t>
                      </a:r>
                      <a:r>
                        <a:rPr lang="en-US" sz="1800" baseline="0" dirty="0" smtClean="0">
                          <a:effectLst/>
                          <a:latin typeface="+mn-lt"/>
                          <a:ea typeface="Times New Roman"/>
                          <a:cs typeface="Arial" pitchFamily="34" charset="0"/>
                        </a:rPr>
                        <a:t> school days (5-17)</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10.1% (n=177)</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10.3% (n=114)</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12.4% (n=35)</a:t>
                      </a:r>
                      <a:endParaRPr lang="en-US" sz="1800" dirty="0">
                        <a:effectLst/>
                        <a:latin typeface="+mn-lt"/>
                        <a:ea typeface="Times New Roman"/>
                        <a:cs typeface="Arial" pitchFamily="34" charset="0"/>
                      </a:endParaRPr>
                    </a:p>
                  </a:txBody>
                  <a:tcPr marL="68580" marR="68580" marT="0" marB="0" anchor="ctr">
                    <a:lnT w="38100" cap="flat" cmpd="sng" algn="ctr">
                      <a:solidFill>
                        <a:schemeClr val="accent5"/>
                      </a:solidFill>
                      <a:prstDash val="solid"/>
                      <a:round/>
                      <a:headEnd type="none" w="med" len="med"/>
                      <a:tailEnd type="none" w="med" len="med"/>
                    </a:lnT>
                    <a:solidFill>
                      <a:srgbClr val="9BCDEF"/>
                    </a:solidFill>
                  </a:tcPr>
                </a:tc>
              </a:tr>
              <a:tr h="347472">
                <a:tc vMerge="1">
                  <a:txBody>
                    <a:bodyPr/>
                    <a:lstStyle/>
                    <a:p>
                      <a:pPr marL="0" marR="0" indent="279400" algn="l">
                        <a:spcBef>
                          <a:spcPts val="0"/>
                        </a:spcBef>
                        <a:spcAft>
                          <a:spcPts val="0"/>
                        </a:spcAft>
                      </a:pPr>
                      <a:endParaRPr lang="en-US" sz="1900" dirty="0">
                        <a:effectLst/>
                        <a:latin typeface="Times New Roman"/>
                        <a:ea typeface="Times New Roman"/>
                      </a:endParaRPr>
                    </a:p>
                  </a:txBody>
                  <a:tcPr marL="68580" marR="0" marT="0" marB="0" vert="vert270" anchor="ctr">
                    <a:solidFill>
                      <a:srgbClr val="9DC7ED"/>
                    </a:solidFill>
                  </a:tcPr>
                </a:tc>
                <a:tc>
                  <a:txBody>
                    <a:bodyPr/>
                    <a:lstStyle/>
                    <a:p>
                      <a:pPr marL="0" marR="0" algn="l">
                        <a:spcBef>
                          <a:spcPts val="0"/>
                        </a:spcBef>
                        <a:spcAft>
                          <a:spcPts val="0"/>
                        </a:spcAft>
                      </a:pPr>
                      <a:r>
                        <a:rPr lang="en-US" sz="1800" dirty="0" smtClean="0">
                          <a:effectLst/>
                          <a:latin typeface="+mn-lt"/>
                          <a:ea typeface="Times New Roman"/>
                          <a:cs typeface="Arial" pitchFamily="34" charset="0"/>
                        </a:rPr>
                        <a:t>2 or more ER visit</a:t>
                      </a:r>
                      <a:endParaRPr lang="en-US" sz="1800" dirty="0">
                        <a:effectLst/>
                        <a:latin typeface="+mn-lt"/>
                        <a:ea typeface="Times New Roman"/>
                        <a:cs typeface="Arial" pitchFamily="34" charset="0"/>
                      </a:endParaRPr>
                    </a:p>
                  </a:txBody>
                  <a:tcPr marL="68580" marR="68580" marT="0" marB="0" anchor="ctr">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14.7% (n=294)</a:t>
                      </a:r>
                      <a:endParaRPr lang="en-US" sz="1800" dirty="0">
                        <a:effectLst/>
                        <a:latin typeface="+mn-lt"/>
                        <a:ea typeface="Times New Roman"/>
                        <a:cs typeface="Arial" pitchFamily="34" charset="0"/>
                      </a:endParaRPr>
                    </a:p>
                  </a:txBody>
                  <a:tcPr marL="68580" marR="68580" marT="0" marB="0" anchor="ctr">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5.2% (n=86)</a:t>
                      </a:r>
                      <a:endParaRPr lang="en-US" sz="1800" dirty="0">
                        <a:effectLst/>
                        <a:latin typeface="+mn-lt"/>
                        <a:ea typeface="Times New Roman"/>
                        <a:cs typeface="Arial" pitchFamily="34" charset="0"/>
                      </a:endParaRPr>
                    </a:p>
                  </a:txBody>
                  <a:tcPr marL="68580" marR="68580" marT="0" marB="0" anchor="ctr">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4.0% (n=19)</a:t>
                      </a:r>
                      <a:endParaRPr lang="en-US" sz="1800" dirty="0">
                        <a:effectLst/>
                        <a:latin typeface="+mn-lt"/>
                        <a:ea typeface="Times New Roman"/>
                        <a:cs typeface="Arial" pitchFamily="34" charset="0"/>
                      </a:endParaRPr>
                    </a:p>
                  </a:txBody>
                  <a:tcPr marL="68580" marR="68580" marT="0" marB="0" anchor="ctr">
                    <a:solidFill>
                      <a:srgbClr val="9BCDEF"/>
                    </a:solidFill>
                  </a:tcPr>
                </a:tc>
              </a:tr>
              <a:tr h="347472">
                <a:tc vMerge="1">
                  <a:txBody>
                    <a:bodyPr/>
                    <a:lstStyle/>
                    <a:p>
                      <a:pPr marL="0" marR="0" indent="279400" algn="l">
                        <a:spcBef>
                          <a:spcPts val="0"/>
                        </a:spcBef>
                        <a:spcAft>
                          <a:spcPts val="0"/>
                        </a:spcAft>
                      </a:pPr>
                      <a:endParaRPr lang="en-US" sz="1900" dirty="0">
                        <a:effectLst/>
                        <a:latin typeface="Times New Roman"/>
                        <a:ea typeface="Times New Roman"/>
                      </a:endParaRPr>
                    </a:p>
                  </a:txBody>
                  <a:tcPr marL="68580" marR="0" marT="0" marB="0" vert="vert270" anchor="ctr">
                    <a:solidFill>
                      <a:srgbClr val="9BCDEF"/>
                    </a:solidFill>
                  </a:tcPr>
                </a:tc>
                <a:tc>
                  <a:txBody>
                    <a:bodyPr/>
                    <a:lstStyle/>
                    <a:p>
                      <a:pPr marL="0" marR="0" algn="l">
                        <a:spcBef>
                          <a:spcPts val="0"/>
                        </a:spcBef>
                        <a:spcAft>
                          <a:spcPts val="0"/>
                        </a:spcAft>
                      </a:pPr>
                      <a:r>
                        <a:rPr lang="en-US" sz="1800" dirty="0" smtClean="0">
                          <a:effectLst/>
                          <a:latin typeface="+mn-lt"/>
                          <a:ea typeface="Times New Roman"/>
                          <a:cs typeface="Arial" pitchFamily="34" charset="0"/>
                        </a:rPr>
                        <a:t>Children with expenditures</a:t>
                      </a:r>
                      <a:endParaRPr lang="en-US" sz="1800" dirty="0">
                        <a:effectLst/>
                        <a:latin typeface="+mn-lt"/>
                        <a:ea typeface="Times New Roman"/>
                        <a:cs typeface="Arial" pitchFamily="34" charset="0"/>
                      </a:endParaRPr>
                    </a:p>
                  </a:txBody>
                  <a:tcPr marL="68580" marR="68580" marT="0" marB="0" anchor="ctr">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NA</a:t>
                      </a:r>
                      <a:endParaRPr lang="en-US" sz="1800" dirty="0">
                        <a:effectLst/>
                        <a:latin typeface="+mn-lt"/>
                        <a:ea typeface="Times New Roman"/>
                        <a:cs typeface="Arial" pitchFamily="34" charset="0"/>
                      </a:endParaRPr>
                    </a:p>
                  </a:txBody>
                  <a:tcPr marL="68580" marR="68580" marT="0" marB="0" anchor="ctr">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96.2% (n=1467)</a:t>
                      </a:r>
                      <a:endParaRPr lang="en-US" sz="1800" dirty="0">
                        <a:effectLst/>
                        <a:latin typeface="+mn-lt"/>
                        <a:ea typeface="Times New Roman"/>
                        <a:cs typeface="Arial" pitchFamily="34" charset="0"/>
                      </a:endParaRPr>
                    </a:p>
                  </a:txBody>
                  <a:tcPr marL="68580" marR="68580" marT="0" marB="0" anchor="ctr">
                    <a:solidFill>
                      <a:srgbClr val="9BCDEF"/>
                    </a:solidFill>
                  </a:tcPr>
                </a:tc>
                <a:tc>
                  <a:txBody>
                    <a:bodyPr/>
                    <a:lstStyle/>
                    <a:p>
                      <a:pPr marL="0" marR="0" algn="ctr">
                        <a:spcBef>
                          <a:spcPts val="0"/>
                        </a:spcBef>
                        <a:spcAft>
                          <a:spcPts val="0"/>
                        </a:spcAft>
                      </a:pPr>
                      <a:r>
                        <a:rPr lang="en-US" sz="1800" dirty="0" smtClean="0">
                          <a:effectLst/>
                          <a:latin typeface="+mn-lt"/>
                          <a:ea typeface="Times New Roman"/>
                          <a:cs typeface="Arial" pitchFamily="34" charset="0"/>
                        </a:rPr>
                        <a:t>97.3% (n=402)</a:t>
                      </a:r>
                      <a:endParaRPr lang="en-US" sz="1800" dirty="0">
                        <a:effectLst/>
                        <a:latin typeface="+mn-lt"/>
                        <a:ea typeface="Times New Roman"/>
                        <a:cs typeface="Arial" pitchFamily="34" charset="0"/>
                      </a:endParaRPr>
                    </a:p>
                  </a:txBody>
                  <a:tcPr marL="68580" marR="68580" marT="0" marB="0" anchor="ctr">
                    <a:solidFill>
                      <a:srgbClr val="9BCDEF"/>
                    </a:solidFill>
                  </a:tcPr>
                </a:tc>
              </a:tr>
            </a:tbl>
          </a:graphicData>
        </a:graphic>
      </p:graphicFrame>
      <p:sp>
        <p:nvSpPr>
          <p:cNvPr id="7" name="TextBox 6"/>
          <p:cNvSpPr txBox="1"/>
          <p:nvPr/>
        </p:nvSpPr>
        <p:spPr>
          <a:xfrm>
            <a:off x="1993900" y="169494"/>
            <a:ext cx="7162800" cy="954107"/>
          </a:xfrm>
          <a:prstGeom prst="rect">
            <a:avLst/>
          </a:prstGeom>
          <a:noFill/>
        </p:spPr>
        <p:txBody>
          <a:bodyPr wrap="square" rtlCol="0">
            <a:spAutoFit/>
          </a:bodyPr>
          <a:lstStyle/>
          <a:p>
            <a:pPr algn="ctr"/>
            <a:r>
              <a:rPr lang="en-US" sz="2800" b="1" dirty="0" smtClean="0">
                <a:solidFill>
                  <a:schemeClr val="bg1"/>
                </a:solidFill>
                <a:latin typeface="+mn-lt"/>
                <a:cs typeface="Times" pitchFamily="18" charset="0"/>
              </a:rPr>
              <a:t>Characteristics of CSHCN Identified </a:t>
            </a:r>
          </a:p>
          <a:p>
            <a:pPr algn="ctr"/>
            <a:r>
              <a:rPr lang="en-US" sz="2800" b="1" dirty="0" smtClean="0">
                <a:solidFill>
                  <a:schemeClr val="bg1"/>
                </a:solidFill>
                <a:latin typeface="+mn-lt"/>
                <a:cs typeface="Times" pitchFamily="18" charset="0"/>
              </a:rPr>
              <a:t>in the Study Data Files</a:t>
            </a:r>
          </a:p>
        </p:txBody>
      </p:sp>
      <p:sp>
        <p:nvSpPr>
          <p:cNvPr id="8" name="TextBox 7"/>
          <p:cNvSpPr txBox="1"/>
          <p:nvPr/>
        </p:nvSpPr>
        <p:spPr>
          <a:xfrm>
            <a:off x="-114300" y="6489700"/>
            <a:ext cx="9601200" cy="338554"/>
          </a:xfrm>
          <a:prstGeom prst="rect">
            <a:avLst/>
          </a:prstGeom>
          <a:noFill/>
        </p:spPr>
        <p:txBody>
          <a:bodyPr wrap="square" rtlCol="0">
            <a:spAutoFit/>
          </a:bodyPr>
          <a:lstStyle/>
          <a:p>
            <a:r>
              <a:rPr lang="en-US" sz="1600" baseline="30000" dirty="0" smtClean="0">
                <a:latin typeface="+mn-lt"/>
                <a:cs typeface="Times" pitchFamily="18" charset="0"/>
              </a:rPr>
              <a:t>1 </a:t>
            </a:r>
            <a:r>
              <a:rPr lang="en-US" sz="1600" dirty="0" smtClean="0">
                <a:latin typeface="+mn-lt"/>
                <a:cs typeface="Times" pitchFamily="18" charset="0"/>
              </a:rPr>
              <a:t>Source of characteristics: NHIS, Sample child weights </a:t>
            </a:r>
            <a:r>
              <a:rPr lang="en-US" sz="1600" baseline="30000" dirty="0" smtClean="0">
                <a:latin typeface="+mn-lt"/>
                <a:cs typeface="Times" pitchFamily="18" charset="0"/>
              </a:rPr>
              <a:t>2 </a:t>
            </a:r>
            <a:r>
              <a:rPr lang="en-US" sz="1600" dirty="0">
                <a:cs typeface="Times" pitchFamily="18" charset="0"/>
              </a:rPr>
              <a:t>Source of </a:t>
            </a:r>
            <a:r>
              <a:rPr lang="en-US" sz="1600" dirty="0" smtClean="0">
                <a:cs typeface="Times" pitchFamily="18" charset="0"/>
              </a:rPr>
              <a:t>characteristics: MEPS, MEPS </a:t>
            </a:r>
            <a:r>
              <a:rPr lang="en-US" sz="1600" dirty="0" smtClean="0">
                <a:latin typeface="+mn-lt"/>
                <a:cs typeface="Times" pitchFamily="18" charset="0"/>
              </a:rPr>
              <a:t>Person weights </a:t>
            </a:r>
            <a:endParaRPr lang="en-US" sz="1600" dirty="0">
              <a:latin typeface="+mn-lt"/>
              <a:cs typeface="Times" pitchFamily="18" charset="0"/>
            </a:endParaRPr>
          </a:p>
        </p:txBody>
      </p:sp>
      <p:pic>
        <p:nvPicPr>
          <p:cNvPr id="9" name="Picture 8" descr="CAHMI_Logo_final.jpg"/>
          <p:cNvPicPr>
            <a:picLocks noChangeAspect="1"/>
          </p:cNvPicPr>
          <p:nvPr/>
        </p:nvPicPr>
        <p:blipFill>
          <a:blip r:embed="rId3" cstate="print"/>
          <a:stretch>
            <a:fillRect/>
          </a:stretch>
        </p:blipFill>
        <p:spPr>
          <a:xfrm>
            <a:off x="0" y="-36544"/>
            <a:ext cx="2209800" cy="1160145"/>
          </a:xfrm>
          <a:prstGeom prst="rect">
            <a:avLst/>
          </a:prstGeom>
        </p:spPr>
      </p:pic>
      <p:sp>
        <p:nvSpPr>
          <p:cNvPr id="10" name="TextBox 9"/>
          <p:cNvSpPr txBox="1"/>
          <p:nvPr/>
        </p:nvSpPr>
        <p:spPr>
          <a:xfrm>
            <a:off x="7992270" y="762000"/>
            <a:ext cx="1139030" cy="461665"/>
          </a:xfrm>
          <a:prstGeom prst="rect">
            <a:avLst/>
          </a:prstGeom>
          <a:noFill/>
        </p:spPr>
        <p:txBody>
          <a:bodyPr wrap="none" rtlCol="0">
            <a:spAutoFit/>
          </a:bodyPr>
          <a:lstStyle/>
          <a:p>
            <a:r>
              <a:rPr lang="en-US" b="1" dirty="0" smtClean="0">
                <a:solidFill>
                  <a:schemeClr val="accent5"/>
                </a:solidFill>
              </a:rPr>
              <a:t>Table x</a:t>
            </a:r>
            <a:endParaRPr lang="en-US" b="1" dirty="0">
              <a:solidFill>
                <a:schemeClr val="accent5"/>
              </a:solidFill>
            </a:endParaRPr>
          </a:p>
        </p:txBody>
      </p:sp>
    </p:spTree>
    <p:extLst>
      <p:ext uri="{BB962C8B-B14F-4D97-AF65-F5344CB8AC3E}">
        <p14:creationId xmlns:p14="http://schemas.microsoft.com/office/powerpoint/2010/main" val="807297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cs typeface="Arial" pitchFamily="34" charset="0"/>
            </a:endParaRPr>
          </a:p>
          <a:p>
            <a:pPr>
              <a:defRPr/>
            </a:pPr>
            <a:endParaRPr lang="en-US" dirty="0">
              <a:latin typeface="+mn-lt"/>
              <a:cs typeface="Arial" pitchFamily="34" charset="0"/>
            </a:endParaRPr>
          </a:p>
        </p:txBody>
      </p:sp>
      <p:sp>
        <p:nvSpPr>
          <p:cNvPr id="5" name="TextBox 4"/>
          <p:cNvSpPr txBox="1"/>
          <p:nvPr/>
        </p:nvSpPr>
        <p:spPr>
          <a:xfrm>
            <a:off x="2190750" y="214103"/>
            <a:ext cx="6953250" cy="830997"/>
          </a:xfrm>
          <a:prstGeom prst="rect">
            <a:avLst/>
          </a:prstGeom>
          <a:noFill/>
        </p:spPr>
        <p:txBody>
          <a:bodyPr wrap="square" rtlCol="0">
            <a:spAutoFit/>
          </a:bodyPr>
          <a:lstStyle/>
          <a:p>
            <a:pPr algn="ctr"/>
            <a:r>
              <a:rPr lang="en-US" b="1" dirty="0" smtClean="0">
                <a:solidFill>
                  <a:schemeClr val="bg1"/>
                </a:solidFill>
                <a:latin typeface="+mn-lt"/>
                <a:cs typeface="Arial" pitchFamily="34" charset="0"/>
              </a:rPr>
              <a:t>CSHCN Identified by the Algorithm in NHIS versus CSHCN Identified by the Screener in MEPS</a:t>
            </a:r>
          </a:p>
        </p:txBody>
      </p:sp>
      <p:sp>
        <p:nvSpPr>
          <p:cNvPr id="7" name="Rectangle 6"/>
          <p:cNvSpPr/>
          <p:nvPr/>
        </p:nvSpPr>
        <p:spPr>
          <a:xfrm>
            <a:off x="76200" y="1441627"/>
            <a:ext cx="8991600" cy="1184940"/>
          </a:xfrm>
          <a:prstGeom prst="rect">
            <a:avLst/>
          </a:prstGeom>
          <a:ln>
            <a:solidFill>
              <a:schemeClr val="tx1"/>
            </a:solidFill>
            <a:prstDash val="dash"/>
          </a:ln>
        </p:spPr>
        <p:txBody>
          <a:bodyPr wrap="square">
            <a:spAutoFit/>
          </a:bodyPr>
          <a:lstStyle/>
          <a:p>
            <a:r>
              <a:rPr lang="en-US" dirty="0">
                <a:latin typeface="+mn-lt"/>
                <a:cs typeface="Arial" pitchFamily="34" charset="0"/>
              </a:rPr>
              <a:t>Of CSHCN identified by the </a:t>
            </a:r>
            <a:r>
              <a:rPr lang="en-US" b="1" dirty="0">
                <a:latin typeface="+mn-lt"/>
                <a:cs typeface="Arial" pitchFamily="34" charset="0"/>
              </a:rPr>
              <a:t>Screener in MEPS </a:t>
            </a:r>
            <a:r>
              <a:rPr lang="en-US" dirty="0">
                <a:latin typeface="+mn-lt"/>
                <a:cs typeface="Arial" pitchFamily="34" charset="0"/>
              </a:rPr>
              <a:t>(Panel 13), </a:t>
            </a:r>
            <a:r>
              <a:rPr lang="en-US" b="1" dirty="0" smtClean="0">
                <a:latin typeface="+mn-lt"/>
                <a:cs typeface="Arial" pitchFamily="34" charset="0"/>
              </a:rPr>
              <a:t>59.9%</a:t>
            </a:r>
            <a:r>
              <a:rPr lang="en-US" b="1" baseline="30000" dirty="0" smtClean="0">
                <a:latin typeface="+mn-lt"/>
                <a:cs typeface="Arial" pitchFamily="34" charset="0"/>
              </a:rPr>
              <a:t>2</a:t>
            </a:r>
            <a:r>
              <a:rPr lang="en-US" dirty="0" smtClean="0">
                <a:latin typeface="+mn-lt"/>
                <a:cs typeface="Arial" pitchFamily="34" charset="0"/>
              </a:rPr>
              <a:t> (n=237) have </a:t>
            </a:r>
            <a:r>
              <a:rPr lang="en-US" dirty="0">
                <a:latin typeface="+mn-lt"/>
                <a:cs typeface="Arial" pitchFamily="34" charset="0"/>
              </a:rPr>
              <a:t>been identified as CSHCN by the </a:t>
            </a:r>
            <a:r>
              <a:rPr lang="en-US" b="1" dirty="0" smtClean="0">
                <a:latin typeface="+mn-lt"/>
                <a:cs typeface="Arial" pitchFamily="34" charset="0"/>
              </a:rPr>
              <a:t>algorithm in NHIS</a:t>
            </a:r>
            <a:r>
              <a:rPr lang="en-US" dirty="0" smtClean="0">
                <a:latin typeface="+mn-lt"/>
                <a:cs typeface="Arial" pitchFamily="34" charset="0"/>
              </a:rPr>
              <a:t>. </a:t>
            </a:r>
            <a:r>
              <a:rPr lang="en-US" sz="2300" dirty="0" smtClean="0">
                <a:latin typeface="+mn-lt"/>
                <a:cs typeface="Arial" pitchFamily="34" charset="0"/>
              </a:rPr>
              <a:t>(55.9%</a:t>
            </a:r>
            <a:r>
              <a:rPr lang="en-US" sz="2300" b="1" baseline="30000" dirty="0" smtClean="0">
                <a:cs typeface="Arial" pitchFamily="34" charset="0"/>
              </a:rPr>
              <a:t>1</a:t>
            </a:r>
            <a:r>
              <a:rPr lang="en-US" sz="2300" dirty="0" smtClean="0">
                <a:latin typeface="+mn-lt"/>
                <a:cs typeface="Arial" pitchFamily="34" charset="0"/>
              </a:rPr>
              <a:t> of CSHCN identified by the algorithm met the Screener criteria)</a:t>
            </a:r>
          </a:p>
        </p:txBody>
      </p:sp>
      <p:pic>
        <p:nvPicPr>
          <p:cNvPr id="6" name="Picture 5" descr="CAHMI_Logo_final.jpg"/>
          <p:cNvPicPr>
            <a:picLocks noChangeAspect="1"/>
          </p:cNvPicPr>
          <p:nvPr/>
        </p:nvPicPr>
        <p:blipFill>
          <a:blip r:embed="rId3" cstate="print"/>
          <a:stretch>
            <a:fillRect/>
          </a:stretch>
        </p:blipFill>
        <p:spPr>
          <a:xfrm>
            <a:off x="0" y="0"/>
            <a:ext cx="2209800" cy="1160145"/>
          </a:xfrm>
          <a:prstGeom prst="rect">
            <a:avLst/>
          </a:prstGeom>
        </p:spPr>
      </p:pic>
      <p:sp>
        <p:nvSpPr>
          <p:cNvPr id="4" name="TextBox 3"/>
          <p:cNvSpPr txBox="1"/>
          <p:nvPr/>
        </p:nvSpPr>
        <p:spPr>
          <a:xfrm>
            <a:off x="101600" y="2819400"/>
            <a:ext cx="3403600" cy="2200602"/>
          </a:xfrm>
          <a:prstGeom prst="rect">
            <a:avLst/>
          </a:prstGeom>
          <a:noFill/>
          <a:ln>
            <a:solidFill>
              <a:schemeClr val="tx1"/>
            </a:solidFill>
            <a:prstDash val="dash"/>
          </a:ln>
        </p:spPr>
        <p:txBody>
          <a:bodyPr wrap="square" rtlCol="0">
            <a:spAutoFit/>
          </a:bodyPr>
          <a:lstStyle/>
          <a:p>
            <a:r>
              <a:rPr lang="en-US" b="1" dirty="0" smtClean="0">
                <a:cs typeface="Arial" pitchFamily="34" charset="0"/>
              </a:rPr>
              <a:t>38.8%</a:t>
            </a:r>
            <a:r>
              <a:rPr lang="en-US" b="1" baseline="30000" dirty="0">
                <a:cs typeface="Arial" pitchFamily="34" charset="0"/>
              </a:rPr>
              <a:t>1</a:t>
            </a:r>
            <a:r>
              <a:rPr lang="en-US" dirty="0" smtClean="0">
                <a:cs typeface="Arial" pitchFamily="34" charset="0"/>
              </a:rPr>
              <a:t> </a:t>
            </a:r>
            <a:r>
              <a:rPr lang="en-US" dirty="0">
                <a:cs typeface="Arial" pitchFamily="34" charset="0"/>
              </a:rPr>
              <a:t>(n=440) of all child CAM users met criteria for having a special health care needs </a:t>
            </a:r>
            <a:r>
              <a:rPr lang="en-US" b="1" dirty="0" smtClean="0">
                <a:cs typeface="Arial" pitchFamily="34" charset="0"/>
              </a:rPr>
              <a:t>by </a:t>
            </a:r>
            <a:r>
              <a:rPr lang="en-US" b="1" dirty="0">
                <a:cs typeface="Arial" pitchFamily="34" charset="0"/>
              </a:rPr>
              <a:t>the </a:t>
            </a:r>
            <a:r>
              <a:rPr lang="en-US" b="1" dirty="0" smtClean="0">
                <a:cs typeface="Arial" pitchFamily="34" charset="0"/>
              </a:rPr>
              <a:t>NHIS algorithm </a:t>
            </a:r>
            <a:r>
              <a:rPr lang="en-US" sz="1700" dirty="0" smtClean="0">
                <a:cs typeface="Arial" pitchFamily="34" charset="0"/>
              </a:rPr>
              <a:t>(42.0%</a:t>
            </a:r>
            <a:r>
              <a:rPr lang="en-US" sz="1800" b="1" baseline="30000" dirty="0">
                <a:cs typeface="Arial" pitchFamily="34" charset="0"/>
              </a:rPr>
              <a:t>2</a:t>
            </a:r>
            <a:r>
              <a:rPr lang="en-US" sz="1700" dirty="0" smtClean="0">
                <a:cs typeface="Arial" pitchFamily="34" charset="0"/>
              </a:rPr>
              <a:t> n=122 in the NHIS/MEPS). </a:t>
            </a:r>
            <a:endParaRPr lang="en-US" sz="1700" dirty="0"/>
          </a:p>
        </p:txBody>
      </p:sp>
      <p:sp>
        <p:nvSpPr>
          <p:cNvPr id="8" name="TextBox 7"/>
          <p:cNvSpPr txBox="1"/>
          <p:nvPr/>
        </p:nvSpPr>
        <p:spPr>
          <a:xfrm>
            <a:off x="5638800" y="2819400"/>
            <a:ext cx="3429000" cy="2308324"/>
          </a:xfrm>
          <a:prstGeom prst="rect">
            <a:avLst/>
          </a:prstGeom>
          <a:noFill/>
          <a:ln>
            <a:solidFill>
              <a:schemeClr val="tx1"/>
            </a:solidFill>
            <a:prstDash val="dash"/>
          </a:ln>
        </p:spPr>
        <p:txBody>
          <a:bodyPr wrap="square" rtlCol="0">
            <a:spAutoFit/>
          </a:bodyPr>
          <a:lstStyle/>
          <a:p>
            <a:r>
              <a:rPr lang="en-US" b="1" dirty="0" smtClean="0">
                <a:cs typeface="Arial" pitchFamily="34" charset="0"/>
              </a:rPr>
              <a:t>30.4%</a:t>
            </a:r>
            <a:r>
              <a:rPr lang="en-US" b="1" baseline="30000" dirty="0">
                <a:cs typeface="Arial" pitchFamily="34" charset="0"/>
              </a:rPr>
              <a:t>2</a:t>
            </a:r>
            <a:r>
              <a:rPr lang="en-US" dirty="0" smtClean="0">
                <a:cs typeface="Arial" pitchFamily="34" charset="0"/>
              </a:rPr>
              <a:t> </a:t>
            </a:r>
            <a:r>
              <a:rPr lang="en-US" dirty="0">
                <a:cs typeface="Arial" pitchFamily="34" charset="0"/>
              </a:rPr>
              <a:t>(n=76) of all child CAM users met criteria for having a special health care needs </a:t>
            </a:r>
            <a:r>
              <a:rPr lang="en-US" b="1" dirty="0">
                <a:cs typeface="Arial" pitchFamily="34" charset="0"/>
              </a:rPr>
              <a:t>by the CSHCN Screener in NHIS/MEPS</a:t>
            </a:r>
            <a:r>
              <a:rPr lang="en-US" dirty="0">
                <a:cs typeface="Arial" pitchFamily="34" charset="0"/>
              </a:rPr>
              <a:t>. </a:t>
            </a:r>
            <a:endParaRPr lang="en-US" dirty="0"/>
          </a:p>
        </p:txBody>
      </p:sp>
      <p:sp>
        <p:nvSpPr>
          <p:cNvPr id="9" name="TextBox 8"/>
          <p:cNvSpPr txBox="1"/>
          <p:nvPr/>
        </p:nvSpPr>
        <p:spPr>
          <a:xfrm>
            <a:off x="3619500" y="3611939"/>
            <a:ext cx="2019300" cy="830997"/>
          </a:xfrm>
          <a:prstGeom prst="rect">
            <a:avLst/>
          </a:prstGeom>
          <a:noFill/>
        </p:spPr>
        <p:txBody>
          <a:bodyPr wrap="square" rtlCol="0">
            <a:spAutoFit/>
          </a:bodyPr>
          <a:lstStyle/>
          <a:p>
            <a:pPr algn="ctr"/>
            <a:r>
              <a:rPr lang="en-US" dirty="0" smtClean="0">
                <a:solidFill>
                  <a:srgbClr val="003399"/>
                </a:solidFill>
              </a:rPr>
              <a:t>Are they same children?</a:t>
            </a:r>
            <a:endParaRPr lang="en-US" dirty="0">
              <a:solidFill>
                <a:srgbClr val="003399"/>
              </a:solidFill>
            </a:endParaRPr>
          </a:p>
        </p:txBody>
      </p:sp>
      <p:sp>
        <p:nvSpPr>
          <p:cNvPr id="11" name="TextBox 10"/>
          <p:cNvSpPr txBox="1"/>
          <p:nvPr/>
        </p:nvSpPr>
        <p:spPr>
          <a:xfrm>
            <a:off x="76200" y="5257800"/>
            <a:ext cx="8997950" cy="1184940"/>
          </a:xfrm>
          <a:prstGeom prst="rect">
            <a:avLst/>
          </a:prstGeom>
          <a:noFill/>
          <a:ln>
            <a:solidFill>
              <a:srgbClr val="003399"/>
            </a:solidFill>
            <a:prstDash val="solid"/>
          </a:ln>
        </p:spPr>
        <p:txBody>
          <a:bodyPr wrap="square" rtlCol="0">
            <a:spAutoFit/>
          </a:bodyPr>
          <a:lstStyle/>
          <a:p>
            <a:r>
              <a:rPr lang="en-US" dirty="0">
                <a:solidFill>
                  <a:srgbClr val="003399"/>
                </a:solidFill>
                <a:cs typeface="Arial" pitchFamily="34" charset="0"/>
              </a:rPr>
              <a:t>Among </a:t>
            </a:r>
            <a:r>
              <a:rPr lang="en-US" dirty="0" smtClean="0">
                <a:solidFill>
                  <a:srgbClr val="003399"/>
                </a:solidFill>
                <a:cs typeface="Arial" pitchFamily="34" charset="0"/>
              </a:rPr>
              <a:t>CAM </a:t>
            </a:r>
            <a:r>
              <a:rPr lang="en-US" dirty="0">
                <a:solidFill>
                  <a:srgbClr val="003399"/>
                </a:solidFill>
                <a:cs typeface="Arial" pitchFamily="34" charset="0"/>
              </a:rPr>
              <a:t>users, o</a:t>
            </a:r>
            <a:r>
              <a:rPr lang="en-US" dirty="0" smtClean="0">
                <a:solidFill>
                  <a:srgbClr val="003399"/>
                </a:solidFill>
                <a:cs typeface="Arial" pitchFamily="34" charset="0"/>
              </a:rPr>
              <a:t>f children met </a:t>
            </a:r>
            <a:r>
              <a:rPr lang="en-US" b="1" dirty="0" smtClean="0">
                <a:solidFill>
                  <a:srgbClr val="003399"/>
                </a:solidFill>
                <a:cs typeface="Arial" pitchFamily="34" charset="0"/>
              </a:rPr>
              <a:t>CSHCN Screener </a:t>
            </a:r>
            <a:r>
              <a:rPr lang="en-US" dirty="0" smtClean="0">
                <a:solidFill>
                  <a:srgbClr val="003399"/>
                </a:solidFill>
                <a:cs typeface="Arial" pitchFamily="34" charset="0"/>
              </a:rPr>
              <a:t>criteria </a:t>
            </a:r>
            <a:r>
              <a:rPr lang="en-US" b="1" dirty="0" smtClean="0">
                <a:solidFill>
                  <a:srgbClr val="003399"/>
                </a:solidFill>
                <a:cs typeface="Arial" pitchFamily="34" charset="0"/>
              </a:rPr>
              <a:t>81.2%</a:t>
            </a:r>
            <a:r>
              <a:rPr lang="en-US" b="1" baseline="30000" dirty="0" smtClean="0">
                <a:solidFill>
                  <a:srgbClr val="003399"/>
                </a:solidFill>
                <a:cs typeface="Arial" pitchFamily="34" charset="0"/>
              </a:rPr>
              <a:t>2</a:t>
            </a:r>
            <a:r>
              <a:rPr lang="en-US" dirty="0" smtClean="0">
                <a:solidFill>
                  <a:srgbClr val="003399"/>
                </a:solidFill>
                <a:cs typeface="Arial" pitchFamily="34" charset="0"/>
              </a:rPr>
              <a:t> </a:t>
            </a:r>
            <a:r>
              <a:rPr lang="en-US" dirty="0">
                <a:solidFill>
                  <a:srgbClr val="003399"/>
                </a:solidFill>
                <a:cs typeface="Arial" pitchFamily="34" charset="0"/>
              </a:rPr>
              <a:t>(n=59) </a:t>
            </a:r>
            <a:r>
              <a:rPr lang="en-US" dirty="0" smtClean="0">
                <a:solidFill>
                  <a:srgbClr val="003399"/>
                </a:solidFill>
                <a:cs typeface="Arial" pitchFamily="34" charset="0"/>
              </a:rPr>
              <a:t>have </a:t>
            </a:r>
            <a:r>
              <a:rPr lang="en-US" dirty="0">
                <a:solidFill>
                  <a:srgbClr val="003399"/>
                </a:solidFill>
                <a:cs typeface="Arial" pitchFamily="34" charset="0"/>
              </a:rPr>
              <a:t>been identified as CSHCN by the </a:t>
            </a:r>
            <a:r>
              <a:rPr lang="en-US" b="1" dirty="0">
                <a:solidFill>
                  <a:srgbClr val="003399"/>
                </a:solidFill>
                <a:cs typeface="Arial" pitchFamily="34" charset="0"/>
              </a:rPr>
              <a:t>algorithm</a:t>
            </a:r>
            <a:r>
              <a:rPr lang="en-US" dirty="0">
                <a:solidFill>
                  <a:srgbClr val="003399"/>
                </a:solidFill>
                <a:cs typeface="Arial" pitchFamily="34" charset="0"/>
              </a:rPr>
              <a:t> </a:t>
            </a:r>
            <a:endParaRPr lang="en-US" dirty="0" smtClean="0">
              <a:solidFill>
                <a:srgbClr val="003399"/>
              </a:solidFill>
              <a:cs typeface="Arial" pitchFamily="34" charset="0"/>
            </a:endParaRPr>
          </a:p>
          <a:p>
            <a:r>
              <a:rPr lang="en-US" sz="2300" dirty="0" smtClean="0">
                <a:solidFill>
                  <a:srgbClr val="003399"/>
                </a:solidFill>
                <a:cs typeface="Arial" pitchFamily="34" charset="0"/>
              </a:rPr>
              <a:t>(59.5%</a:t>
            </a:r>
            <a:r>
              <a:rPr lang="en-US" sz="2300" b="1" baseline="30000" dirty="0" smtClean="0">
                <a:solidFill>
                  <a:srgbClr val="003399"/>
                </a:solidFill>
                <a:cs typeface="Arial" pitchFamily="34" charset="0"/>
              </a:rPr>
              <a:t>2</a:t>
            </a:r>
            <a:r>
              <a:rPr lang="en-US" sz="2300" dirty="0" smtClean="0">
                <a:solidFill>
                  <a:srgbClr val="003399"/>
                </a:solidFill>
                <a:cs typeface="Arial" pitchFamily="34" charset="0"/>
              </a:rPr>
              <a:t> </a:t>
            </a:r>
            <a:r>
              <a:rPr lang="en-US" sz="2300" dirty="0">
                <a:solidFill>
                  <a:srgbClr val="003399"/>
                </a:solidFill>
                <a:cs typeface="Arial" pitchFamily="34" charset="0"/>
              </a:rPr>
              <a:t>of CSHCN identified by the algorithm met the Screener criteria</a:t>
            </a:r>
            <a:r>
              <a:rPr lang="en-US" sz="2300" dirty="0" smtClean="0">
                <a:solidFill>
                  <a:srgbClr val="003399"/>
                </a:solidFill>
                <a:cs typeface="Arial" pitchFamily="34" charset="0"/>
              </a:rPr>
              <a:t>)</a:t>
            </a:r>
            <a:endParaRPr lang="en-US" sz="2300" dirty="0">
              <a:solidFill>
                <a:srgbClr val="003399"/>
              </a:solidFill>
            </a:endParaRPr>
          </a:p>
        </p:txBody>
      </p:sp>
      <p:sp>
        <p:nvSpPr>
          <p:cNvPr id="12" name="Down Arrow 11"/>
          <p:cNvSpPr/>
          <p:nvPr/>
        </p:nvSpPr>
        <p:spPr bwMode="auto">
          <a:xfrm>
            <a:off x="4457700" y="4419600"/>
            <a:ext cx="190500" cy="81486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13" name="TextBox 12"/>
          <p:cNvSpPr txBox="1"/>
          <p:nvPr/>
        </p:nvSpPr>
        <p:spPr>
          <a:xfrm>
            <a:off x="0" y="6477000"/>
            <a:ext cx="8959850" cy="292388"/>
          </a:xfrm>
          <a:prstGeom prst="rect">
            <a:avLst/>
          </a:prstGeom>
          <a:noFill/>
        </p:spPr>
        <p:txBody>
          <a:bodyPr wrap="square" rtlCol="0">
            <a:spAutoFit/>
          </a:bodyPr>
          <a:lstStyle/>
          <a:p>
            <a:r>
              <a:rPr lang="en-US" sz="1300" dirty="0" smtClean="0"/>
              <a:t>Note: </a:t>
            </a:r>
            <a:r>
              <a:rPr lang="en-US" sz="1300" baseline="30000" dirty="0" smtClean="0"/>
              <a:t>1</a:t>
            </a:r>
            <a:r>
              <a:rPr lang="en-US" sz="1300" dirty="0" smtClean="0"/>
              <a:t> weighted by sample child weights      </a:t>
            </a:r>
            <a:r>
              <a:rPr lang="en-US" sz="1300" baseline="30000" dirty="0" smtClean="0"/>
              <a:t>2</a:t>
            </a:r>
            <a:r>
              <a:rPr lang="en-US" sz="1300" dirty="0" smtClean="0"/>
              <a:t> weighted by the linked file adjusted weights</a:t>
            </a:r>
            <a:endParaRPr lang="en-US" sz="1300" dirty="0"/>
          </a:p>
        </p:txBody>
      </p:sp>
    </p:spTree>
    <p:extLst>
      <p:ext uri="{BB962C8B-B14F-4D97-AF65-F5344CB8AC3E}">
        <p14:creationId xmlns:p14="http://schemas.microsoft.com/office/powerpoint/2010/main" val="16775894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latin typeface="+mn-lt"/>
                <a:cs typeface="Arial" pitchFamily="34" charset="0"/>
              </a:rPr>
              <a:t>Meta Data Issue #1</a:t>
            </a:r>
            <a:endParaRPr lang="en-US" dirty="0">
              <a:latin typeface="+mn-lt"/>
              <a:cs typeface="Arial" pitchFamily="34" charset="0"/>
            </a:endParaRPr>
          </a:p>
        </p:txBody>
      </p:sp>
      <p:sp>
        <p:nvSpPr>
          <p:cNvPr id="5" name="Text Box 2"/>
          <p:cNvSpPr txBox="1">
            <a:spLocks noChangeArrowheads="1"/>
          </p:cNvSpPr>
          <p:nvPr/>
        </p:nvSpPr>
        <p:spPr bwMode="auto">
          <a:xfrm>
            <a:off x="0" y="0"/>
            <a:ext cx="9144000" cy="1295400"/>
          </a:xfrm>
          <a:prstGeom prst="rect">
            <a:avLst/>
          </a:prstGeom>
          <a:solidFill>
            <a:srgbClr val="959EB9"/>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pPr lvl="1">
              <a:spcBef>
                <a:spcPts val="0"/>
              </a:spcBef>
              <a:spcAft>
                <a:spcPts val="0"/>
              </a:spcAft>
              <a:defRPr/>
            </a:pPr>
            <a:endParaRPr lang="en-US" sz="600" b="1" dirty="0" smtClean="0">
              <a:latin typeface="+mn-lt"/>
            </a:endParaRPr>
          </a:p>
          <a:p>
            <a:pPr>
              <a:defRPr/>
            </a:pPr>
            <a:endParaRPr lang="en-US" dirty="0">
              <a:latin typeface="+mn-lt"/>
            </a:endParaRPr>
          </a:p>
        </p:txBody>
      </p:sp>
      <p:pic>
        <p:nvPicPr>
          <p:cNvPr id="6" name="Picture 5" descr="CAHMI_Logo_final.jpg"/>
          <p:cNvPicPr>
            <a:picLocks noChangeAspect="1"/>
          </p:cNvPicPr>
          <p:nvPr/>
        </p:nvPicPr>
        <p:blipFill>
          <a:blip r:embed="rId2" cstate="print"/>
          <a:stretch>
            <a:fillRect/>
          </a:stretch>
        </p:blipFill>
        <p:spPr>
          <a:xfrm>
            <a:off x="0" y="0"/>
            <a:ext cx="2209800" cy="1160145"/>
          </a:xfrm>
          <a:prstGeom prst="rect">
            <a:avLst/>
          </a:prstGeom>
        </p:spPr>
      </p:pic>
      <p:sp>
        <p:nvSpPr>
          <p:cNvPr id="7" name="TextBox 6"/>
          <p:cNvSpPr txBox="1"/>
          <p:nvPr/>
        </p:nvSpPr>
        <p:spPr>
          <a:xfrm>
            <a:off x="2362200" y="293757"/>
            <a:ext cx="6654800" cy="707886"/>
          </a:xfrm>
          <a:prstGeom prst="rect">
            <a:avLst/>
          </a:prstGeom>
          <a:noFill/>
        </p:spPr>
        <p:txBody>
          <a:bodyPr wrap="square" rtlCol="0">
            <a:spAutoFit/>
          </a:bodyPr>
          <a:lstStyle/>
          <a:p>
            <a:pPr algn="ctr"/>
            <a:r>
              <a:rPr lang="en-US" sz="4000" b="1" dirty="0" smtClean="0">
                <a:solidFill>
                  <a:schemeClr val="bg1"/>
                </a:solidFill>
                <a:latin typeface="+mn-lt"/>
                <a:cs typeface="Arial" pitchFamily="34" charset="0"/>
              </a:rPr>
              <a:t>CAM Use and Conditions</a:t>
            </a:r>
          </a:p>
        </p:txBody>
      </p:sp>
      <p:sp>
        <p:nvSpPr>
          <p:cNvPr id="8" name="Rectangle 7"/>
          <p:cNvSpPr/>
          <p:nvPr/>
        </p:nvSpPr>
        <p:spPr>
          <a:xfrm>
            <a:off x="533400" y="1752600"/>
            <a:ext cx="8153400" cy="4401205"/>
          </a:xfrm>
          <a:prstGeom prst="rect">
            <a:avLst/>
          </a:prstGeom>
        </p:spPr>
        <p:txBody>
          <a:bodyPr wrap="square">
            <a:spAutoFit/>
          </a:bodyPr>
          <a:lstStyle/>
          <a:p>
            <a:r>
              <a:rPr lang="en-US" sz="4000" b="1" dirty="0">
                <a:solidFill>
                  <a:srgbClr val="002060"/>
                </a:solidFill>
                <a:latin typeface="+mn-lt"/>
                <a:cs typeface="Arial" pitchFamily="34" charset="0"/>
              </a:rPr>
              <a:t>Conditions</a:t>
            </a:r>
            <a:r>
              <a:rPr lang="en-US" sz="4000" dirty="0">
                <a:latin typeface="+mn-lt"/>
                <a:cs typeface="Arial" pitchFamily="34" charset="0"/>
              </a:rPr>
              <a:t> asked in </a:t>
            </a:r>
            <a:r>
              <a:rPr lang="en-US" sz="4000" dirty="0" smtClean="0">
                <a:latin typeface="+mn-lt"/>
                <a:cs typeface="Arial" pitchFamily="34" charset="0"/>
              </a:rPr>
              <a:t>Sample </a:t>
            </a:r>
            <a:r>
              <a:rPr lang="en-US" sz="4000" dirty="0">
                <a:latin typeface="+mn-lt"/>
                <a:cs typeface="Arial" pitchFamily="34" charset="0"/>
              </a:rPr>
              <a:t>Child Core and </a:t>
            </a:r>
            <a:r>
              <a:rPr lang="en-US" sz="4000" dirty="0" smtClean="0">
                <a:latin typeface="+mn-lt"/>
                <a:cs typeface="Arial" pitchFamily="34" charset="0"/>
              </a:rPr>
              <a:t>Child </a:t>
            </a:r>
            <a:r>
              <a:rPr lang="en-US" sz="4000" dirty="0">
                <a:latin typeface="+mn-lt"/>
                <a:cs typeface="Arial" pitchFamily="34" charset="0"/>
              </a:rPr>
              <a:t>CAM </a:t>
            </a:r>
            <a:r>
              <a:rPr lang="en-US" sz="4000" dirty="0" smtClean="0">
                <a:latin typeface="+mn-lt"/>
                <a:cs typeface="Arial" pitchFamily="34" charset="0"/>
              </a:rPr>
              <a:t>Supplement</a:t>
            </a:r>
          </a:p>
          <a:p>
            <a:endParaRPr lang="en-US" sz="4000" dirty="0">
              <a:latin typeface="+mn-lt"/>
              <a:cs typeface="Arial" pitchFamily="34" charset="0"/>
            </a:endParaRPr>
          </a:p>
          <a:p>
            <a:pPr marL="571500" indent="-571500">
              <a:buFont typeface="Arial" pitchFamily="34" charset="0"/>
              <a:buChar char="•"/>
            </a:pPr>
            <a:r>
              <a:rPr lang="en-US" sz="4000" dirty="0" smtClean="0">
                <a:latin typeface="+mn-lt"/>
                <a:cs typeface="Arial" pitchFamily="34" charset="0"/>
              </a:rPr>
              <a:t>Validity, utility and repetitiveness of asking about conditions the child experiences and for which the child uses CAM.</a:t>
            </a:r>
            <a:endParaRPr lang="en-US" sz="4000" b="1" dirty="0">
              <a:latin typeface="+mn-lt"/>
              <a:cs typeface="Arial" pitchFamily="34" charset="0"/>
            </a:endParaRPr>
          </a:p>
        </p:txBody>
      </p:sp>
    </p:spTree>
    <p:extLst>
      <p:ext uri="{BB962C8B-B14F-4D97-AF65-F5344CB8AC3E}">
        <p14:creationId xmlns:p14="http://schemas.microsoft.com/office/powerpoint/2010/main" val="36972834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graphicFrame>
        <p:nvGraphicFramePr>
          <p:cNvPr id="8" name="Chart 7"/>
          <p:cNvGraphicFramePr/>
          <p:nvPr>
            <p:extLst>
              <p:ext uri="{D42A27DB-BD31-4B8C-83A1-F6EECF244321}">
                <p14:modId xmlns:p14="http://schemas.microsoft.com/office/powerpoint/2010/main" val="3264176710"/>
              </p:ext>
            </p:extLst>
          </p:nvPr>
        </p:nvGraphicFramePr>
        <p:xfrm>
          <a:off x="196852" y="1524000"/>
          <a:ext cx="4343400" cy="43434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p:cNvCxnSpPr/>
          <p:nvPr/>
        </p:nvCxnSpPr>
        <p:spPr bwMode="auto">
          <a:xfrm flipH="1" flipV="1">
            <a:off x="2303462" y="4876800"/>
            <a:ext cx="2699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7" name="Picture 6" descr="CAHMI_Logo_final.jpg"/>
          <p:cNvPicPr>
            <a:picLocks noChangeAspect="1"/>
          </p:cNvPicPr>
          <p:nvPr/>
        </p:nvPicPr>
        <p:blipFill>
          <a:blip r:embed="rId3" cstate="print"/>
          <a:stretch>
            <a:fillRect/>
          </a:stretch>
        </p:blipFill>
        <p:spPr>
          <a:xfrm>
            <a:off x="12700" y="4919"/>
            <a:ext cx="2209800" cy="1160145"/>
          </a:xfrm>
          <a:prstGeom prst="rect">
            <a:avLst/>
          </a:prstGeom>
        </p:spPr>
      </p:pic>
      <p:sp>
        <p:nvSpPr>
          <p:cNvPr id="9" name="TextBox 8"/>
          <p:cNvSpPr txBox="1"/>
          <p:nvPr/>
        </p:nvSpPr>
        <p:spPr>
          <a:xfrm>
            <a:off x="2514600" y="107939"/>
            <a:ext cx="6642100" cy="954107"/>
          </a:xfrm>
          <a:prstGeom prst="rect">
            <a:avLst/>
          </a:prstGeom>
          <a:noFill/>
        </p:spPr>
        <p:txBody>
          <a:bodyPr wrap="square" rtlCol="0">
            <a:spAutoFit/>
          </a:bodyPr>
          <a:lstStyle/>
          <a:p>
            <a:r>
              <a:rPr lang="en-US" sz="2800" b="1" dirty="0" smtClean="0">
                <a:solidFill>
                  <a:schemeClr val="bg1"/>
                </a:solidFill>
              </a:rPr>
              <a:t>Conditions  Reported in Sample Child Core and Child CAM Supplement </a:t>
            </a:r>
            <a:endParaRPr lang="en-US" sz="2800" b="1" dirty="0">
              <a:solidFill>
                <a:schemeClr val="bg1"/>
              </a:solidFill>
            </a:endParaRPr>
          </a:p>
        </p:txBody>
      </p:sp>
      <p:graphicFrame>
        <p:nvGraphicFramePr>
          <p:cNvPr id="10" name="Chart 9"/>
          <p:cNvGraphicFramePr/>
          <p:nvPr>
            <p:extLst>
              <p:ext uri="{D42A27DB-BD31-4B8C-83A1-F6EECF244321}">
                <p14:modId xmlns:p14="http://schemas.microsoft.com/office/powerpoint/2010/main" val="1910667119"/>
              </p:ext>
            </p:extLst>
          </p:nvPr>
        </p:nvGraphicFramePr>
        <p:xfrm>
          <a:off x="4648200" y="1676400"/>
          <a:ext cx="43434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20652" y="6286500"/>
            <a:ext cx="4419600" cy="369332"/>
          </a:xfrm>
          <a:prstGeom prst="rect">
            <a:avLst/>
          </a:prstGeom>
          <a:noFill/>
        </p:spPr>
        <p:txBody>
          <a:bodyPr wrap="square" rtlCol="0">
            <a:spAutoFit/>
          </a:bodyPr>
          <a:lstStyle/>
          <a:p>
            <a:r>
              <a:rPr lang="en-US" sz="1800" dirty="0" smtClean="0"/>
              <a:t>*from 59 conditions asked about</a:t>
            </a:r>
            <a:endParaRPr lang="en-US" sz="1800" dirty="0"/>
          </a:p>
        </p:txBody>
      </p:sp>
    </p:spTree>
    <p:extLst>
      <p:ext uri="{BB962C8B-B14F-4D97-AF65-F5344CB8AC3E}">
        <p14:creationId xmlns:p14="http://schemas.microsoft.com/office/powerpoint/2010/main" val="35076366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192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cs typeface="Arial" pitchFamily="34" charset="0"/>
            </a:endParaRPr>
          </a:p>
          <a:p>
            <a:pPr>
              <a:defRPr/>
            </a:pPr>
            <a:endParaRPr lang="en-US" dirty="0">
              <a:latin typeface="+mn-lt"/>
              <a:cs typeface="Arial" pitchFamily="34" charset="0"/>
            </a:endParaRPr>
          </a:p>
        </p:txBody>
      </p:sp>
      <p:pic>
        <p:nvPicPr>
          <p:cNvPr id="4" name="Picture 3" descr="CAHMI_Logo_final.jpg"/>
          <p:cNvPicPr>
            <a:picLocks noChangeAspect="1"/>
          </p:cNvPicPr>
          <p:nvPr/>
        </p:nvPicPr>
        <p:blipFill>
          <a:blip r:embed="rId2" cstate="print"/>
          <a:stretch>
            <a:fillRect/>
          </a:stretch>
        </p:blipFill>
        <p:spPr>
          <a:xfrm>
            <a:off x="0" y="-17146"/>
            <a:ext cx="2209800" cy="1160145"/>
          </a:xfrm>
          <a:prstGeom prst="rect">
            <a:avLst/>
          </a:prstGeom>
        </p:spPr>
      </p:pic>
      <p:sp>
        <p:nvSpPr>
          <p:cNvPr id="5" name="TextBox 4"/>
          <p:cNvSpPr txBox="1"/>
          <p:nvPr/>
        </p:nvSpPr>
        <p:spPr>
          <a:xfrm>
            <a:off x="2197100" y="0"/>
            <a:ext cx="7086600" cy="1200329"/>
          </a:xfrm>
          <a:prstGeom prst="rect">
            <a:avLst/>
          </a:prstGeom>
          <a:noFill/>
        </p:spPr>
        <p:txBody>
          <a:bodyPr wrap="square" rtlCol="0">
            <a:spAutoFit/>
          </a:bodyPr>
          <a:lstStyle/>
          <a:p>
            <a:pPr algn="ctr"/>
            <a:r>
              <a:rPr lang="en-US" b="1" dirty="0" smtClean="0">
                <a:solidFill>
                  <a:schemeClr val="bg1"/>
                </a:solidFill>
                <a:latin typeface="+mn-lt"/>
                <a:cs typeface="Arial" pitchFamily="34" charset="0"/>
              </a:rPr>
              <a:t>Among CAM users, % of Children Whose Parents Named Same Condition in Sample </a:t>
            </a:r>
            <a:r>
              <a:rPr lang="en-US" b="1" dirty="0">
                <a:solidFill>
                  <a:schemeClr val="bg1"/>
                </a:solidFill>
                <a:latin typeface="+mn-lt"/>
                <a:cs typeface="Arial" pitchFamily="34" charset="0"/>
              </a:rPr>
              <a:t>C</a:t>
            </a:r>
            <a:r>
              <a:rPr lang="en-US" b="1" dirty="0" smtClean="0">
                <a:solidFill>
                  <a:schemeClr val="bg1"/>
                </a:solidFill>
                <a:latin typeface="+mn-lt"/>
                <a:cs typeface="Arial" pitchFamily="34" charset="0"/>
              </a:rPr>
              <a:t>hild Core and Child CAM Supplement</a:t>
            </a:r>
          </a:p>
        </p:txBody>
      </p:sp>
      <p:graphicFrame>
        <p:nvGraphicFramePr>
          <p:cNvPr id="6" name="Table 5"/>
          <p:cNvGraphicFramePr>
            <a:graphicFrameLocks noGrp="1"/>
          </p:cNvGraphicFramePr>
          <p:nvPr>
            <p:extLst>
              <p:ext uri="{D42A27DB-BD31-4B8C-83A1-F6EECF244321}">
                <p14:modId xmlns:p14="http://schemas.microsoft.com/office/powerpoint/2010/main" val="548617595"/>
              </p:ext>
            </p:extLst>
          </p:nvPr>
        </p:nvGraphicFramePr>
        <p:xfrm>
          <a:off x="0" y="1248043"/>
          <a:ext cx="9144000" cy="5669279"/>
        </p:xfrm>
        <a:graphic>
          <a:graphicData uri="http://schemas.openxmlformats.org/drawingml/2006/table">
            <a:tbl>
              <a:tblPr firstRow="1" bandRow="1">
                <a:tableStyleId>{21E4AEA4-8DFA-4A89-87EB-49C32662AFE0}</a:tableStyleId>
              </a:tblPr>
              <a:tblGrid>
                <a:gridCol w="2590800"/>
                <a:gridCol w="685800"/>
                <a:gridCol w="1143000"/>
                <a:gridCol w="1143000"/>
                <a:gridCol w="1752600"/>
                <a:gridCol w="1828800"/>
              </a:tblGrid>
              <a:tr h="350520">
                <a:tc rowSpan="2">
                  <a:txBody>
                    <a:bodyPr/>
                    <a:lstStyle/>
                    <a:p>
                      <a:pPr algn="ctr"/>
                      <a:r>
                        <a:rPr lang="en-US" sz="1600" b="1" dirty="0" smtClean="0">
                          <a:solidFill>
                            <a:schemeClr val="accent3"/>
                          </a:solidFill>
                          <a:latin typeface="+mn-lt"/>
                          <a:cs typeface="Arial" pitchFamily="34" charset="0"/>
                        </a:rPr>
                        <a:t>Conditions</a:t>
                      </a:r>
                    </a:p>
                  </a:txBody>
                  <a:tcPr anchor="ctr">
                    <a:solidFill>
                      <a:srgbClr val="008AF2"/>
                    </a:solidFill>
                  </a:tcPr>
                </a:tc>
                <a:tc>
                  <a:txBody>
                    <a:bodyPr/>
                    <a:lstStyle/>
                    <a:p>
                      <a:pPr algn="ctr"/>
                      <a:r>
                        <a:rPr lang="en-US" sz="1400" b="1" dirty="0" smtClean="0">
                          <a:solidFill>
                            <a:schemeClr val="accent3"/>
                          </a:solidFill>
                          <a:latin typeface="+mn-lt"/>
                          <a:cs typeface="Arial" pitchFamily="34" charset="0"/>
                        </a:rPr>
                        <a:t>Used CAM</a:t>
                      </a:r>
                      <a:endParaRPr lang="en-US" sz="1400" b="1" dirty="0">
                        <a:solidFill>
                          <a:schemeClr val="accent3"/>
                        </a:solidFill>
                        <a:latin typeface="+mn-lt"/>
                        <a:cs typeface="Arial" pitchFamily="34" charset="0"/>
                      </a:endParaRPr>
                    </a:p>
                  </a:txBody>
                  <a:tcPr>
                    <a:solidFill>
                      <a:srgbClr val="008AF2"/>
                    </a:solidFill>
                  </a:tcPr>
                </a:tc>
                <a:tc>
                  <a:txBody>
                    <a:bodyPr/>
                    <a:lstStyle/>
                    <a:p>
                      <a:pPr algn="ctr"/>
                      <a:r>
                        <a:rPr lang="en-US" sz="1400" b="1" dirty="0" smtClean="0">
                          <a:solidFill>
                            <a:schemeClr val="accent3"/>
                          </a:solidFill>
                          <a:latin typeface="+mn-lt"/>
                          <a:cs typeface="Arial" pitchFamily="34" charset="0"/>
                        </a:rPr>
                        <a:t>Named the condition as a </a:t>
                      </a:r>
                      <a:r>
                        <a:rPr lang="en-US" sz="1400" b="1" dirty="0" err="1" smtClean="0">
                          <a:solidFill>
                            <a:schemeClr val="accent3"/>
                          </a:solidFill>
                          <a:latin typeface="+mn-lt"/>
                          <a:cs typeface="Arial" pitchFamily="34" charset="0"/>
                        </a:rPr>
                        <a:t>resaon</a:t>
                      </a:r>
                      <a:r>
                        <a:rPr lang="en-US" sz="1400" b="1" dirty="0" smtClean="0">
                          <a:solidFill>
                            <a:schemeClr val="accent3"/>
                          </a:solidFill>
                          <a:latin typeface="+mn-lt"/>
                          <a:cs typeface="Arial" pitchFamily="34" charset="0"/>
                        </a:rPr>
                        <a:t> to use CAM</a:t>
                      </a:r>
                      <a:endParaRPr lang="en-US" sz="1400" b="1" dirty="0">
                        <a:solidFill>
                          <a:schemeClr val="accent3"/>
                        </a:solidFill>
                        <a:latin typeface="+mn-lt"/>
                        <a:cs typeface="Arial" pitchFamily="34" charset="0"/>
                      </a:endParaRPr>
                    </a:p>
                  </a:txBody>
                  <a:tcPr>
                    <a:solidFill>
                      <a:srgbClr val="008AF2"/>
                    </a:solidFill>
                  </a:tcPr>
                </a:tc>
                <a:tc>
                  <a:txBody>
                    <a:bodyPr/>
                    <a:lstStyle/>
                    <a:p>
                      <a:pPr algn="ctr"/>
                      <a:r>
                        <a:rPr lang="en-US" sz="1400" b="1" dirty="0" smtClean="0">
                          <a:solidFill>
                            <a:schemeClr val="accent3"/>
                          </a:solidFill>
                          <a:latin typeface="+mn-lt"/>
                          <a:cs typeface="Arial" pitchFamily="34" charset="0"/>
                        </a:rPr>
                        <a:t>Parents</a:t>
                      </a:r>
                      <a:r>
                        <a:rPr lang="en-US" sz="1400" b="1" baseline="0" dirty="0" smtClean="0">
                          <a:solidFill>
                            <a:schemeClr val="accent3"/>
                          </a:solidFill>
                          <a:latin typeface="+mn-lt"/>
                          <a:cs typeface="Arial" pitchFamily="34" charset="0"/>
                        </a:rPr>
                        <a:t> named</a:t>
                      </a:r>
                      <a:r>
                        <a:rPr lang="en-US" sz="1400" b="1" dirty="0" smtClean="0">
                          <a:solidFill>
                            <a:schemeClr val="accent3"/>
                          </a:solidFill>
                          <a:latin typeface="+mn-lt"/>
                          <a:cs typeface="Arial" pitchFamily="34" charset="0"/>
                        </a:rPr>
                        <a:t> the same condition</a:t>
                      </a:r>
                      <a:endParaRPr lang="en-US" sz="1400" b="1" dirty="0">
                        <a:solidFill>
                          <a:schemeClr val="accent3"/>
                        </a:solidFill>
                        <a:latin typeface="+mn-lt"/>
                        <a:cs typeface="Arial" pitchFamily="34" charset="0"/>
                      </a:endParaRPr>
                    </a:p>
                  </a:txBody>
                  <a:tcPr>
                    <a:solidFill>
                      <a:srgbClr val="008AF2"/>
                    </a:solidFill>
                  </a:tcPr>
                </a:tc>
                <a:tc>
                  <a:txBody>
                    <a:bodyPr/>
                    <a:lstStyle/>
                    <a:p>
                      <a:pPr algn="ctr"/>
                      <a:r>
                        <a:rPr lang="en-US" sz="1400" b="1" dirty="0" smtClean="0">
                          <a:solidFill>
                            <a:schemeClr val="accent3"/>
                          </a:solidFill>
                          <a:latin typeface="+mn-lt"/>
                          <a:cs typeface="Arial" pitchFamily="34" charset="0"/>
                        </a:rPr>
                        <a:t>Among conditions  in Sample Child, % named the condition in Child CAM</a:t>
                      </a:r>
                      <a:endParaRPr lang="en-US" sz="1400" b="1" dirty="0">
                        <a:solidFill>
                          <a:schemeClr val="accent3"/>
                        </a:solidFill>
                        <a:latin typeface="+mn-lt"/>
                        <a:cs typeface="Arial" pitchFamily="34" charset="0"/>
                      </a:endParaRPr>
                    </a:p>
                  </a:txBody>
                  <a:tcPr>
                    <a:solidFill>
                      <a:srgbClr val="008AF2"/>
                    </a:solidFill>
                  </a:tcPr>
                </a:tc>
                <a:tc>
                  <a:txBody>
                    <a:bodyPr/>
                    <a:lstStyle/>
                    <a:p>
                      <a:pPr algn="ctr"/>
                      <a:r>
                        <a:rPr lang="en-US" sz="1400" b="1" dirty="0" smtClean="0">
                          <a:solidFill>
                            <a:schemeClr val="accent3"/>
                          </a:solidFill>
                          <a:latin typeface="+mn-lt"/>
                          <a:cs typeface="Arial" pitchFamily="34" charset="0"/>
                        </a:rPr>
                        <a:t>Among conditions in Child CAM , % named the condition in Sample Child</a:t>
                      </a:r>
                      <a:endParaRPr lang="en-US" sz="1400" b="1" dirty="0">
                        <a:solidFill>
                          <a:schemeClr val="accent3"/>
                        </a:solidFill>
                        <a:latin typeface="+mn-lt"/>
                        <a:cs typeface="Arial" pitchFamily="34" charset="0"/>
                      </a:endParaRPr>
                    </a:p>
                  </a:txBody>
                  <a:tcPr>
                    <a:solidFill>
                      <a:srgbClr val="008AF2"/>
                    </a:solidFill>
                  </a:tcPr>
                </a:tc>
              </a:tr>
              <a:tr h="260717">
                <a:tc vMerge="1">
                  <a:txBody>
                    <a:bodyPr/>
                    <a:lstStyle/>
                    <a:p>
                      <a:endParaRPr lang="en-US" sz="1600" b="1" dirty="0" smtClean="0">
                        <a:solidFill>
                          <a:schemeClr val="accent3"/>
                        </a:solidFill>
                        <a:latin typeface="+mn-lt"/>
                        <a:cs typeface="Arial" pitchFamily="34" charset="0"/>
                      </a:endParaRPr>
                    </a:p>
                  </a:txBody>
                  <a:tcPr>
                    <a:solidFill>
                      <a:srgbClr val="008AF2"/>
                    </a:solidFill>
                  </a:tcPr>
                </a:tc>
                <a:tc>
                  <a:txBody>
                    <a:bodyPr/>
                    <a:lstStyle/>
                    <a:p>
                      <a:pPr algn="ctr"/>
                      <a:r>
                        <a:rPr lang="en-US" sz="1600" b="1" dirty="0" smtClean="0">
                          <a:solidFill>
                            <a:schemeClr val="accent3"/>
                          </a:solidFill>
                          <a:latin typeface="+mn-lt"/>
                          <a:cs typeface="Arial" pitchFamily="34" charset="0"/>
                        </a:rPr>
                        <a:t>n</a:t>
                      </a:r>
                      <a:endParaRPr lang="en-US" sz="1600" b="1" dirty="0">
                        <a:solidFill>
                          <a:schemeClr val="accent3"/>
                        </a:solidFill>
                        <a:latin typeface="+mn-lt"/>
                        <a:cs typeface="Arial" pitchFamily="34" charset="0"/>
                      </a:endParaRPr>
                    </a:p>
                  </a:txBody>
                  <a:tcPr>
                    <a:solidFill>
                      <a:srgbClr val="008AF2"/>
                    </a:solidFill>
                  </a:tcPr>
                </a:tc>
                <a:tc>
                  <a:txBody>
                    <a:bodyPr/>
                    <a:lstStyle/>
                    <a:p>
                      <a:pPr algn="ctr"/>
                      <a:r>
                        <a:rPr lang="en-US" sz="1600" b="1" dirty="0" smtClean="0">
                          <a:solidFill>
                            <a:schemeClr val="accent3"/>
                          </a:solidFill>
                          <a:latin typeface="+mn-lt"/>
                          <a:cs typeface="Arial" pitchFamily="34" charset="0"/>
                        </a:rPr>
                        <a:t>n</a:t>
                      </a:r>
                      <a:endParaRPr lang="en-US" sz="1600" b="1" dirty="0">
                        <a:solidFill>
                          <a:schemeClr val="accent3"/>
                        </a:solidFill>
                        <a:latin typeface="+mn-lt"/>
                        <a:cs typeface="Arial" pitchFamily="34" charset="0"/>
                      </a:endParaRPr>
                    </a:p>
                  </a:txBody>
                  <a:tcPr>
                    <a:solidFill>
                      <a:srgbClr val="008AF2"/>
                    </a:solidFill>
                  </a:tcPr>
                </a:tc>
                <a:tc>
                  <a:txBody>
                    <a:bodyPr/>
                    <a:lstStyle/>
                    <a:p>
                      <a:pPr algn="ctr"/>
                      <a:r>
                        <a:rPr lang="en-US" sz="1600" b="1" dirty="0" smtClean="0">
                          <a:solidFill>
                            <a:schemeClr val="accent3"/>
                          </a:solidFill>
                          <a:latin typeface="+mn-lt"/>
                          <a:cs typeface="Arial" pitchFamily="34" charset="0"/>
                        </a:rPr>
                        <a:t>n</a:t>
                      </a:r>
                      <a:endParaRPr lang="en-US" sz="1600" b="1" dirty="0">
                        <a:solidFill>
                          <a:schemeClr val="accent3"/>
                        </a:solidFill>
                        <a:latin typeface="+mn-lt"/>
                        <a:cs typeface="Arial" pitchFamily="34" charset="0"/>
                      </a:endParaRPr>
                    </a:p>
                  </a:txBody>
                  <a:tcPr>
                    <a:solidFill>
                      <a:srgbClr val="008AF2"/>
                    </a:solidFill>
                  </a:tcPr>
                </a:tc>
                <a:tc>
                  <a:txBody>
                    <a:bodyPr/>
                    <a:lstStyle/>
                    <a:p>
                      <a:pPr algn="ctr"/>
                      <a:r>
                        <a:rPr lang="en-US" sz="1600" b="1" dirty="0" smtClean="0">
                          <a:solidFill>
                            <a:schemeClr val="accent3"/>
                          </a:solidFill>
                          <a:latin typeface="+mn-lt"/>
                          <a:cs typeface="Arial" pitchFamily="34" charset="0"/>
                        </a:rPr>
                        <a:t>%</a:t>
                      </a:r>
                      <a:endParaRPr lang="en-US" sz="1600" b="1" dirty="0">
                        <a:solidFill>
                          <a:schemeClr val="accent3"/>
                        </a:solidFill>
                        <a:latin typeface="+mn-lt"/>
                        <a:cs typeface="Arial" pitchFamily="34" charset="0"/>
                      </a:endParaRPr>
                    </a:p>
                  </a:txBody>
                  <a:tcPr>
                    <a:solidFill>
                      <a:srgbClr val="008AF2"/>
                    </a:solidFill>
                  </a:tcPr>
                </a:tc>
                <a:tc>
                  <a:txBody>
                    <a:bodyPr/>
                    <a:lstStyle/>
                    <a:p>
                      <a:pPr algn="ctr"/>
                      <a:r>
                        <a:rPr lang="en-US" sz="1600" b="1" dirty="0" smtClean="0">
                          <a:solidFill>
                            <a:schemeClr val="accent3"/>
                          </a:solidFill>
                          <a:latin typeface="+mn-lt"/>
                          <a:cs typeface="Arial" pitchFamily="34" charset="0"/>
                        </a:rPr>
                        <a:t>%</a:t>
                      </a:r>
                      <a:endParaRPr lang="en-US" sz="1600" b="1" dirty="0">
                        <a:solidFill>
                          <a:schemeClr val="accent3"/>
                        </a:solidFill>
                        <a:latin typeface="+mn-lt"/>
                        <a:cs typeface="Arial" pitchFamily="34" charset="0"/>
                      </a:endParaRPr>
                    </a:p>
                  </a:txBody>
                  <a:tcPr>
                    <a:solidFill>
                      <a:srgbClr val="008AF2"/>
                    </a:solidFill>
                  </a:tcPr>
                </a:tc>
              </a:tr>
              <a:tr h="230237">
                <a:tc>
                  <a:txBody>
                    <a:bodyPr/>
                    <a:lstStyle/>
                    <a:p>
                      <a:r>
                        <a:rPr lang="en-US" sz="1500" dirty="0" smtClean="0">
                          <a:latin typeface="+mn-lt"/>
                          <a:cs typeface="Arial" pitchFamily="34" charset="0"/>
                        </a:rPr>
                        <a:t>Autism n=58</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20</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6</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6</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28.6%*</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100.%</a:t>
                      </a:r>
                      <a:endParaRPr lang="en-US" sz="1500" dirty="0">
                        <a:latin typeface="+mn-lt"/>
                        <a:cs typeface="Arial" pitchFamily="34" charset="0"/>
                      </a:endParaRPr>
                    </a:p>
                  </a:txBody>
                  <a:tcPr/>
                </a:tc>
              </a:tr>
              <a:tr h="230237">
                <a:tc>
                  <a:txBody>
                    <a:bodyPr/>
                    <a:lstStyle/>
                    <a:p>
                      <a:r>
                        <a:rPr lang="en-US" sz="1500" dirty="0" smtClean="0">
                          <a:latin typeface="+mn-lt"/>
                          <a:cs typeface="Arial" pitchFamily="34" charset="0"/>
                        </a:rPr>
                        <a:t>Depression n=195</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74</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21</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21</a:t>
                      </a:r>
                      <a:endParaRPr lang="en-US" sz="1500" dirty="0">
                        <a:latin typeface="+mn-lt"/>
                        <a:cs typeface="Arial" pitchFamily="34" charset="0"/>
                      </a:endParaRPr>
                    </a:p>
                  </a:txBody>
                  <a:tcPr/>
                </a:tc>
                <a:tc>
                  <a:txBody>
                    <a:bodyPr/>
                    <a:lstStyle/>
                    <a:p>
                      <a:pPr algn="ctr"/>
                      <a:r>
                        <a:rPr lang="en-US" sz="1500" b="1" dirty="0" smtClean="0">
                          <a:solidFill>
                            <a:srgbClr val="003399"/>
                          </a:solidFill>
                          <a:latin typeface="+mn-lt"/>
                          <a:cs typeface="Arial" pitchFamily="34" charset="0"/>
                        </a:rPr>
                        <a:t>28.2%</a:t>
                      </a:r>
                      <a:endParaRPr lang="en-US" sz="1500" b="1" dirty="0">
                        <a:solidFill>
                          <a:srgbClr val="003399"/>
                        </a:solidFill>
                        <a:latin typeface="+mn-lt"/>
                        <a:cs typeface="Arial" pitchFamily="34" charset="0"/>
                      </a:endParaRPr>
                    </a:p>
                  </a:txBody>
                  <a:tcPr/>
                </a:tc>
                <a:tc>
                  <a:txBody>
                    <a:bodyPr/>
                    <a:lstStyle/>
                    <a:p>
                      <a:pPr algn="ctr"/>
                      <a:r>
                        <a:rPr lang="en-US" sz="1500" b="1" dirty="0" smtClean="0">
                          <a:solidFill>
                            <a:srgbClr val="003399"/>
                          </a:solidFill>
                          <a:latin typeface="+mn-lt"/>
                          <a:cs typeface="Arial" pitchFamily="34" charset="0"/>
                        </a:rPr>
                        <a:t>100%</a:t>
                      </a:r>
                      <a:endParaRPr lang="en-US" sz="1500" b="1" dirty="0">
                        <a:solidFill>
                          <a:srgbClr val="003399"/>
                        </a:solidFill>
                        <a:latin typeface="+mn-lt"/>
                        <a:cs typeface="Arial" pitchFamily="34" charset="0"/>
                      </a:endParaRPr>
                    </a:p>
                  </a:txBody>
                  <a:tcPr/>
                </a:tc>
              </a:tr>
              <a:tr h="230237">
                <a:tc>
                  <a:txBody>
                    <a:bodyPr/>
                    <a:lstStyle/>
                    <a:p>
                      <a:r>
                        <a:rPr lang="en-US" sz="1500" dirty="0" smtClean="0">
                          <a:latin typeface="+mn-lt"/>
                          <a:cs typeface="Arial" pitchFamily="34" charset="0"/>
                        </a:rPr>
                        <a:t>Food/digestive allergies n=378</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87</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11</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11</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12.4%*</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100.%</a:t>
                      </a:r>
                      <a:endParaRPr lang="en-US" sz="1500" dirty="0">
                        <a:latin typeface="+mn-lt"/>
                        <a:cs typeface="Arial" pitchFamily="34" charset="0"/>
                      </a:endParaRPr>
                    </a:p>
                  </a:txBody>
                  <a:tcPr/>
                </a:tc>
              </a:tr>
              <a:tr h="230237">
                <a:tc>
                  <a:txBody>
                    <a:bodyPr/>
                    <a:lstStyle/>
                    <a:p>
                      <a:r>
                        <a:rPr lang="en-US" sz="1500" dirty="0" smtClean="0">
                          <a:latin typeface="+mn-lt"/>
                          <a:cs typeface="Arial" pitchFamily="34" charset="0"/>
                        </a:rPr>
                        <a:t>Non-strep. sore throat  </a:t>
                      </a:r>
                      <a:r>
                        <a:rPr lang="en-US" sz="1500" baseline="0" dirty="0" smtClean="0">
                          <a:latin typeface="+mn-lt"/>
                          <a:cs typeface="Arial" pitchFamily="34" charset="0"/>
                        </a:rPr>
                        <a:t>n=2808 </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514</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18</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17</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4.2%</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98.0%</a:t>
                      </a:r>
                      <a:endParaRPr lang="en-US" sz="1500" dirty="0">
                        <a:latin typeface="+mn-lt"/>
                        <a:cs typeface="Arial" pitchFamily="34" charset="0"/>
                      </a:endParaRPr>
                    </a:p>
                  </a:txBody>
                  <a:tcPr/>
                </a:tc>
              </a:tr>
              <a:tr h="230237">
                <a:tc>
                  <a:txBody>
                    <a:bodyPr/>
                    <a:lstStyle/>
                    <a:p>
                      <a:r>
                        <a:rPr lang="en-US" sz="1500" dirty="0" smtClean="0">
                          <a:latin typeface="+mn-lt"/>
                          <a:cs typeface="Arial" pitchFamily="34" charset="0"/>
                        </a:rPr>
                        <a:t>Insomnia n=387</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128</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20</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20</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14.9%</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89.9%</a:t>
                      </a:r>
                      <a:endParaRPr lang="en-US" sz="1500" dirty="0">
                        <a:latin typeface="+mn-lt"/>
                        <a:cs typeface="Arial" pitchFamily="34" charset="0"/>
                      </a:endParaRPr>
                    </a:p>
                  </a:txBody>
                  <a:tcPr/>
                </a:tc>
              </a:tr>
              <a:tr h="230237">
                <a:tc>
                  <a:txBody>
                    <a:bodyPr/>
                    <a:lstStyle/>
                    <a:p>
                      <a:r>
                        <a:rPr lang="en-US" sz="1500" dirty="0" smtClean="0">
                          <a:latin typeface="+mn-lt"/>
                          <a:cs typeface="Arial" pitchFamily="34" charset="0"/>
                        </a:rPr>
                        <a:t>ADD/ADHD n=540</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133</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38</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33</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23.7%</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88.4%</a:t>
                      </a:r>
                      <a:endParaRPr lang="en-US" sz="1500" dirty="0">
                        <a:latin typeface="+mn-lt"/>
                        <a:cs typeface="Arial" pitchFamily="34" charset="0"/>
                      </a:endParaRPr>
                    </a:p>
                  </a:txBody>
                  <a:tcPr/>
                </a:tc>
              </a:tr>
              <a:tr h="230237">
                <a:tc>
                  <a:txBody>
                    <a:bodyPr/>
                    <a:lstStyle/>
                    <a:p>
                      <a:r>
                        <a:rPr lang="en-US" sz="1500" dirty="0" smtClean="0">
                          <a:latin typeface="+mn-lt"/>
                          <a:cs typeface="Arial" pitchFamily="34" charset="0"/>
                        </a:rPr>
                        <a:t>Head or chest cold n=4456</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708</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72</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65</a:t>
                      </a:r>
                      <a:endParaRPr lang="en-US" sz="1500" dirty="0">
                        <a:latin typeface="+mn-lt"/>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mn-lt"/>
                          <a:cs typeface="Arial" pitchFamily="34" charset="0"/>
                        </a:rPr>
                        <a:t>11.3%</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88.3%</a:t>
                      </a:r>
                      <a:endParaRPr lang="en-US" sz="1500" dirty="0">
                        <a:latin typeface="+mn-lt"/>
                        <a:cs typeface="Arial" pitchFamily="34" charset="0"/>
                      </a:endParaRPr>
                    </a:p>
                  </a:txBody>
                  <a:tcPr/>
                </a:tc>
              </a:tr>
              <a:tr h="230237">
                <a:tc>
                  <a:txBody>
                    <a:bodyPr/>
                    <a:lstStyle/>
                    <a:p>
                      <a:r>
                        <a:rPr lang="en-US" sz="1500" dirty="0" smtClean="0">
                          <a:latin typeface="+mn-lt"/>
                          <a:cs typeface="Arial" pitchFamily="34" charset="0"/>
                        </a:rPr>
                        <a:t>Allergies other than hay fever/resp.</a:t>
                      </a:r>
                      <a:r>
                        <a:rPr lang="en-US" sz="1500" baseline="0" dirty="0" smtClean="0">
                          <a:latin typeface="+mn-lt"/>
                          <a:cs typeface="Arial" pitchFamily="34" charset="0"/>
                        </a:rPr>
                        <a:t>, food/skin allergies, eczema n=451</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91</a:t>
                      </a:r>
                      <a:endParaRPr lang="en-US" sz="1500" dirty="0">
                        <a:latin typeface="+mn-lt"/>
                        <a:cs typeface="Arial" pitchFamily="34" charset="0"/>
                      </a:endParaRPr>
                    </a:p>
                  </a:txBody>
                  <a:tcPr anchor="ctr"/>
                </a:tc>
                <a:tc>
                  <a:txBody>
                    <a:bodyPr/>
                    <a:lstStyle/>
                    <a:p>
                      <a:pPr algn="ctr"/>
                      <a:r>
                        <a:rPr lang="en-US" sz="1500" dirty="0" smtClean="0">
                          <a:latin typeface="+mn-lt"/>
                          <a:cs typeface="Arial" pitchFamily="34" charset="0"/>
                        </a:rPr>
                        <a:t>12</a:t>
                      </a:r>
                      <a:endParaRPr lang="en-US" sz="1500" dirty="0">
                        <a:latin typeface="+mn-lt"/>
                        <a:cs typeface="Arial" pitchFamily="34" charset="0"/>
                      </a:endParaRPr>
                    </a:p>
                  </a:txBody>
                  <a:tcPr anchor="ctr"/>
                </a:tc>
                <a:tc>
                  <a:txBody>
                    <a:bodyPr/>
                    <a:lstStyle/>
                    <a:p>
                      <a:pPr algn="ctr"/>
                      <a:r>
                        <a:rPr lang="en-US" sz="1500" dirty="0" smtClean="0">
                          <a:latin typeface="+mn-lt"/>
                          <a:cs typeface="Arial" pitchFamily="34" charset="0"/>
                        </a:rPr>
                        <a:t>11</a:t>
                      </a:r>
                      <a:endParaRPr lang="en-US" sz="1500" dirty="0">
                        <a:latin typeface="+mn-lt"/>
                        <a:cs typeface="Arial" pitchFamily="34" charset="0"/>
                      </a:endParaRPr>
                    </a:p>
                  </a:txBody>
                  <a:tcPr anchor="ctr"/>
                </a:tc>
                <a:tc>
                  <a:txBody>
                    <a:bodyPr/>
                    <a:lstStyle/>
                    <a:p>
                      <a:pPr algn="ctr"/>
                      <a:r>
                        <a:rPr lang="en-US" sz="1500" dirty="0" smtClean="0">
                          <a:latin typeface="+mn-lt"/>
                          <a:cs typeface="Arial" pitchFamily="34" charset="0"/>
                        </a:rPr>
                        <a:t>16.6%*</a:t>
                      </a:r>
                      <a:endParaRPr lang="en-US" sz="1500" dirty="0">
                        <a:latin typeface="+mn-lt"/>
                        <a:cs typeface="Arial" pitchFamily="34" charset="0"/>
                      </a:endParaRPr>
                    </a:p>
                  </a:txBody>
                  <a:tcPr anchor="ctr"/>
                </a:tc>
                <a:tc>
                  <a:txBody>
                    <a:bodyPr/>
                    <a:lstStyle/>
                    <a:p>
                      <a:pPr algn="ctr"/>
                      <a:r>
                        <a:rPr lang="en-US" sz="1500" dirty="0" smtClean="0">
                          <a:latin typeface="+mn-lt"/>
                          <a:cs typeface="Arial" pitchFamily="34" charset="0"/>
                        </a:rPr>
                        <a:t>86.9%</a:t>
                      </a:r>
                      <a:endParaRPr lang="en-US" sz="1500" dirty="0">
                        <a:latin typeface="+mn-lt"/>
                        <a:cs typeface="Arial" pitchFamily="34" charset="0"/>
                      </a:endParaRPr>
                    </a:p>
                  </a:txBody>
                  <a:tcPr anchor="ctr"/>
                </a:tc>
              </a:tr>
              <a:tr h="230237">
                <a:tc>
                  <a:txBody>
                    <a:bodyPr/>
                    <a:lstStyle/>
                    <a:p>
                      <a:r>
                        <a:rPr lang="en-US" sz="1500" dirty="0" smtClean="0">
                          <a:latin typeface="+mn-lt"/>
                          <a:cs typeface="Arial" pitchFamily="34" charset="0"/>
                        </a:rPr>
                        <a:t>Anxiety or stress n=538</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199</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55</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48</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26.1%</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85.2%</a:t>
                      </a:r>
                      <a:endParaRPr lang="en-US" sz="1500" dirty="0">
                        <a:latin typeface="+mn-lt"/>
                        <a:cs typeface="Arial" pitchFamily="34" charset="0"/>
                      </a:endParaRPr>
                    </a:p>
                  </a:txBody>
                  <a:tcPr/>
                </a:tc>
              </a:tr>
              <a:tr h="169277">
                <a:tc>
                  <a:txBody>
                    <a:bodyPr/>
                    <a:lstStyle/>
                    <a:p>
                      <a:r>
                        <a:rPr lang="en-US" sz="1500" dirty="0" smtClean="0">
                          <a:latin typeface="+mn-lt"/>
                          <a:cs typeface="Arial" pitchFamily="34" charset="0"/>
                        </a:rPr>
                        <a:t>Anemia</a:t>
                      </a:r>
                      <a:r>
                        <a:rPr lang="en-US" sz="1500" baseline="0" dirty="0" smtClean="0">
                          <a:latin typeface="+mn-lt"/>
                          <a:cs typeface="Arial" pitchFamily="34" charset="0"/>
                        </a:rPr>
                        <a:t> n=121</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36</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35</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25</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69.0%</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66.8%</a:t>
                      </a:r>
                      <a:endParaRPr lang="en-US" sz="1500" dirty="0">
                        <a:latin typeface="+mn-lt"/>
                        <a:cs typeface="Arial" pitchFamily="34" charset="0"/>
                      </a:endParaRPr>
                    </a:p>
                  </a:txBody>
                  <a:tcPr/>
                </a:tc>
              </a:tr>
              <a:tr h="365760">
                <a:tc>
                  <a:txBody>
                    <a:bodyPr/>
                    <a:lstStyle/>
                    <a:p>
                      <a:r>
                        <a:rPr lang="en-US" sz="1500" dirty="0" smtClean="0">
                          <a:latin typeface="+mn-lt"/>
                          <a:cs typeface="Arial" pitchFamily="34" charset="0"/>
                        </a:rPr>
                        <a:t>Asthma n=485</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86</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20</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13</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16.9%</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63.9%</a:t>
                      </a:r>
                      <a:endParaRPr lang="en-US" sz="1500" dirty="0">
                        <a:latin typeface="+mn-lt"/>
                        <a:cs typeface="Arial" pitchFamily="34" charset="0"/>
                      </a:endParaRPr>
                    </a:p>
                  </a:txBody>
                  <a:tcPr/>
                </a:tc>
              </a:tr>
              <a:tr h="365760">
                <a:tc>
                  <a:txBody>
                    <a:bodyPr/>
                    <a:lstStyle/>
                    <a:p>
                      <a:r>
                        <a:rPr lang="en-US" sz="1500" dirty="0" smtClean="0">
                          <a:latin typeface="+mn-lt"/>
                          <a:cs typeface="Arial" pitchFamily="34" charset="0"/>
                        </a:rPr>
                        <a:t>Back or neck pain n=311</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120</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88</a:t>
                      </a:r>
                      <a:endParaRPr lang="en-US" sz="1500" dirty="0">
                        <a:latin typeface="+mn-lt"/>
                        <a:cs typeface="Arial" pitchFamily="34" charset="0"/>
                      </a:endParaRPr>
                    </a:p>
                  </a:txBody>
                  <a:tcPr/>
                </a:tc>
                <a:tc>
                  <a:txBody>
                    <a:bodyPr/>
                    <a:lstStyle/>
                    <a:p>
                      <a:pPr algn="ctr"/>
                      <a:r>
                        <a:rPr lang="en-US" sz="1500" dirty="0" smtClean="0">
                          <a:latin typeface="+mn-lt"/>
                          <a:cs typeface="Arial" pitchFamily="34" charset="0"/>
                        </a:rPr>
                        <a:t>50</a:t>
                      </a:r>
                      <a:endParaRPr lang="en-US" sz="1500" dirty="0">
                        <a:latin typeface="+mn-lt"/>
                        <a:cs typeface="Arial" pitchFamily="34" charset="0"/>
                      </a:endParaRPr>
                    </a:p>
                  </a:txBody>
                  <a:tcPr/>
                </a:tc>
                <a:tc>
                  <a:txBody>
                    <a:bodyPr/>
                    <a:lstStyle/>
                    <a:p>
                      <a:pPr algn="ctr"/>
                      <a:r>
                        <a:rPr lang="en-US" sz="1500" b="1" dirty="0" smtClean="0">
                          <a:solidFill>
                            <a:srgbClr val="003399"/>
                          </a:solidFill>
                          <a:latin typeface="+mn-lt"/>
                          <a:cs typeface="Arial" pitchFamily="34" charset="0"/>
                        </a:rPr>
                        <a:t>42.0%</a:t>
                      </a:r>
                      <a:endParaRPr lang="en-US" sz="1500" b="1" dirty="0">
                        <a:solidFill>
                          <a:srgbClr val="003399"/>
                        </a:solidFill>
                        <a:latin typeface="+mn-lt"/>
                        <a:cs typeface="Arial" pitchFamily="34" charset="0"/>
                      </a:endParaRPr>
                    </a:p>
                  </a:txBody>
                  <a:tcPr/>
                </a:tc>
                <a:tc>
                  <a:txBody>
                    <a:bodyPr/>
                    <a:lstStyle/>
                    <a:p>
                      <a:pPr algn="l"/>
                      <a:r>
                        <a:rPr lang="en-US" sz="1500" b="1" dirty="0" smtClean="0">
                          <a:solidFill>
                            <a:srgbClr val="003399"/>
                          </a:solidFill>
                          <a:latin typeface="+mn-lt"/>
                          <a:cs typeface="Arial" pitchFamily="34" charset="0"/>
                        </a:rPr>
                        <a:t>      52.7%</a:t>
                      </a:r>
                      <a:endParaRPr lang="en-US" sz="1500" b="1" dirty="0">
                        <a:solidFill>
                          <a:srgbClr val="003399"/>
                        </a:solidFill>
                        <a:latin typeface="+mn-lt"/>
                        <a:cs typeface="Arial" pitchFamily="34" charset="0"/>
                      </a:endParaRPr>
                    </a:p>
                  </a:txBody>
                  <a:tcPr/>
                </a:tc>
              </a:tr>
            </a:tbl>
          </a:graphicData>
        </a:graphic>
      </p:graphicFrame>
      <p:sp>
        <p:nvSpPr>
          <p:cNvPr id="8" name="TextBox 7"/>
          <p:cNvSpPr txBox="1"/>
          <p:nvPr/>
        </p:nvSpPr>
        <p:spPr>
          <a:xfrm>
            <a:off x="8229600" y="6615310"/>
            <a:ext cx="1143000" cy="276999"/>
          </a:xfrm>
          <a:prstGeom prst="rect">
            <a:avLst/>
          </a:prstGeom>
          <a:noFill/>
        </p:spPr>
        <p:txBody>
          <a:bodyPr wrap="square" rtlCol="0">
            <a:spAutoFit/>
          </a:bodyPr>
          <a:lstStyle/>
          <a:p>
            <a:r>
              <a:rPr lang="en-US" sz="1200" dirty="0" smtClean="0"/>
              <a:t>*RSE&gt;30</a:t>
            </a:r>
            <a:endParaRPr lang="en-US" sz="1200" dirty="0"/>
          </a:p>
        </p:txBody>
      </p:sp>
      <p:sp>
        <p:nvSpPr>
          <p:cNvPr id="7" name="TextBox 6"/>
          <p:cNvSpPr txBox="1"/>
          <p:nvPr/>
        </p:nvSpPr>
        <p:spPr>
          <a:xfrm>
            <a:off x="7992270" y="762000"/>
            <a:ext cx="1139030" cy="461665"/>
          </a:xfrm>
          <a:prstGeom prst="rect">
            <a:avLst/>
          </a:prstGeom>
          <a:noFill/>
        </p:spPr>
        <p:txBody>
          <a:bodyPr wrap="none" rtlCol="0">
            <a:spAutoFit/>
          </a:bodyPr>
          <a:lstStyle/>
          <a:p>
            <a:r>
              <a:rPr lang="en-US" b="1" dirty="0" smtClean="0">
                <a:solidFill>
                  <a:schemeClr val="accent5"/>
                </a:solidFill>
              </a:rPr>
              <a:t>Table x</a:t>
            </a:r>
            <a:endParaRPr lang="en-US" b="1" dirty="0">
              <a:solidFill>
                <a:schemeClr val="accent5"/>
              </a:solidFill>
            </a:endParaRPr>
          </a:p>
        </p:txBody>
      </p:sp>
    </p:spTree>
    <p:extLst>
      <p:ext uri="{BB962C8B-B14F-4D97-AF65-F5344CB8AC3E}">
        <p14:creationId xmlns:p14="http://schemas.microsoft.com/office/powerpoint/2010/main" val="216574405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endParaRPr>
          </a:p>
          <a:p>
            <a:pPr>
              <a:defRPr/>
            </a:pPr>
            <a:endParaRPr lang="en-US" dirty="0">
              <a:latin typeface="+mn-lt"/>
            </a:endParaRPr>
          </a:p>
        </p:txBody>
      </p:sp>
      <p:sp>
        <p:nvSpPr>
          <p:cNvPr id="6" name="TextBox 5"/>
          <p:cNvSpPr txBox="1"/>
          <p:nvPr/>
        </p:nvSpPr>
        <p:spPr>
          <a:xfrm>
            <a:off x="2590800" y="107939"/>
            <a:ext cx="6565900" cy="1077218"/>
          </a:xfrm>
          <a:prstGeom prst="rect">
            <a:avLst/>
          </a:prstGeom>
          <a:noFill/>
        </p:spPr>
        <p:txBody>
          <a:bodyPr wrap="square" rtlCol="0">
            <a:spAutoFit/>
          </a:bodyPr>
          <a:lstStyle/>
          <a:p>
            <a:r>
              <a:rPr lang="en-US" sz="3200" b="1" dirty="0" smtClean="0">
                <a:solidFill>
                  <a:schemeClr val="bg1"/>
                </a:solidFill>
                <a:latin typeface="+mn-lt"/>
              </a:rPr>
              <a:t>CAM Use for Children with Back or Neck Pain </a:t>
            </a:r>
            <a:endParaRPr lang="en-US" sz="3200" b="1" dirty="0">
              <a:solidFill>
                <a:schemeClr val="bg1"/>
              </a:solidFill>
              <a:latin typeface="+mn-lt"/>
            </a:endParaRPr>
          </a:p>
        </p:txBody>
      </p:sp>
      <p:pic>
        <p:nvPicPr>
          <p:cNvPr id="14" name="Picture 13" descr="CAHMI_Logo_final.jpg"/>
          <p:cNvPicPr>
            <a:picLocks noChangeAspect="1"/>
          </p:cNvPicPr>
          <p:nvPr/>
        </p:nvPicPr>
        <p:blipFill>
          <a:blip r:embed="rId3" cstate="print"/>
          <a:stretch>
            <a:fillRect/>
          </a:stretch>
        </p:blipFill>
        <p:spPr>
          <a:xfrm>
            <a:off x="0" y="0"/>
            <a:ext cx="2209800" cy="1160145"/>
          </a:xfrm>
          <a:prstGeom prst="rect">
            <a:avLst/>
          </a:prstGeom>
        </p:spPr>
      </p:pic>
      <p:grpSp>
        <p:nvGrpSpPr>
          <p:cNvPr id="2" name="Group 3"/>
          <p:cNvGrpSpPr/>
          <p:nvPr/>
        </p:nvGrpSpPr>
        <p:grpSpPr>
          <a:xfrm>
            <a:off x="226703" y="1295400"/>
            <a:ext cx="8809347" cy="5597005"/>
            <a:chOff x="226703" y="1295400"/>
            <a:chExt cx="8809347" cy="5597005"/>
          </a:xfrm>
        </p:grpSpPr>
        <p:graphicFrame>
          <p:nvGraphicFramePr>
            <p:cNvPr id="8" name="Chart 7"/>
            <p:cNvGraphicFramePr/>
            <p:nvPr>
              <p:extLst>
                <p:ext uri="{D42A27DB-BD31-4B8C-83A1-F6EECF244321}">
                  <p14:modId xmlns:p14="http://schemas.microsoft.com/office/powerpoint/2010/main" val="1740189961"/>
                </p:ext>
              </p:extLst>
            </p:nvPr>
          </p:nvGraphicFramePr>
          <p:xfrm>
            <a:off x="1905000" y="1295400"/>
            <a:ext cx="3805535" cy="25976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2272298039"/>
                </p:ext>
              </p:extLst>
            </p:nvPr>
          </p:nvGraphicFramePr>
          <p:xfrm>
            <a:off x="2209800" y="3744354"/>
            <a:ext cx="4762500" cy="31480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extLst>
                <p:ext uri="{D42A27DB-BD31-4B8C-83A1-F6EECF244321}">
                  <p14:modId xmlns:p14="http://schemas.microsoft.com/office/powerpoint/2010/main" val="2964275130"/>
                </p:ext>
              </p:extLst>
            </p:nvPr>
          </p:nvGraphicFramePr>
          <p:xfrm>
            <a:off x="5454650" y="1295400"/>
            <a:ext cx="3581400" cy="4117722"/>
          </p:xfrm>
          <a:graphic>
            <a:graphicData uri="http://schemas.openxmlformats.org/drawingml/2006/chart">
              <c:chart xmlns:c="http://schemas.openxmlformats.org/drawingml/2006/chart" xmlns:r="http://schemas.openxmlformats.org/officeDocument/2006/relationships" r:id="rId6"/>
            </a:graphicData>
          </a:graphic>
        </p:graphicFrame>
        <p:grpSp>
          <p:nvGrpSpPr>
            <p:cNvPr id="4" name="Group 1"/>
            <p:cNvGrpSpPr/>
            <p:nvPr/>
          </p:nvGrpSpPr>
          <p:grpSpPr>
            <a:xfrm>
              <a:off x="226703" y="1536698"/>
              <a:ext cx="6174097" cy="5000882"/>
              <a:chOff x="226703" y="1536698"/>
              <a:chExt cx="6174097" cy="5000882"/>
            </a:xfrm>
          </p:grpSpPr>
          <p:sp>
            <p:nvSpPr>
              <p:cNvPr id="10" name="TextBox 9"/>
              <p:cNvSpPr txBox="1"/>
              <p:nvPr/>
            </p:nvSpPr>
            <p:spPr>
              <a:xfrm>
                <a:off x="726467" y="2354755"/>
                <a:ext cx="1600200" cy="1138773"/>
              </a:xfrm>
              <a:prstGeom prst="rect">
                <a:avLst/>
              </a:prstGeom>
              <a:noFill/>
              <a:ln>
                <a:solidFill>
                  <a:schemeClr val="tx1"/>
                </a:solidFill>
                <a:prstDash val="sysDot"/>
              </a:ln>
            </p:spPr>
            <p:txBody>
              <a:bodyPr wrap="square" rtlCol="0">
                <a:spAutoFit/>
              </a:bodyPr>
              <a:lstStyle/>
              <a:p>
                <a:pPr algn="ctr"/>
                <a:r>
                  <a:rPr lang="en-US" sz="1700" dirty="0" smtClean="0">
                    <a:latin typeface="+mn-lt"/>
                  </a:rPr>
                  <a:t>Prevalence of back or neck pain 3.4% n=311</a:t>
                </a:r>
                <a:endParaRPr lang="en-US" sz="1700" dirty="0">
                  <a:latin typeface="+mn-lt"/>
                </a:endParaRPr>
              </a:p>
            </p:txBody>
          </p:sp>
          <p:sp>
            <p:nvSpPr>
              <p:cNvPr id="11" name="TextBox 10"/>
              <p:cNvSpPr txBox="1"/>
              <p:nvPr/>
            </p:nvSpPr>
            <p:spPr>
              <a:xfrm>
                <a:off x="226703" y="1536698"/>
                <a:ext cx="461665" cy="2356365"/>
              </a:xfrm>
              <a:prstGeom prst="rect">
                <a:avLst/>
              </a:prstGeom>
              <a:noFill/>
            </p:spPr>
            <p:txBody>
              <a:bodyPr vert="vert270" wrap="square" rtlCol="0">
                <a:spAutoFit/>
              </a:bodyPr>
              <a:lstStyle/>
              <a:p>
                <a:pPr algn="ctr"/>
                <a:r>
                  <a:rPr lang="en-US" sz="1800" dirty="0" smtClean="0">
                    <a:latin typeface="+mn-lt"/>
                  </a:rPr>
                  <a:t>Sample Child  Core</a:t>
                </a:r>
                <a:endParaRPr lang="en-US" sz="1800" dirty="0">
                  <a:latin typeface="+mn-lt"/>
                </a:endParaRPr>
              </a:p>
            </p:txBody>
          </p:sp>
          <p:sp>
            <p:nvSpPr>
              <p:cNvPr id="12" name="TextBox 11"/>
              <p:cNvSpPr txBox="1"/>
              <p:nvPr/>
            </p:nvSpPr>
            <p:spPr>
              <a:xfrm>
                <a:off x="264802" y="4099181"/>
                <a:ext cx="461665" cy="2438399"/>
              </a:xfrm>
              <a:prstGeom prst="rect">
                <a:avLst/>
              </a:prstGeom>
              <a:noFill/>
            </p:spPr>
            <p:txBody>
              <a:bodyPr vert="vert270" wrap="square" rtlCol="0">
                <a:spAutoFit/>
              </a:bodyPr>
              <a:lstStyle/>
              <a:p>
                <a:pPr algn="ctr"/>
                <a:r>
                  <a:rPr lang="en-US" sz="1800" dirty="0" smtClean="0">
                    <a:latin typeface="+mn-lt"/>
                  </a:rPr>
                  <a:t>Child  CAM Supplement</a:t>
                </a:r>
                <a:endParaRPr lang="en-US" sz="1800" dirty="0">
                  <a:latin typeface="+mn-lt"/>
                </a:endParaRPr>
              </a:p>
            </p:txBody>
          </p:sp>
          <p:sp>
            <p:nvSpPr>
              <p:cNvPr id="15" name="TextBox 14"/>
              <p:cNvSpPr txBox="1"/>
              <p:nvPr/>
            </p:nvSpPr>
            <p:spPr>
              <a:xfrm>
                <a:off x="726467" y="4434007"/>
                <a:ext cx="1600200" cy="1661993"/>
              </a:xfrm>
              <a:prstGeom prst="rect">
                <a:avLst/>
              </a:prstGeom>
              <a:noFill/>
              <a:ln>
                <a:solidFill>
                  <a:schemeClr val="tx1"/>
                </a:solidFill>
                <a:prstDash val="sysDot"/>
              </a:ln>
            </p:spPr>
            <p:txBody>
              <a:bodyPr wrap="square" rtlCol="0">
                <a:spAutoFit/>
              </a:bodyPr>
              <a:lstStyle/>
              <a:p>
                <a:pPr algn="ctr"/>
                <a:r>
                  <a:rPr lang="en-US" sz="1700" dirty="0" smtClean="0">
                    <a:latin typeface="+mn-lt"/>
                  </a:rPr>
                  <a:t>Among children </a:t>
                </a:r>
                <a:r>
                  <a:rPr lang="en-US" sz="1700" dirty="0">
                    <a:latin typeface="+mn-lt"/>
                  </a:rPr>
                  <a:t>who </a:t>
                </a:r>
                <a:r>
                  <a:rPr lang="en-US" sz="1700" dirty="0" smtClean="0">
                    <a:latin typeface="+mn-lt"/>
                  </a:rPr>
                  <a:t>experience back </a:t>
                </a:r>
                <a:r>
                  <a:rPr lang="en-US" sz="1700" dirty="0">
                    <a:latin typeface="+mn-lt"/>
                  </a:rPr>
                  <a:t>or neck </a:t>
                </a:r>
                <a:r>
                  <a:rPr lang="en-US" sz="1700" dirty="0" smtClean="0">
                    <a:latin typeface="+mn-lt"/>
                  </a:rPr>
                  <a:t>pain, 36.0% of children used  CAM (n=120)</a:t>
                </a:r>
                <a:endParaRPr lang="en-US" sz="1700" dirty="0">
                  <a:latin typeface="+mn-lt"/>
                </a:endParaRPr>
              </a:p>
            </p:txBody>
          </p:sp>
          <p:sp>
            <p:nvSpPr>
              <p:cNvPr id="17" name="Down Arrow 16"/>
              <p:cNvSpPr/>
              <p:nvPr/>
            </p:nvSpPr>
            <p:spPr bwMode="auto">
              <a:xfrm>
                <a:off x="1358900" y="3639436"/>
                <a:ext cx="228600" cy="70396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cxnSp>
            <p:nvCxnSpPr>
              <p:cNvPr id="19" name="Straight Arrow Connector 18"/>
              <p:cNvCxnSpPr/>
              <p:nvPr/>
            </p:nvCxnSpPr>
            <p:spPr bwMode="auto">
              <a:xfrm flipV="1">
                <a:off x="5378450" y="4343400"/>
                <a:ext cx="1022350" cy="5842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Connector 29"/>
              <p:cNvCxnSpPr/>
              <p:nvPr/>
            </p:nvCxnSpPr>
            <p:spPr bwMode="auto">
              <a:xfrm>
                <a:off x="264802" y="4038600"/>
                <a:ext cx="5450198" cy="0"/>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grpSp>
    </p:spTree>
    <p:extLst>
      <p:ext uri="{BB962C8B-B14F-4D97-AF65-F5344CB8AC3E}">
        <p14:creationId xmlns:p14="http://schemas.microsoft.com/office/powerpoint/2010/main" val="32413628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0"/>
            <a:ext cx="9144000" cy="12319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j-lt"/>
            </a:endParaRPr>
          </a:p>
          <a:p>
            <a:pPr>
              <a:defRPr/>
            </a:pPr>
            <a:endParaRPr lang="en-US" dirty="0">
              <a:latin typeface="+mj-lt"/>
            </a:endParaRPr>
          </a:p>
        </p:txBody>
      </p:sp>
      <p:sp>
        <p:nvSpPr>
          <p:cNvPr id="5123" name="Content Placeholder 6"/>
          <p:cNvSpPr>
            <a:spLocks noGrp="1"/>
          </p:cNvSpPr>
          <p:nvPr>
            <p:ph idx="1"/>
          </p:nvPr>
        </p:nvSpPr>
        <p:spPr>
          <a:xfrm>
            <a:off x="304800" y="1447800"/>
            <a:ext cx="8534400" cy="5181600"/>
          </a:xfrm>
        </p:spPr>
        <p:txBody>
          <a:bodyPr/>
          <a:lstStyle/>
          <a:p>
            <a:pPr marL="0" indent="0">
              <a:buNone/>
            </a:pPr>
            <a:r>
              <a:rPr lang="en-US" sz="2400" b="1" u="sng" dirty="0" smtClean="0"/>
              <a:t>Data:</a:t>
            </a:r>
          </a:p>
          <a:p>
            <a:pPr marL="457200" indent="-457200">
              <a:buFont typeface="+mj-lt"/>
              <a:buAutoNum type="arabicPeriod"/>
            </a:pPr>
            <a:r>
              <a:rPr lang="en-US" sz="2400" dirty="0" smtClean="0"/>
              <a:t>2007 National Health Interview Survey (NHIS, n=9,417),</a:t>
            </a:r>
          </a:p>
          <a:p>
            <a:pPr marL="457200" indent="-457200">
              <a:buFont typeface="+mj-lt"/>
              <a:buAutoNum type="arabicPeriod"/>
            </a:pPr>
            <a:r>
              <a:rPr lang="en-US" sz="2400" dirty="0" smtClean="0"/>
              <a:t>Linked file of the 2007 NHIS to the 2008 Medical Expenditure Panel Survey (MEPS) (n=2,411) </a:t>
            </a:r>
          </a:p>
          <a:p>
            <a:pPr marL="457200" indent="-457200">
              <a:buFont typeface="+mj-lt"/>
              <a:buAutoNum type="arabicPeriod"/>
            </a:pPr>
            <a:r>
              <a:rPr lang="en-US" sz="2400" dirty="0" smtClean="0"/>
              <a:t>2009/10 National Survey of Children with Special Health Care Needs (NS-CSHCN; n=40,243). </a:t>
            </a:r>
          </a:p>
          <a:p>
            <a:pPr marL="0" indent="0">
              <a:buNone/>
            </a:pPr>
            <a:r>
              <a:rPr lang="en-US" sz="2400" b="1" u="sng" dirty="0" smtClean="0"/>
              <a:t>Primary Methods</a:t>
            </a:r>
            <a:r>
              <a:rPr lang="en-US" sz="2400" b="1" dirty="0" smtClean="0"/>
              <a:t>:</a:t>
            </a:r>
          </a:p>
          <a:p>
            <a:pPr marL="0" indent="0">
              <a:buNone/>
            </a:pPr>
            <a:r>
              <a:rPr lang="en-US" sz="2400" dirty="0" smtClean="0"/>
              <a:t>Construct variables and estimate weighted prevalence</a:t>
            </a:r>
          </a:p>
          <a:p>
            <a:pPr marL="0" indent="0">
              <a:buNone/>
            </a:pPr>
            <a:r>
              <a:rPr lang="en-US" sz="2400" dirty="0" smtClean="0"/>
              <a:t>Multivariate analyses were used to calculate adjusted odds ratios (AOR), controlling for children's chronic condition and special needs status and demographic characteristics.</a:t>
            </a:r>
            <a:endParaRPr lang="en-US" sz="2400" dirty="0"/>
          </a:p>
        </p:txBody>
      </p:sp>
      <p:sp>
        <p:nvSpPr>
          <p:cNvPr id="9" name="Title 8"/>
          <p:cNvSpPr>
            <a:spLocks noGrp="1"/>
          </p:cNvSpPr>
          <p:nvPr>
            <p:ph type="title"/>
          </p:nvPr>
        </p:nvSpPr>
        <p:spPr>
          <a:xfrm>
            <a:off x="2057400" y="0"/>
            <a:ext cx="6705600" cy="1143000"/>
          </a:xfrm>
        </p:spPr>
        <p:txBody>
          <a:bodyPr/>
          <a:lstStyle/>
          <a:p>
            <a:r>
              <a:rPr lang="en-US" sz="4000" b="1" dirty="0" smtClean="0">
                <a:solidFill>
                  <a:schemeClr val="bg1"/>
                </a:solidFill>
              </a:rPr>
              <a:t>Data and Methods</a:t>
            </a:r>
            <a:endParaRPr lang="en-US" sz="4000" b="1" dirty="0">
              <a:solidFill>
                <a:schemeClr val="bg1"/>
              </a:solidFill>
            </a:endParaRPr>
          </a:p>
        </p:txBody>
      </p:sp>
      <p:pic>
        <p:nvPicPr>
          <p:cNvPr id="6" name="Picture 5" descr="CAHMI_Logo_final.jpg"/>
          <p:cNvPicPr>
            <a:picLocks noChangeAspect="1"/>
          </p:cNvPicPr>
          <p:nvPr/>
        </p:nvPicPr>
        <p:blipFill>
          <a:blip r:embed="rId2"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13909096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3716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graphicFrame>
        <p:nvGraphicFramePr>
          <p:cNvPr id="8" name="Chart 7"/>
          <p:cNvGraphicFramePr/>
          <p:nvPr>
            <p:extLst>
              <p:ext uri="{D42A27DB-BD31-4B8C-83A1-F6EECF244321}">
                <p14:modId xmlns:p14="http://schemas.microsoft.com/office/powerpoint/2010/main" val="3623630476"/>
              </p:ext>
            </p:extLst>
          </p:nvPr>
        </p:nvGraphicFramePr>
        <p:xfrm>
          <a:off x="2209800" y="1381726"/>
          <a:ext cx="3657600" cy="28101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3258529154"/>
              </p:ext>
            </p:extLst>
          </p:nvPr>
        </p:nvGraphicFramePr>
        <p:xfrm>
          <a:off x="1651000" y="4015984"/>
          <a:ext cx="5384800" cy="280283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62000" y="2551837"/>
            <a:ext cx="1600200" cy="877163"/>
          </a:xfrm>
          <a:prstGeom prst="rect">
            <a:avLst/>
          </a:prstGeom>
          <a:noFill/>
          <a:ln>
            <a:solidFill>
              <a:schemeClr val="tx1"/>
            </a:solidFill>
            <a:prstDash val="sysDot"/>
          </a:ln>
        </p:spPr>
        <p:txBody>
          <a:bodyPr wrap="square" rtlCol="0">
            <a:spAutoFit/>
          </a:bodyPr>
          <a:lstStyle/>
          <a:p>
            <a:pPr algn="ctr"/>
            <a:r>
              <a:rPr lang="en-US" sz="1700" dirty="0" smtClean="0"/>
              <a:t>Prevalence of depression 3.0% n=195</a:t>
            </a:r>
            <a:endParaRPr lang="en-US" sz="1700" dirty="0"/>
          </a:p>
        </p:txBody>
      </p:sp>
      <p:sp>
        <p:nvSpPr>
          <p:cNvPr id="12" name="TextBox 11"/>
          <p:cNvSpPr txBox="1"/>
          <p:nvPr/>
        </p:nvSpPr>
        <p:spPr>
          <a:xfrm>
            <a:off x="152400" y="4267199"/>
            <a:ext cx="461665" cy="2438399"/>
          </a:xfrm>
          <a:prstGeom prst="rect">
            <a:avLst/>
          </a:prstGeom>
          <a:noFill/>
        </p:spPr>
        <p:txBody>
          <a:bodyPr vert="vert270" wrap="square" rtlCol="0">
            <a:spAutoFit/>
          </a:bodyPr>
          <a:lstStyle/>
          <a:p>
            <a:pPr algn="ctr"/>
            <a:r>
              <a:rPr lang="en-US" sz="1800" dirty="0" smtClean="0"/>
              <a:t>Child  </a:t>
            </a:r>
            <a:r>
              <a:rPr lang="en-US" sz="1800" dirty="0"/>
              <a:t>CAM Supplement</a:t>
            </a:r>
          </a:p>
        </p:txBody>
      </p:sp>
      <p:graphicFrame>
        <p:nvGraphicFramePr>
          <p:cNvPr id="13" name="Chart 12"/>
          <p:cNvGraphicFramePr/>
          <p:nvPr>
            <p:extLst>
              <p:ext uri="{D42A27DB-BD31-4B8C-83A1-F6EECF244321}">
                <p14:modId xmlns:p14="http://schemas.microsoft.com/office/powerpoint/2010/main" val="3862679140"/>
              </p:ext>
            </p:extLst>
          </p:nvPr>
        </p:nvGraphicFramePr>
        <p:xfrm>
          <a:off x="5181600" y="1756855"/>
          <a:ext cx="4114800" cy="3787601"/>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a:xfrm>
            <a:off x="4953000" y="3100691"/>
            <a:ext cx="914400" cy="369332"/>
          </a:xfrm>
          <a:prstGeom prst="rect">
            <a:avLst/>
          </a:prstGeom>
          <a:noFill/>
        </p:spPr>
        <p:txBody>
          <a:bodyPr wrap="square" rtlCol="0">
            <a:spAutoFit/>
          </a:bodyPr>
          <a:lstStyle/>
          <a:p>
            <a:r>
              <a:rPr lang="en-US" sz="1800" b="1" dirty="0" smtClean="0">
                <a:solidFill>
                  <a:srgbClr val="003399"/>
                </a:solidFill>
              </a:rPr>
              <a:t>6.9%</a:t>
            </a:r>
            <a:endParaRPr lang="en-US" sz="1800" b="1" dirty="0">
              <a:solidFill>
                <a:srgbClr val="003399"/>
              </a:solidFill>
            </a:endParaRPr>
          </a:p>
        </p:txBody>
      </p:sp>
      <p:sp>
        <p:nvSpPr>
          <p:cNvPr id="17" name="TextBox 16"/>
          <p:cNvSpPr txBox="1"/>
          <p:nvPr/>
        </p:nvSpPr>
        <p:spPr>
          <a:xfrm>
            <a:off x="2362200" y="0"/>
            <a:ext cx="6934200" cy="1077218"/>
          </a:xfrm>
          <a:prstGeom prst="rect">
            <a:avLst/>
          </a:prstGeom>
          <a:noFill/>
        </p:spPr>
        <p:txBody>
          <a:bodyPr wrap="square" rtlCol="0">
            <a:spAutoFit/>
          </a:bodyPr>
          <a:lstStyle/>
          <a:p>
            <a:r>
              <a:rPr lang="en-US" sz="3200" b="1" dirty="0" smtClean="0">
                <a:solidFill>
                  <a:schemeClr val="bg1"/>
                </a:solidFill>
              </a:rPr>
              <a:t>CAM Use for Children with Depression</a:t>
            </a:r>
            <a:endParaRPr lang="en-US" sz="3200" b="1" dirty="0">
              <a:solidFill>
                <a:schemeClr val="bg1"/>
              </a:solidFill>
            </a:endParaRPr>
          </a:p>
        </p:txBody>
      </p:sp>
      <p:pic>
        <p:nvPicPr>
          <p:cNvPr id="14" name="Picture 13" descr="CAHMI_Logo_final.jpg"/>
          <p:cNvPicPr>
            <a:picLocks noChangeAspect="1"/>
          </p:cNvPicPr>
          <p:nvPr/>
        </p:nvPicPr>
        <p:blipFill>
          <a:blip r:embed="rId5" cstate="print"/>
          <a:stretch>
            <a:fillRect/>
          </a:stretch>
        </p:blipFill>
        <p:spPr>
          <a:xfrm>
            <a:off x="0" y="0"/>
            <a:ext cx="2209800" cy="1160145"/>
          </a:xfrm>
          <a:prstGeom prst="rect">
            <a:avLst/>
          </a:prstGeom>
        </p:spPr>
      </p:pic>
      <p:sp>
        <p:nvSpPr>
          <p:cNvPr id="15" name="TextBox 14"/>
          <p:cNvSpPr txBox="1"/>
          <p:nvPr/>
        </p:nvSpPr>
        <p:spPr>
          <a:xfrm>
            <a:off x="762000" y="4586407"/>
            <a:ext cx="1600200" cy="1661993"/>
          </a:xfrm>
          <a:prstGeom prst="rect">
            <a:avLst/>
          </a:prstGeom>
          <a:noFill/>
          <a:ln>
            <a:solidFill>
              <a:schemeClr val="tx1"/>
            </a:solidFill>
            <a:prstDash val="sysDot"/>
          </a:ln>
        </p:spPr>
        <p:txBody>
          <a:bodyPr wrap="square" rtlCol="0">
            <a:spAutoFit/>
          </a:bodyPr>
          <a:lstStyle/>
          <a:p>
            <a:pPr algn="ctr"/>
            <a:r>
              <a:rPr lang="en-US" sz="1700" dirty="0"/>
              <a:t>Among children who experience </a:t>
            </a:r>
            <a:r>
              <a:rPr lang="en-US" sz="1700" dirty="0" smtClean="0"/>
              <a:t>depression, 33.0% </a:t>
            </a:r>
            <a:r>
              <a:rPr lang="en-US" sz="1700" dirty="0"/>
              <a:t>of children used  CAM (</a:t>
            </a:r>
            <a:r>
              <a:rPr lang="en-US" sz="1700" dirty="0" smtClean="0"/>
              <a:t>n=74)</a:t>
            </a:r>
            <a:endParaRPr lang="en-US" sz="1700" dirty="0"/>
          </a:p>
        </p:txBody>
      </p:sp>
      <p:sp>
        <p:nvSpPr>
          <p:cNvPr id="16" name="TextBox 15"/>
          <p:cNvSpPr txBox="1"/>
          <p:nvPr/>
        </p:nvSpPr>
        <p:spPr>
          <a:xfrm>
            <a:off x="152400" y="1698798"/>
            <a:ext cx="461665" cy="2356365"/>
          </a:xfrm>
          <a:prstGeom prst="rect">
            <a:avLst/>
          </a:prstGeom>
          <a:noFill/>
        </p:spPr>
        <p:txBody>
          <a:bodyPr vert="vert270" wrap="square" rtlCol="0">
            <a:spAutoFit/>
          </a:bodyPr>
          <a:lstStyle/>
          <a:p>
            <a:pPr algn="ctr"/>
            <a:r>
              <a:rPr lang="en-US" sz="1800" dirty="0" smtClean="0">
                <a:latin typeface="+mn-lt"/>
              </a:rPr>
              <a:t>Sample Child  Core</a:t>
            </a:r>
            <a:endParaRPr lang="en-US" sz="1800" dirty="0">
              <a:latin typeface="+mn-lt"/>
            </a:endParaRPr>
          </a:p>
        </p:txBody>
      </p:sp>
      <p:sp>
        <p:nvSpPr>
          <p:cNvPr id="5" name="Down Arrow 4"/>
          <p:cNvSpPr/>
          <p:nvPr/>
        </p:nvSpPr>
        <p:spPr bwMode="auto">
          <a:xfrm>
            <a:off x="1447800" y="3622423"/>
            <a:ext cx="228600" cy="79717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cxnSp>
        <p:nvCxnSpPr>
          <p:cNvPr id="7" name="Straight Arrow Connector 6"/>
          <p:cNvCxnSpPr/>
          <p:nvPr/>
        </p:nvCxnSpPr>
        <p:spPr bwMode="auto">
          <a:xfrm flipV="1">
            <a:off x="5410200" y="4267200"/>
            <a:ext cx="15240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Connector 17"/>
          <p:cNvCxnSpPr/>
          <p:nvPr/>
        </p:nvCxnSpPr>
        <p:spPr bwMode="auto">
          <a:xfrm>
            <a:off x="152400" y="4055163"/>
            <a:ext cx="55372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9779593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680"/>
            <a:ext cx="198120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19300" y="352869"/>
            <a:ext cx="7162800" cy="523220"/>
          </a:xfrm>
          <a:prstGeom prst="rect">
            <a:avLst/>
          </a:prstGeom>
          <a:noFill/>
        </p:spPr>
        <p:txBody>
          <a:bodyPr wrap="square" rtlCol="0">
            <a:spAutoFit/>
          </a:bodyPr>
          <a:lstStyle/>
          <a:p>
            <a:pPr algn="ctr"/>
            <a:r>
              <a:rPr lang="en-US" sz="2800" b="1" dirty="0" smtClean="0">
                <a:solidFill>
                  <a:schemeClr val="bg1"/>
                </a:solidFill>
              </a:rPr>
              <a:t>2007 NHIS and 2008 MEPS Linked File</a:t>
            </a:r>
          </a:p>
        </p:txBody>
      </p:sp>
      <p:sp>
        <p:nvSpPr>
          <p:cNvPr id="6" name="Text Placeholder 7"/>
          <p:cNvSpPr txBox="1">
            <a:spLocks/>
          </p:cNvSpPr>
          <p:nvPr/>
        </p:nvSpPr>
        <p:spPr>
          <a:xfrm>
            <a:off x="381000" y="1765300"/>
            <a:ext cx="8534400" cy="4343400"/>
          </a:xfrm>
          <a:prstGeom prst="rect">
            <a:avLst/>
          </a:prstGeom>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en-US" sz="3600" dirty="0"/>
              <a:t>Linkage of NHIS and MEPS datasets result in </a:t>
            </a:r>
            <a:r>
              <a:rPr lang="en-US" sz="3600" b="1" dirty="0" smtClean="0">
                <a:solidFill>
                  <a:srgbClr val="003399"/>
                </a:solidFill>
              </a:rPr>
              <a:t>2,411 </a:t>
            </a:r>
            <a:r>
              <a:rPr lang="en-US" sz="3600" b="1" dirty="0">
                <a:solidFill>
                  <a:srgbClr val="003399"/>
                </a:solidFill>
              </a:rPr>
              <a:t>cases </a:t>
            </a:r>
            <a:r>
              <a:rPr lang="en-US" sz="3600" dirty="0"/>
              <a:t>of data which is </a:t>
            </a:r>
            <a:r>
              <a:rPr lang="en-US" sz="3600" b="1" dirty="0">
                <a:solidFill>
                  <a:srgbClr val="003399"/>
                </a:solidFill>
              </a:rPr>
              <a:t>insufficient to validity </a:t>
            </a:r>
            <a:r>
              <a:rPr lang="en-US" sz="3600" dirty="0"/>
              <a:t>explore the many </a:t>
            </a:r>
            <a:r>
              <a:rPr lang="en-US" sz="3600" b="1" dirty="0">
                <a:solidFill>
                  <a:srgbClr val="003399"/>
                </a:solidFill>
              </a:rPr>
              <a:t>condition specific </a:t>
            </a:r>
            <a:r>
              <a:rPr lang="en-US" sz="3600" dirty="0"/>
              <a:t>patterns and associations critical to better understanding the need for and impact of integrative medicine in children. </a:t>
            </a:r>
          </a:p>
          <a:p>
            <a:pPr marL="0" indent="0">
              <a:buNone/>
            </a:pPr>
            <a:r>
              <a:rPr lang="en-US" sz="3600" dirty="0"/>
              <a:t> </a:t>
            </a:r>
          </a:p>
          <a:p>
            <a:pPr marL="0" indent="0">
              <a:buNone/>
            </a:pPr>
            <a:endParaRPr lang="en-US" sz="3600" dirty="0"/>
          </a:p>
        </p:txBody>
      </p:sp>
      <p:pic>
        <p:nvPicPr>
          <p:cNvPr id="7" name="Picture 6"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29915727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2700" y="-63500"/>
            <a:ext cx="9144000" cy="12319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cs typeface="Arial" pitchFamily="34" charset="0"/>
            </a:endParaRPr>
          </a:p>
          <a:p>
            <a:pPr>
              <a:defRPr/>
            </a:pPr>
            <a:endParaRPr lang="en-US" dirty="0">
              <a:latin typeface="+mn-lt"/>
              <a:cs typeface="Arial" pitchFamily="34" charset="0"/>
            </a:endParaRPr>
          </a:p>
        </p:txBody>
      </p:sp>
      <p:sp>
        <p:nvSpPr>
          <p:cNvPr id="6" name="TextBox 5"/>
          <p:cNvSpPr txBox="1"/>
          <p:nvPr/>
        </p:nvSpPr>
        <p:spPr>
          <a:xfrm>
            <a:off x="2489200" y="-31929"/>
            <a:ext cx="6477000" cy="1015663"/>
          </a:xfrm>
          <a:prstGeom prst="rect">
            <a:avLst/>
          </a:prstGeom>
          <a:noFill/>
        </p:spPr>
        <p:txBody>
          <a:bodyPr wrap="square" rtlCol="0">
            <a:spAutoFit/>
          </a:bodyPr>
          <a:lstStyle/>
          <a:p>
            <a:pPr algn="ctr"/>
            <a:r>
              <a:rPr lang="en-US" sz="3600" b="1" dirty="0" smtClean="0">
                <a:solidFill>
                  <a:schemeClr val="bg1"/>
                </a:solidFill>
                <a:latin typeface="+mn-lt"/>
                <a:cs typeface="Arial" pitchFamily="34" charset="0"/>
              </a:rPr>
              <a:t>Results</a:t>
            </a:r>
          </a:p>
          <a:p>
            <a:pPr algn="ctr"/>
            <a:r>
              <a:rPr lang="en-US" b="1" dirty="0" smtClean="0">
                <a:solidFill>
                  <a:schemeClr val="bg1"/>
                </a:solidFill>
                <a:latin typeface="+mn-lt"/>
                <a:cs typeface="Arial" pitchFamily="34" charset="0"/>
              </a:rPr>
              <a:t>Prevalence of CAM Use*, by CSHCN status</a:t>
            </a:r>
            <a:endParaRPr lang="en-US" b="1" dirty="0">
              <a:solidFill>
                <a:schemeClr val="bg1"/>
              </a:solidFill>
              <a:latin typeface="+mn-lt"/>
              <a:cs typeface="Arial" pitchFamily="34" charset="0"/>
            </a:endParaRPr>
          </a:p>
        </p:txBody>
      </p:sp>
      <p:graphicFrame>
        <p:nvGraphicFramePr>
          <p:cNvPr id="2" name="Chart 1"/>
          <p:cNvGraphicFramePr/>
          <p:nvPr>
            <p:extLst>
              <p:ext uri="{D42A27DB-BD31-4B8C-83A1-F6EECF244321}">
                <p14:modId xmlns:p14="http://schemas.microsoft.com/office/powerpoint/2010/main" val="497147699"/>
              </p:ext>
            </p:extLst>
          </p:nvPr>
        </p:nvGraphicFramePr>
        <p:xfrm>
          <a:off x="2870200" y="1295400"/>
          <a:ext cx="6413500" cy="56896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CAHMI_Logo_final.jpg"/>
          <p:cNvPicPr>
            <a:picLocks noChangeAspect="1"/>
          </p:cNvPicPr>
          <p:nvPr/>
        </p:nvPicPr>
        <p:blipFill>
          <a:blip r:embed="rId4" cstate="print"/>
          <a:stretch>
            <a:fillRect/>
          </a:stretch>
        </p:blipFill>
        <p:spPr>
          <a:xfrm>
            <a:off x="0" y="-93345"/>
            <a:ext cx="2209800" cy="1160145"/>
          </a:xfrm>
          <a:prstGeom prst="rect">
            <a:avLst/>
          </a:prstGeom>
        </p:spPr>
      </p:pic>
      <p:sp>
        <p:nvSpPr>
          <p:cNvPr id="8" name="TextBox 6"/>
          <p:cNvSpPr txBox="1"/>
          <p:nvPr/>
        </p:nvSpPr>
        <p:spPr>
          <a:xfrm>
            <a:off x="5334000" y="1168400"/>
            <a:ext cx="3810000" cy="14224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spcBef>
                <a:spcPts val="0"/>
              </a:spcBef>
              <a:spcAft>
                <a:spcPts val="0"/>
              </a:spcAft>
            </a:pPr>
            <a:r>
              <a:rPr lang="en-US" sz="1400" b="1" dirty="0">
                <a:solidFill>
                  <a:srgbClr val="000000"/>
                </a:solidFill>
                <a:effectLst/>
                <a:ea typeface="Times New Roman"/>
                <a:cs typeface="Times New Roman"/>
              </a:rPr>
              <a:t>CSHCN Prevalence: </a:t>
            </a:r>
            <a:endParaRPr lang="en-US" sz="1400" dirty="0">
              <a:effectLst/>
              <a:latin typeface="Times New Roman"/>
              <a:ea typeface="Times New Roman"/>
            </a:endParaRPr>
          </a:p>
          <a:p>
            <a:pPr marL="0" marR="0">
              <a:spcBef>
                <a:spcPts val="0"/>
              </a:spcBef>
              <a:spcAft>
                <a:spcPts val="0"/>
              </a:spcAft>
            </a:pPr>
            <a:r>
              <a:rPr lang="en-US" sz="1400" dirty="0" smtClean="0">
                <a:solidFill>
                  <a:srgbClr val="000000"/>
                </a:solidFill>
                <a:effectLst/>
                <a:ea typeface="Times New Roman"/>
                <a:cs typeface="Times New Roman"/>
              </a:rPr>
              <a:t>2007 NHIS</a:t>
            </a:r>
            <a:r>
              <a:rPr lang="en-US" sz="1400" dirty="0">
                <a:solidFill>
                  <a:srgbClr val="000000"/>
                </a:solidFill>
                <a:effectLst/>
                <a:ea typeface="Times New Roman"/>
                <a:cs typeface="Times New Roman"/>
              </a:rPr>
              <a:t>: 22.1% </a:t>
            </a:r>
            <a:r>
              <a:rPr lang="en-US" sz="1400" dirty="0" smtClean="0">
                <a:solidFill>
                  <a:srgbClr val="000000"/>
                </a:solidFill>
                <a:effectLst/>
                <a:ea typeface="Times New Roman"/>
                <a:cs typeface="Times New Roman"/>
              </a:rPr>
              <a:t> n=1981</a:t>
            </a:r>
          </a:p>
          <a:p>
            <a:pPr>
              <a:spcBef>
                <a:spcPts val="0"/>
              </a:spcBef>
              <a:spcAft>
                <a:spcPts val="0"/>
              </a:spcAft>
            </a:pPr>
            <a:r>
              <a:rPr lang="en-US" sz="1400" dirty="0">
                <a:solidFill>
                  <a:srgbClr val="000000"/>
                </a:solidFill>
                <a:ea typeface="Times New Roman"/>
                <a:cs typeface="Times New Roman"/>
              </a:rPr>
              <a:t>2008 MEPS: 18.4</a:t>
            </a:r>
            <a:r>
              <a:rPr lang="en-US" sz="1400" dirty="0" smtClean="0">
                <a:solidFill>
                  <a:srgbClr val="000000"/>
                </a:solidFill>
                <a:ea typeface="Times New Roman"/>
                <a:cs typeface="Times New Roman"/>
              </a:rPr>
              <a:t>% n=1541</a:t>
            </a:r>
            <a:endParaRPr lang="en-US" sz="1400" dirty="0">
              <a:effectLst/>
              <a:latin typeface="Times New Roman"/>
              <a:ea typeface="Times New Roman"/>
            </a:endParaRPr>
          </a:p>
          <a:p>
            <a:pPr marL="0" marR="0">
              <a:spcBef>
                <a:spcPts val="0"/>
              </a:spcBef>
              <a:spcAft>
                <a:spcPts val="0"/>
              </a:spcAft>
            </a:pPr>
            <a:r>
              <a:rPr lang="en-US" sz="1400" dirty="0">
                <a:solidFill>
                  <a:srgbClr val="000000"/>
                </a:solidFill>
                <a:effectLst/>
                <a:ea typeface="Times New Roman"/>
                <a:cs typeface="Times New Roman"/>
              </a:rPr>
              <a:t>NHIS/MEPS (CSHCN in NHIS): 23.0% </a:t>
            </a:r>
            <a:r>
              <a:rPr lang="en-US" sz="1400" dirty="0" smtClean="0">
                <a:solidFill>
                  <a:srgbClr val="000000"/>
                </a:solidFill>
                <a:effectLst/>
                <a:ea typeface="Times New Roman"/>
                <a:cs typeface="Times New Roman"/>
              </a:rPr>
              <a:t>n=518</a:t>
            </a:r>
            <a:endParaRPr lang="en-US" sz="1400" dirty="0">
              <a:effectLst/>
              <a:latin typeface="Times New Roman"/>
              <a:ea typeface="Times New Roman"/>
            </a:endParaRPr>
          </a:p>
          <a:p>
            <a:pPr marL="0" marR="0">
              <a:spcBef>
                <a:spcPts val="0"/>
              </a:spcBef>
              <a:spcAft>
                <a:spcPts val="0"/>
              </a:spcAft>
            </a:pPr>
            <a:r>
              <a:rPr lang="en-US" sz="1400" dirty="0">
                <a:solidFill>
                  <a:srgbClr val="000000"/>
                </a:solidFill>
                <a:effectLst/>
                <a:ea typeface="Times New Roman"/>
                <a:cs typeface="Times New Roman"/>
              </a:rPr>
              <a:t>NHIS/MEPS (CSHCN in MEPS): </a:t>
            </a:r>
            <a:r>
              <a:rPr lang="en-US" sz="1400" dirty="0" smtClean="0">
                <a:solidFill>
                  <a:srgbClr val="000000"/>
                </a:solidFill>
                <a:effectLst/>
                <a:ea typeface="Times New Roman"/>
                <a:cs typeface="Times New Roman"/>
              </a:rPr>
              <a:t>21.4% n=414</a:t>
            </a:r>
            <a:endParaRPr lang="en-US" sz="1400" dirty="0">
              <a:effectLst/>
              <a:latin typeface="Times New Roman"/>
              <a:ea typeface="Times New Roman"/>
            </a:endParaRPr>
          </a:p>
          <a:p>
            <a:pPr marL="0" marR="0">
              <a:spcBef>
                <a:spcPts val="0"/>
              </a:spcBef>
              <a:spcAft>
                <a:spcPts val="0"/>
              </a:spcAft>
            </a:pPr>
            <a:r>
              <a:rPr lang="en-US" sz="1400" dirty="0" smtClean="0">
                <a:solidFill>
                  <a:srgbClr val="000000"/>
                </a:solidFill>
                <a:latin typeface="Times New Roman"/>
                <a:ea typeface="Times New Roman"/>
                <a:cs typeface="Times New Roman"/>
              </a:rPr>
              <a:t>2009/10 NS-CSHCN: 15.1% n=40242</a:t>
            </a:r>
            <a:endParaRPr lang="en-US" sz="1400" dirty="0">
              <a:effectLst/>
              <a:latin typeface="Times New Roman"/>
              <a:ea typeface="Times New Roman"/>
            </a:endParaRPr>
          </a:p>
        </p:txBody>
      </p:sp>
      <p:sp>
        <p:nvSpPr>
          <p:cNvPr id="11" name="TextBox 1"/>
          <p:cNvSpPr txBox="1"/>
          <p:nvPr/>
        </p:nvSpPr>
        <p:spPr>
          <a:xfrm>
            <a:off x="533400" y="6127569"/>
            <a:ext cx="8737600" cy="7304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latin typeface="+mn-lt"/>
                <a:cs typeface="Arial" pitchFamily="34" charset="0"/>
              </a:rPr>
              <a:t>*includes vitamins/minerals used for therapeutic purposes in past 30 days</a:t>
            </a:r>
          </a:p>
          <a:p>
            <a:r>
              <a:rPr lang="en-US" sz="1200" dirty="0" smtClean="0">
                <a:cs typeface="Arial" pitchFamily="34" charset="0"/>
              </a:rPr>
              <a:t>**CAM use is a singe item</a:t>
            </a:r>
            <a:endParaRPr lang="en-US" sz="1200" dirty="0" smtClean="0">
              <a:latin typeface="+mn-lt"/>
              <a:cs typeface="Arial" pitchFamily="34" charset="0"/>
            </a:endParaRPr>
          </a:p>
          <a:p>
            <a:r>
              <a:rPr lang="en-US" sz="1200" dirty="0" smtClean="0">
                <a:latin typeface="+mn-lt"/>
                <a:cs typeface="Arial" pitchFamily="34" charset="0"/>
              </a:rPr>
              <a:t>AOR adjusted by age, sex, race/ethnicity, income and region (2007 NHIS, Reference category: Non-CSHCN)</a:t>
            </a:r>
            <a:endParaRPr lang="en-US" sz="1200" dirty="0">
              <a:latin typeface="+mn-lt"/>
              <a:cs typeface="Arial" pitchFamily="34" charset="0"/>
            </a:endParaRPr>
          </a:p>
        </p:txBody>
      </p:sp>
      <p:graphicFrame>
        <p:nvGraphicFramePr>
          <p:cNvPr id="3" name="Chart 2"/>
          <p:cNvGraphicFramePr/>
          <p:nvPr>
            <p:extLst>
              <p:ext uri="{D42A27DB-BD31-4B8C-83A1-F6EECF244321}">
                <p14:modId xmlns:p14="http://schemas.microsoft.com/office/powerpoint/2010/main" val="2506741563"/>
              </p:ext>
            </p:extLst>
          </p:nvPr>
        </p:nvGraphicFramePr>
        <p:xfrm>
          <a:off x="457200" y="1447800"/>
          <a:ext cx="2730500" cy="4679769"/>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340040" y="4634295"/>
            <a:ext cx="717360" cy="276999"/>
          </a:xfrm>
          <a:prstGeom prst="rect">
            <a:avLst/>
          </a:prstGeom>
          <a:noFill/>
        </p:spPr>
        <p:txBody>
          <a:bodyPr wrap="square" rtlCol="0">
            <a:spAutoFit/>
          </a:bodyPr>
          <a:lstStyle/>
          <a:p>
            <a:r>
              <a:rPr lang="en-US" sz="1200" dirty="0" smtClean="0"/>
              <a:t>n=1133</a:t>
            </a:r>
            <a:endParaRPr lang="en-US" sz="1200" dirty="0"/>
          </a:p>
        </p:txBody>
      </p:sp>
      <p:sp>
        <p:nvSpPr>
          <p:cNvPr id="12" name="TextBox 11"/>
          <p:cNvSpPr txBox="1"/>
          <p:nvPr/>
        </p:nvSpPr>
        <p:spPr>
          <a:xfrm>
            <a:off x="2057400" y="4629663"/>
            <a:ext cx="579005" cy="276999"/>
          </a:xfrm>
          <a:prstGeom prst="rect">
            <a:avLst/>
          </a:prstGeom>
          <a:noFill/>
        </p:spPr>
        <p:txBody>
          <a:bodyPr wrap="none" rtlCol="0">
            <a:spAutoFit/>
          </a:bodyPr>
          <a:lstStyle/>
          <a:p>
            <a:r>
              <a:rPr lang="en-US" sz="1200" dirty="0"/>
              <a:t>n</a:t>
            </a:r>
            <a:r>
              <a:rPr lang="en-US" sz="1200" dirty="0" smtClean="0"/>
              <a:t>=294</a:t>
            </a:r>
            <a:endParaRPr lang="en-US" sz="1200" dirty="0"/>
          </a:p>
        </p:txBody>
      </p:sp>
    </p:spTree>
    <p:extLst>
      <p:ext uri="{BB962C8B-B14F-4D97-AF65-F5344CB8AC3E}">
        <p14:creationId xmlns:p14="http://schemas.microsoft.com/office/powerpoint/2010/main" val="298794504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472647"/>
            <a:ext cx="7537450" cy="482600"/>
          </a:xfrm>
        </p:spPr>
        <p:txBody>
          <a:bodyPr/>
          <a:lstStyle/>
          <a:p>
            <a:pPr>
              <a:buFont typeface="Arial" pitchFamily="34" charset="0"/>
              <a:buChar char="•"/>
            </a:pPr>
            <a:r>
              <a:rPr lang="en-US" b="0" dirty="0" smtClean="0"/>
              <a:t> Children’s health status is more complex among CAM users compared to non-CAM users</a:t>
            </a:r>
            <a:endParaRPr lang="en-US" b="0" dirty="0"/>
          </a:p>
        </p:txBody>
      </p:sp>
      <p:sp>
        <p:nvSpPr>
          <p:cNvPr id="4" name="Text Box 2"/>
          <p:cNvSpPr txBox="1">
            <a:spLocks noChangeArrowheads="1"/>
          </p:cNvSpPr>
          <p:nvPr/>
        </p:nvSpPr>
        <p:spPr bwMode="auto">
          <a:xfrm>
            <a:off x="0" y="0"/>
            <a:ext cx="9144000" cy="12319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p:txBody>
      </p:sp>
      <p:sp>
        <p:nvSpPr>
          <p:cNvPr id="11" name="Text Box 2"/>
          <p:cNvSpPr txBox="1">
            <a:spLocks noChangeArrowheads="1"/>
          </p:cNvSpPr>
          <p:nvPr/>
        </p:nvSpPr>
        <p:spPr bwMode="auto">
          <a:xfrm>
            <a:off x="1981200" y="0"/>
            <a:ext cx="7162800" cy="1231900"/>
          </a:xfrm>
          <a:prstGeom prst="rect">
            <a:avLst/>
          </a:prstGeom>
          <a:solidFill>
            <a:srgbClr val="959EB9"/>
          </a:solidFill>
          <a:ln w="9525">
            <a:noFill/>
            <a:miter lim="800000"/>
            <a:headEnd/>
            <a:tailEnd/>
          </a:ln>
        </p:spPr>
        <p:txBody>
          <a:bodyPr/>
          <a:lstStyle/>
          <a:p>
            <a:pPr lvl="1">
              <a:spcBef>
                <a:spcPts val="0"/>
              </a:spcBef>
              <a:spcAft>
                <a:spcPts val="0"/>
              </a:spcAft>
              <a:defRPr/>
            </a:pPr>
            <a:r>
              <a:rPr lang="en-US" sz="3200" b="1" dirty="0" smtClean="0">
                <a:solidFill>
                  <a:schemeClr val="bg1"/>
                </a:solidFill>
              </a:rPr>
              <a:t>Children’s Health Status and Conditions Child Experiences</a:t>
            </a:r>
            <a:endParaRPr lang="en-US" sz="3200" b="1" dirty="0">
              <a:latin typeface="Verdana" pitchFamily="34" charset="0"/>
            </a:endParaRPr>
          </a:p>
        </p:txBody>
      </p:sp>
      <p:sp>
        <p:nvSpPr>
          <p:cNvPr id="3" name="TextBox 2"/>
          <p:cNvSpPr txBox="1"/>
          <p:nvPr/>
        </p:nvSpPr>
        <p:spPr>
          <a:xfrm>
            <a:off x="520700" y="2063354"/>
            <a:ext cx="787400" cy="338554"/>
          </a:xfrm>
          <a:prstGeom prst="rect">
            <a:avLst/>
          </a:prstGeom>
          <a:noFill/>
        </p:spPr>
        <p:txBody>
          <a:bodyPr wrap="square" rtlCol="0">
            <a:spAutoFit/>
          </a:bodyPr>
          <a:lstStyle/>
          <a:p>
            <a:r>
              <a:rPr lang="en-US" sz="1600" b="1" dirty="0" smtClean="0">
                <a:solidFill>
                  <a:schemeClr val="bg1"/>
                </a:solidFill>
              </a:rPr>
              <a:t>7.6%</a:t>
            </a:r>
            <a:endParaRPr lang="en-US" sz="1600" b="1" dirty="0">
              <a:solidFill>
                <a:schemeClr val="bg1"/>
              </a:solidFill>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16204116"/>
              </p:ext>
            </p:extLst>
          </p:nvPr>
        </p:nvGraphicFramePr>
        <p:xfrm>
          <a:off x="0" y="2145508"/>
          <a:ext cx="9093200" cy="489367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531100" y="770235"/>
            <a:ext cx="2590800" cy="461665"/>
          </a:xfrm>
          <a:prstGeom prst="rect">
            <a:avLst/>
          </a:prstGeom>
          <a:noFill/>
        </p:spPr>
        <p:txBody>
          <a:bodyPr wrap="square" rtlCol="0">
            <a:spAutoFit/>
          </a:bodyPr>
          <a:lstStyle/>
          <a:p>
            <a:r>
              <a:rPr lang="en-US" dirty="0" smtClean="0">
                <a:solidFill>
                  <a:schemeClr val="accent5"/>
                </a:solidFill>
              </a:rPr>
              <a:t>Table RF 6</a:t>
            </a:r>
            <a:endParaRPr lang="en-US" dirty="0">
              <a:solidFill>
                <a:schemeClr val="accent5"/>
              </a:solidFill>
            </a:endParaRPr>
          </a:p>
        </p:txBody>
      </p:sp>
      <p:sp>
        <p:nvSpPr>
          <p:cNvPr id="9" name="TextBox 1"/>
          <p:cNvSpPr txBox="1"/>
          <p:nvPr/>
        </p:nvSpPr>
        <p:spPr>
          <a:xfrm>
            <a:off x="1333500" y="1955247"/>
            <a:ext cx="1206500" cy="451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p</a:t>
            </a:r>
            <a:r>
              <a:rPr lang="en-US" sz="1400" dirty="0" smtClean="0"/>
              <a:t>=&lt;.0001</a:t>
            </a:r>
            <a:endParaRPr lang="en-US" sz="1400" dirty="0"/>
          </a:p>
        </p:txBody>
      </p:sp>
      <p:sp>
        <p:nvSpPr>
          <p:cNvPr id="10" name="TextBox 1"/>
          <p:cNvSpPr txBox="1"/>
          <p:nvPr/>
        </p:nvSpPr>
        <p:spPr>
          <a:xfrm>
            <a:off x="2819400" y="2362200"/>
            <a:ext cx="1206500" cy="3412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p</a:t>
            </a:r>
            <a:r>
              <a:rPr lang="en-US" sz="1400" dirty="0" smtClean="0"/>
              <a:t>=&lt;.0001</a:t>
            </a:r>
            <a:endParaRPr lang="en-US" sz="1400" dirty="0"/>
          </a:p>
        </p:txBody>
      </p:sp>
      <p:sp>
        <p:nvSpPr>
          <p:cNvPr id="12" name="TextBox 1"/>
          <p:cNvSpPr txBox="1"/>
          <p:nvPr/>
        </p:nvSpPr>
        <p:spPr>
          <a:xfrm>
            <a:off x="4495800" y="3276600"/>
            <a:ext cx="1206500" cy="451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p=&lt;.0001</a:t>
            </a:r>
            <a:endParaRPr lang="en-US" sz="1400" dirty="0"/>
          </a:p>
        </p:txBody>
      </p:sp>
      <p:sp>
        <p:nvSpPr>
          <p:cNvPr id="13" name="TextBox 1"/>
          <p:cNvSpPr txBox="1"/>
          <p:nvPr/>
        </p:nvSpPr>
        <p:spPr>
          <a:xfrm>
            <a:off x="6096000" y="3962400"/>
            <a:ext cx="1206500" cy="451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p</a:t>
            </a:r>
            <a:r>
              <a:rPr lang="en-US" sz="1400" dirty="0" smtClean="0"/>
              <a:t>=&lt;.0001</a:t>
            </a:r>
            <a:endParaRPr lang="en-US" sz="1400" dirty="0"/>
          </a:p>
        </p:txBody>
      </p:sp>
      <p:sp>
        <p:nvSpPr>
          <p:cNvPr id="14" name="TextBox 1"/>
          <p:cNvSpPr txBox="1"/>
          <p:nvPr/>
        </p:nvSpPr>
        <p:spPr>
          <a:xfrm>
            <a:off x="7620000" y="3733800"/>
            <a:ext cx="1206500" cy="451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p</a:t>
            </a:r>
            <a:r>
              <a:rPr lang="en-US" sz="1400" dirty="0" smtClean="0"/>
              <a:t>=&lt;.0001</a:t>
            </a:r>
            <a:endParaRPr lang="en-US" sz="1400" dirty="0"/>
          </a:p>
        </p:txBody>
      </p:sp>
      <p:pic>
        <p:nvPicPr>
          <p:cNvPr id="15" name="Picture 14"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36421849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1160145"/>
            <a:ext cx="7810500" cy="1003060"/>
          </a:xfrm>
        </p:spPr>
        <p:txBody>
          <a:bodyPr/>
          <a:lstStyle/>
          <a:p>
            <a:r>
              <a:rPr lang="en-US" sz="2800" b="0" dirty="0" smtClean="0"/>
              <a:t>CAM users experience all types of conditions than those who did not use CAM. </a:t>
            </a:r>
            <a:endParaRPr lang="en-US" sz="2800" b="0" dirty="0"/>
          </a:p>
        </p:txBody>
      </p:sp>
      <p:sp>
        <p:nvSpPr>
          <p:cNvPr id="4" name="Text Box 2"/>
          <p:cNvSpPr txBox="1">
            <a:spLocks noChangeArrowheads="1"/>
          </p:cNvSpPr>
          <p:nvPr/>
        </p:nvSpPr>
        <p:spPr bwMode="auto">
          <a:xfrm>
            <a:off x="0" y="0"/>
            <a:ext cx="9144000" cy="12319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p:txBody>
      </p:sp>
      <p:sp>
        <p:nvSpPr>
          <p:cNvPr id="11" name="Text Box 2"/>
          <p:cNvSpPr txBox="1">
            <a:spLocks noChangeArrowheads="1"/>
          </p:cNvSpPr>
          <p:nvPr/>
        </p:nvSpPr>
        <p:spPr bwMode="auto">
          <a:xfrm>
            <a:off x="1866900" y="0"/>
            <a:ext cx="7315200" cy="1231900"/>
          </a:xfrm>
          <a:prstGeom prst="rect">
            <a:avLst/>
          </a:prstGeom>
          <a:solidFill>
            <a:srgbClr val="959EB9"/>
          </a:solidFill>
          <a:ln w="9525">
            <a:noFill/>
            <a:miter lim="800000"/>
            <a:headEnd/>
            <a:tailEnd/>
          </a:ln>
        </p:spPr>
        <p:txBody>
          <a:bodyPr/>
          <a:lstStyle/>
          <a:p>
            <a:pPr lvl="1">
              <a:spcBef>
                <a:spcPts val="0"/>
              </a:spcBef>
              <a:spcAft>
                <a:spcPts val="0"/>
              </a:spcAft>
              <a:defRPr/>
            </a:pPr>
            <a:r>
              <a:rPr lang="en-US" sz="3200" b="1" dirty="0" smtClean="0">
                <a:solidFill>
                  <a:schemeClr val="bg1"/>
                </a:solidFill>
              </a:rPr>
              <a:t>Type of Conditions Child Experiences, 2007 NHIS, by CAM Use Status</a:t>
            </a:r>
            <a:endParaRPr lang="en-US" sz="3200" b="1" dirty="0">
              <a:latin typeface="Verdana" pitchFamily="34" charset="0"/>
            </a:endParaRPr>
          </a:p>
        </p:txBody>
      </p:sp>
      <p:sp>
        <p:nvSpPr>
          <p:cNvPr id="3" name="TextBox 2"/>
          <p:cNvSpPr txBox="1"/>
          <p:nvPr/>
        </p:nvSpPr>
        <p:spPr>
          <a:xfrm>
            <a:off x="520700" y="2063354"/>
            <a:ext cx="787400" cy="338554"/>
          </a:xfrm>
          <a:prstGeom prst="rect">
            <a:avLst/>
          </a:prstGeom>
          <a:noFill/>
        </p:spPr>
        <p:txBody>
          <a:bodyPr wrap="square" rtlCol="0">
            <a:spAutoFit/>
          </a:bodyPr>
          <a:lstStyle/>
          <a:p>
            <a:r>
              <a:rPr lang="en-US" sz="1600" b="1" dirty="0" smtClean="0">
                <a:solidFill>
                  <a:schemeClr val="bg1"/>
                </a:solidFill>
              </a:rPr>
              <a:t>7.6%</a:t>
            </a:r>
            <a:endParaRPr lang="en-US" sz="1600" b="1" dirty="0">
              <a:solidFill>
                <a:schemeClr val="bg1"/>
              </a:solidFill>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441032104"/>
              </p:ext>
            </p:extLst>
          </p:nvPr>
        </p:nvGraphicFramePr>
        <p:xfrm>
          <a:off x="0" y="2050654"/>
          <a:ext cx="8991600" cy="50054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086600" y="893424"/>
            <a:ext cx="2590800" cy="461665"/>
          </a:xfrm>
          <a:prstGeom prst="rect">
            <a:avLst/>
          </a:prstGeom>
          <a:noFill/>
        </p:spPr>
        <p:txBody>
          <a:bodyPr wrap="square" rtlCol="0">
            <a:spAutoFit/>
          </a:bodyPr>
          <a:lstStyle/>
          <a:p>
            <a:r>
              <a:rPr lang="en-US" dirty="0" smtClean="0">
                <a:solidFill>
                  <a:schemeClr val="accent5"/>
                </a:solidFill>
              </a:rPr>
              <a:t>Table RF 6</a:t>
            </a:r>
            <a:endParaRPr lang="en-US" dirty="0">
              <a:solidFill>
                <a:schemeClr val="accent5"/>
              </a:solidFill>
            </a:endParaRPr>
          </a:p>
        </p:txBody>
      </p:sp>
      <p:pic>
        <p:nvPicPr>
          <p:cNvPr id="15" name="Picture 14"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113253511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6" name="TextBox 5"/>
          <p:cNvSpPr txBox="1"/>
          <p:nvPr/>
        </p:nvSpPr>
        <p:spPr>
          <a:xfrm>
            <a:off x="2209800" y="5794"/>
            <a:ext cx="6781800" cy="1292662"/>
          </a:xfrm>
          <a:prstGeom prst="rect">
            <a:avLst/>
          </a:prstGeom>
          <a:noFill/>
        </p:spPr>
        <p:txBody>
          <a:bodyPr wrap="square" rtlCol="0">
            <a:spAutoFit/>
          </a:bodyPr>
          <a:lstStyle/>
          <a:p>
            <a:pPr algn="ctr"/>
            <a:r>
              <a:rPr lang="en-US" sz="2600" b="1" dirty="0" smtClean="0">
                <a:solidFill>
                  <a:schemeClr val="bg1"/>
                </a:solidFill>
              </a:rPr>
              <a:t>Type of CAM Used, </a:t>
            </a:r>
          </a:p>
          <a:p>
            <a:pPr algn="ctr"/>
            <a:r>
              <a:rPr lang="en-US" sz="2600" b="1" dirty="0" smtClean="0">
                <a:solidFill>
                  <a:schemeClr val="bg1"/>
                </a:solidFill>
              </a:rPr>
              <a:t>by Type of Condition Child Experiences, </a:t>
            </a:r>
          </a:p>
          <a:p>
            <a:pPr algn="ctr"/>
            <a:r>
              <a:rPr lang="en-US" sz="2600" b="1" dirty="0" smtClean="0">
                <a:solidFill>
                  <a:srgbClr val="003399"/>
                </a:solidFill>
              </a:rPr>
              <a:t>All Children,  </a:t>
            </a:r>
            <a:r>
              <a:rPr lang="en-US" sz="2600" b="1" dirty="0" smtClean="0">
                <a:solidFill>
                  <a:schemeClr val="bg1"/>
                </a:solidFill>
              </a:rPr>
              <a:t>2007 NHIS</a:t>
            </a:r>
            <a:endParaRPr lang="en-US" sz="2600" b="1" dirty="0">
              <a:solidFill>
                <a:schemeClr val="bg1"/>
              </a:solidFill>
            </a:endParaRPr>
          </a:p>
        </p:txBody>
      </p:sp>
      <p:graphicFrame>
        <p:nvGraphicFramePr>
          <p:cNvPr id="3" name="Chart 2"/>
          <p:cNvGraphicFramePr/>
          <p:nvPr>
            <p:extLst>
              <p:ext uri="{D42A27DB-BD31-4B8C-83A1-F6EECF244321}">
                <p14:modId xmlns:p14="http://schemas.microsoft.com/office/powerpoint/2010/main" val="1876306502"/>
              </p:ext>
            </p:extLst>
          </p:nvPr>
        </p:nvGraphicFramePr>
        <p:xfrm>
          <a:off x="25400" y="1371600"/>
          <a:ext cx="8966200" cy="54864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20693585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5" name="TextBox 4"/>
          <p:cNvSpPr txBox="1"/>
          <p:nvPr/>
        </p:nvSpPr>
        <p:spPr>
          <a:xfrm>
            <a:off x="2209800" y="196151"/>
            <a:ext cx="6908800" cy="830997"/>
          </a:xfrm>
          <a:prstGeom prst="rect">
            <a:avLst/>
          </a:prstGeom>
          <a:noFill/>
        </p:spPr>
        <p:txBody>
          <a:bodyPr wrap="square" rtlCol="0">
            <a:spAutoFit/>
          </a:bodyPr>
          <a:lstStyle/>
          <a:p>
            <a:pPr algn="ctr"/>
            <a:r>
              <a:rPr lang="en-US" b="1" dirty="0" smtClean="0">
                <a:solidFill>
                  <a:schemeClr val="bg1"/>
                </a:solidFill>
              </a:rPr>
              <a:t>8 or More Medical Care Visits Among Children with Conditions, by CAM use 2007 NHIS</a:t>
            </a:r>
            <a:endParaRPr lang="en-US" b="1" dirty="0">
              <a:solidFill>
                <a:schemeClr val="bg1"/>
              </a:solidFill>
            </a:endParaRPr>
          </a:p>
        </p:txBody>
      </p:sp>
      <p:graphicFrame>
        <p:nvGraphicFramePr>
          <p:cNvPr id="6" name="Chart 5"/>
          <p:cNvGraphicFramePr/>
          <p:nvPr>
            <p:extLst>
              <p:ext uri="{D42A27DB-BD31-4B8C-83A1-F6EECF244321}">
                <p14:modId xmlns:p14="http://schemas.microsoft.com/office/powerpoint/2010/main" val="1530969266"/>
              </p:ext>
            </p:extLst>
          </p:nvPr>
        </p:nvGraphicFramePr>
        <p:xfrm>
          <a:off x="228600" y="1371600"/>
          <a:ext cx="87630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003300" y="3505200"/>
            <a:ext cx="384721" cy="990600"/>
          </a:xfrm>
          <a:prstGeom prst="rect">
            <a:avLst/>
          </a:prstGeom>
          <a:noFill/>
          <a:ln>
            <a:noFill/>
            <a:prstDash val="dash"/>
          </a:ln>
        </p:spPr>
        <p:txBody>
          <a:bodyPr vert="vert270" wrap="square" rtlCol="0">
            <a:spAutoFit/>
          </a:bodyPr>
          <a:lstStyle/>
          <a:p>
            <a:pPr algn="ctr"/>
            <a:r>
              <a:rPr lang="en-US" sz="1300" b="1" dirty="0" smtClean="0">
                <a:solidFill>
                  <a:srgbClr val="EAFAFA"/>
                </a:solidFill>
              </a:rPr>
              <a:t>AOR: 2.07*</a:t>
            </a:r>
            <a:endParaRPr lang="en-US" sz="1300" b="1" baseline="30000" dirty="0">
              <a:solidFill>
                <a:srgbClr val="EAFAFA"/>
              </a:solidFill>
            </a:endParaRPr>
          </a:p>
        </p:txBody>
      </p:sp>
      <p:pic>
        <p:nvPicPr>
          <p:cNvPr id="7" name="Picture 6"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59050156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5" name="TextBox 4"/>
          <p:cNvSpPr txBox="1"/>
          <p:nvPr/>
        </p:nvSpPr>
        <p:spPr>
          <a:xfrm>
            <a:off x="2108200" y="18351"/>
            <a:ext cx="7010400" cy="461665"/>
          </a:xfrm>
          <a:prstGeom prst="rect">
            <a:avLst/>
          </a:prstGeom>
          <a:noFill/>
        </p:spPr>
        <p:txBody>
          <a:bodyPr wrap="square" rtlCol="0">
            <a:spAutoFit/>
          </a:bodyPr>
          <a:lstStyle/>
          <a:p>
            <a:pPr algn="ctr"/>
            <a:r>
              <a:rPr lang="en-US" b="1" dirty="0" smtClean="0">
                <a:solidFill>
                  <a:schemeClr val="bg1"/>
                </a:solidFill>
              </a:rPr>
              <a:t>For pop up only</a:t>
            </a:r>
            <a:endParaRPr lang="en-US" b="1" dirty="0">
              <a:solidFill>
                <a:schemeClr val="bg1"/>
              </a:solidFill>
            </a:endParaRPr>
          </a:p>
        </p:txBody>
      </p:sp>
      <p:graphicFrame>
        <p:nvGraphicFramePr>
          <p:cNvPr id="7" name="Chart 6"/>
          <p:cNvGraphicFramePr/>
          <p:nvPr>
            <p:extLst>
              <p:ext uri="{D42A27DB-BD31-4B8C-83A1-F6EECF244321}">
                <p14:modId xmlns:p14="http://schemas.microsoft.com/office/powerpoint/2010/main" val="1328234000"/>
              </p:ext>
            </p:extLst>
          </p:nvPr>
        </p:nvGraphicFramePr>
        <p:xfrm>
          <a:off x="533400" y="1676400"/>
          <a:ext cx="3479800"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CAHMI_Logo_final.jpg"/>
          <p:cNvPicPr>
            <a:picLocks noChangeAspect="1"/>
          </p:cNvPicPr>
          <p:nvPr/>
        </p:nvPicPr>
        <p:blipFill>
          <a:blip r:embed="rId4"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269982480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6" name="TextBox 5"/>
          <p:cNvSpPr txBox="1"/>
          <p:nvPr/>
        </p:nvSpPr>
        <p:spPr>
          <a:xfrm>
            <a:off x="2108200" y="107939"/>
            <a:ext cx="7010400" cy="954107"/>
          </a:xfrm>
          <a:prstGeom prst="rect">
            <a:avLst/>
          </a:prstGeom>
          <a:noFill/>
        </p:spPr>
        <p:txBody>
          <a:bodyPr wrap="square" rtlCol="0">
            <a:spAutoFit/>
          </a:bodyPr>
          <a:lstStyle/>
          <a:p>
            <a:pPr algn="ctr"/>
            <a:r>
              <a:rPr lang="en-US" sz="2800" b="1" dirty="0" smtClean="0">
                <a:solidFill>
                  <a:schemeClr val="bg1"/>
                </a:solidFill>
              </a:rPr>
              <a:t>Getting Needed Specialist Care for CSHCN, By CAM Use (NS-CSHCN)</a:t>
            </a:r>
            <a:endParaRPr lang="en-US" sz="2800" b="1" dirty="0">
              <a:solidFill>
                <a:schemeClr val="bg1"/>
              </a:solidFill>
            </a:endParaRPr>
          </a:p>
        </p:txBody>
      </p:sp>
      <p:graphicFrame>
        <p:nvGraphicFramePr>
          <p:cNvPr id="7" name="Table Placeholder 3"/>
          <p:cNvGraphicFramePr>
            <a:graphicFrameLocks noGrp="1"/>
          </p:cNvGraphicFramePr>
          <p:nvPr>
            <p:ph type="tbl" idx="1"/>
            <p:extLst>
              <p:ext uri="{D42A27DB-BD31-4B8C-83A1-F6EECF244321}">
                <p14:modId xmlns:p14="http://schemas.microsoft.com/office/powerpoint/2010/main" val="2754115791"/>
              </p:ext>
            </p:extLst>
          </p:nvPr>
        </p:nvGraphicFramePr>
        <p:xfrm>
          <a:off x="1676400" y="1600200"/>
          <a:ext cx="5486400" cy="3510279"/>
        </p:xfrm>
        <a:graphic>
          <a:graphicData uri="http://schemas.openxmlformats.org/drawingml/2006/table">
            <a:tbl>
              <a:tblPr firstRow="1" bandRow="1">
                <a:tableStyleId>{93296810-A885-4BE3-A3E7-6D5BEEA58F35}</a:tableStyleId>
              </a:tblPr>
              <a:tblGrid>
                <a:gridCol w="2672862"/>
                <a:gridCol w="2813538"/>
              </a:tblGrid>
              <a:tr h="370840">
                <a:tc rowSpan="3">
                  <a:txBody>
                    <a:bodyPr/>
                    <a:lstStyle/>
                    <a:p>
                      <a:pPr algn="ctr"/>
                      <a:r>
                        <a:rPr lang="en-US" sz="1800" dirty="0" smtClean="0"/>
                        <a:t>CAM use status</a:t>
                      </a:r>
                      <a:endParaRPr lang="en-US" sz="1800" dirty="0"/>
                    </a:p>
                  </a:txBody>
                  <a:tcPr anchor="ctr">
                    <a:solidFill>
                      <a:srgbClr val="008AF2"/>
                    </a:solidFill>
                  </a:tcPr>
                </a:tc>
                <a:tc>
                  <a:txBody>
                    <a:bodyPr/>
                    <a:lstStyle/>
                    <a:p>
                      <a:pPr algn="ctr"/>
                      <a:r>
                        <a:rPr lang="en-US" sz="1800" dirty="0" smtClean="0"/>
                        <a:t>NS-CSHCN </a:t>
                      </a:r>
                      <a:r>
                        <a:rPr lang="en-US" sz="1800" dirty="0" smtClean="0">
                          <a:solidFill>
                            <a:srgbClr val="003399"/>
                          </a:solidFill>
                        </a:rPr>
                        <a:t>received all</a:t>
                      </a:r>
                      <a:r>
                        <a:rPr lang="en-US" sz="1800" baseline="0" dirty="0" smtClean="0">
                          <a:solidFill>
                            <a:srgbClr val="003399"/>
                          </a:solidFill>
                        </a:rPr>
                        <a:t> needed </a:t>
                      </a:r>
                      <a:r>
                        <a:rPr lang="en-US" sz="1800" dirty="0" smtClean="0"/>
                        <a:t>SC (among who needed care)</a:t>
                      </a:r>
                      <a:endParaRPr lang="en-US" sz="1800" dirty="0"/>
                    </a:p>
                  </a:txBody>
                  <a:tcPr>
                    <a:solidFill>
                      <a:srgbClr val="008AF2"/>
                    </a:solidFill>
                  </a:tcPr>
                </a:tc>
              </a:tr>
              <a:tr h="370840">
                <a:tc vMerge="1">
                  <a:txBody>
                    <a:bodyPr/>
                    <a:lstStyle/>
                    <a:p>
                      <a:pPr algn="ctr"/>
                      <a:endParaRPr lang="en-US" sz="1800" dirty="0"/>
                    </a:p>
                  </a:txBody>
                  <a:tcPr anchor="ctr">
                    <a:solidFill>
                      <a:srgbClr val="7DB4D9"/>
                    </a:solidFill>
                  </a:tcPr>
                </a:tc>
                <a:tc>
                  <a:txBody>
                    <a:bodyPr/>
                    <a:lstStyle/>
                    <a:p>
                      <a:pPr algn="ctr"/>
                      <a:r>
                        <a:rPr lang="en-US" sz="1800" dirty="0" smtClean="0"/>
                        <a:t>Access</a:t>
                      </a:r>
                      <a:endParaRPr lang="en-US" sz="1800" dirty="0"/>
                    </a:p>
                  </a:txBody>
                  <a:tcPr>
                    <a:solidFill>
                      <a:srgbClr val="7DB4D9"/>
                    </a:solidFill>
                  </a:tcPr>
                </a:tc>
              </a:tr>
              <a:tr h="370840">
                <a:tc vMerge="1">
                  <a:txBody>
                    <a:bodyPr/>
                    <a:lstStyle/>
                    <a:p>
                      <a:endParaRPr lang="en-US" sz="1800" dirty="0"/>
                    </a:p>
                  </a:txBody>
                  <a:tcPr>
                    <a:solidFill>
                      <a:srgbClr val="7DB4D9"/>
                    </a:solidFill>
                  </a:tcPr>
                </a:tc>
                <a:tc>
                  <a:txBody>
                    <a:bodyPr/>
                    <a:lstStyle/>
                    <a:p>
                      <a:pPr algn="ctr"/>
                      <a:r>
                        <a:rPr lang="en-US" sz="1800" dirty="0" smtClean="0"/>
                        <a:t>CSHCN</a:t>
                      </a:r>
                    </a:p>
                    <a:p>
                      <a:pPr algn="ctr"/>
                      <a:r>
                        <a:rPr lang="en-US" sz="1800" dirty="0" smtClean="0"/>
                        <a:t>90.8% </a:t>
                      </a:r>
                    </a:p>
                    <a:p>
                      <a:pPr algn="ctr"/>
                      <a:r>
                        <a:rPr lang="en-US" sz="1800" dirty="0" smtClean="0"/>
                        <a:t>(n=18026)</a:t>
                      </a:r>
                      <a:endParaRPr lang="en-US" sz="1800" dirty="0"/>
                    </a:p>
                  </a:txBody>
                  <a:tcPr>
                    <a:solidFill>
                      <a:srgbClr val="7DB4D9"/>
                    </a:solidFill>
                  </a:tcPr>
                </a:tc>
              </a:tr>
              <a:tr h="665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Among CAM users</a:t>
                      </a:r>
                      <a:endParaRPr lang="en-US" sz="1800" dirty="0"/>
                    </a:p>
                  </a:txBody>
                  <a:tcPr anchor="ctr">
                    <a:solidFill>
                      <a:srgbClr val="9DC7ED"/>
                    </a:solidFill>
                  </a:tcPr>
                </a:tc>
                <a:tc>
                  <a:txBody>
                    <a:bodyPr/>
                    <a:lstStyle/>
                    <a:p>
                      <a:pPr algn="ctr"/>
                      <a:r>
                        <a:rPr lang="en-US" sz="1800" dirty="0" smtClean="0"/>
                        <a:t>86.5%</a:t>
                      </a:r>
                    </a:p>
                    <a:p>
                      <a:pPr algn="ctr"/>
                      <a:r>
                        <a:rPr lang="en-US" sz="1800" dirty="0" smtClean="0">
                          <a:solidFill>
                            <a:schemeClr val="tx1"/>
                          </a:solidFill>
                        </a:rPr>
                        <a:t>AOR:</a:t>
                      </a:r>
                      <a:r>
                        <a:rPr lang="en-US" sz="1800" dirty="0" smtClean="0">
                          <a:solidFill>
                            <a:srgbClr val="FF0000"/>
                          </a:solidFill>
                        </a:rPr>
                        <a:t> </a:t>
                      </a:r>
                      <a:r>
                        <a:rPr lang="en-US" sz="2000" b="1" dirty="0" smtClean="0">
                          <a:solidFill>
                            <a:srgbClr val="002060"/>
                          </a:solidFill>
                        </a:rPr>
                        <a:t>0.48 </a:t>
                      </a:r>
                      <a:r>
                        <a:rPr lang="en-US" sz="1800" b="0" dirty="0" smtClean="0">
                          <a:solidFill>
                            <a:schemeClr val="tx1"/>
                          </a:solidFill>
                        </a:rPr>
                        <a:t>(0.37-0.63)</a:t>
                      </a:r>
                      <a:endParaRPr lang="en-US" sz="1800" b="0" dirty="0">
                        <a:solidFill>
                          <a:schemeClr val="tx1"/>
                        </a:solidFill>
                      </a:endParaRPr>
                    </a:p>
                  </a:txBody>
                  <a:tcPr>
                    <a:solidFill>
                      <a:srgbClr val="9DC7ED"/>
                    </a:solidFill>
                  </a:tcPr>
                </a:tc>
              </a:tr>
              <a:tr h="370840">
                <a:tc>
                  <a:txBody>
                    <a:bodyPr/>
                    <a:lstStyle/>
                    <a:p>
                      <a:pPr algn="ctr"/>
                      <a:r>
                        <a:rPr lang="en-US" sz="1800" dirty="0" smtClean="0"/>
                        <a:t>Among non-CAM users</a:t>
                      </a:r>
                      <a:endParaRPr lang="en-US" sz="1800" dirty="0"/>
                    </a:p>
                  </a:txBody>
                  <a:tcPr anchor="ctr">
                    <a:lnB w="12700" cap="flat" cmpd="sng" algn="ctr">
                      <a:noFill/>
                      <a:prstDash val="solid"/>
                      <a:round/>
                      <a:headEnd type="none" w="med" len="med"/>
                      <a:tailEnd type="none" w="med" len="med"/>
                    </a:lnB>
                    <a:solidFill>
                      <a:srgbClr val="9DC7ED"/>
                    </a:solidFill>
                  </a:tcPr>
                </a:tc>
                <a:tc>
                  <a:txBody>
                    <a:bodyPr/>
                    <a:lstStyle/>
                    <a:p>
                      <a:pPr algn="ctr"/>
                      <a:r>
                        <a:rPr lang="en-US" sz="1800" dirty="0" smtClean="0"/>
                        <a:t>91.5%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Ref: 1.00</a:t>
                      </a:r>
                      <a:endParaRPr lang="en-US" sz="1800" dirty="0"/>
                    </a:p>
                  </a:txBody>
                  <a:tcPr>
                    <a:lnB w="12700" cap="flat" cmpd="sng" algn="ctr">
                      <a:noFill/>
                      <a:prstDash val="solid"/>
                      <a:round/>
                      <a:headEnd type="none" w="med" len="med"/>
                      <a:tailEnd type="none" w="med" len="med"/>
                    </a:lnB>
                    <a:solidFill>
                      <a:srgbClr val="9DC7ED"/>
                    </a:solidFill>
                  </a:tcPr>
                </a:tc>
              </a:tr>
            </a:tbl>
          </a:graphicData>
        </a:graphic>
      </p:graphicFrame>
      <p:pic>
        <p:nvPicPr>
          <p:cNvPr id="9" name="Picture 8" descr="CAHMI_Logo_final.jpg"/>
          <p:cNvPicPr>
            <a:picLocks noChangeAspect="1"/>
          </p:cNvPicPr>
          <p:nvPr/>
        </p:nvPicPr>
        <p:blipFill>
          <a:blip r:embed="rId2"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358675695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6" name="TextBox 5"/>
          <p:cNvSpPr txBox="1"/>
          <p:nvPr/>
        </p:nvSpPr>
        <p:spPr>
          <a:xfrm>
            <a:off x="2108200" y="215880"/>
            <a:ext cx="7010400" cy="1384995"/>
          </a:xfrm>
          <a:prstGeom prst="rect">
            <a:avLst/>
          </a:prstGeom>
          <a:noFill/>
        </p:spPr>
        <p:txBody>
          <a:bodyPr wrap="square" rtlCol="0">
            <a:spAutoFit/>
          </a:bodyPr>
          <a:lstStyle/>
          <a:p>
            <a:pPr algn="ctr"/>
            <a:r>
              <a:rPr lang="en-US" sz="2800" b="1" dirty="0" smtClean="0">
                <a:solidFill>
                  <a:schemeClr val="bg1"/>
                </a:solidFill>
              </a:rPr>
              <a:t>Specialist Care, by CAM Use and CSHCN </a:t>
            </a:r>
            <a:r>
              <a:rPr lang="en-US" sz="2800" b="1" dirty="0">
                <a:solidFill>
                  <a:schemeClr val="bg1"/>
                </a:solidFill>
              </a:rPr>
              <a:t>Status, </a:t>
            </a:r>
            <a:r>
              <a:rPr lang="en-US" sz="2800" b="1" dirty="0" smtClean="0">
                <a:solidFill>
                  <a:schemeClr val="bg1"/>
                </a:solidFill>
              </a:rPr>
              <a:t>NHIS</a:t>
            </a:r>
            <a:endParaRPr lang="en-US" sz="2800" b="1" dirty="0">
              <a:solidFill>
                <a:schemeClr val="bg1"/>
              </a:solidFill>
            </a:endParaRPr>
          </a:p>
          <a:p>
            <a:pPr algn="ctr"/>
            <a:endParaRPr lang="en-US" sz="2800" b="1" dirty="0">
              <a:solidFill>
                <a:schemeClr val="bg1"/>
              </a:solidFill>
            </a:endParaRPr>
          </a:p>
        </p:txBody>
      </p:sp>
      <p:graphicFrame>
        <p:nvGraphicFramePr>
          <p:cNvPr id="7" name="Table Placeholder 3"/>
          <p:cNvGraphicFramePr>
            <a:graphicFrameLocks noGrp="1"/>
          </p:cNvGraphicFramePr>
          <p:nvPr>
            <p:ph type="tbl" idx="1"/>
            <p:extLst>
              <p:ext uri="{D42A27DB-BD31-4B8C-83A1-F6EECF244321}">
                <p14:modId xmlns:p14="http://schemas.microsoft.com/office/powerpoint/2010/main" val="4227886626"/>
              </p:ext>
            </p:extLst>
          </p:nvPr>
        </p:nvGraphicFramePr>
        <p:xfrm>
          <a:off x="2362200" y="1447800"/>
          <a:ext cx="5257799" cy="4699130"/>
        </p:xfrm>
        <a:graphic>
          <a:graphicData uri="http://schemas.openxmlformats.org/drawingml/2006/table">
            <a:tbl>
              <a:tblPr firstRow="1" bandRow="1">
                <a:tableStyleId>{93296810-A885-4BE3-A3E7-6D5BEEA58F35}</a:tableStyleId>
              </a:tblPr>
              <a:tblGrid>
                <a:gridCol w="1371599"/>
                <a:gridCol w="1981200"/>
                <a:gridCol w="1905000"/>
              </a:tblGrid>
              <a:tr h="233810">
                <a:tc>
                  <a:txBody>
                    <a:bodyPr/>
                    <a:lstStyle/>
                    <a:p>
                      <a:endParaRPr lang="en-US" sz="1700" dirty="0"/>
                    </a:p>
                  </a:txBody>
                  <a:tcPr>
                    <a:solidFill>
                      <a:srgbClr val="008AF2"/>
                    </a:solidFill>
                  </a:tcPr>
                </a:tc>
                <a:tc gridSpan="2">
                  <a:txBody>
                    <a:bodyPr/>
                    <a:lstStyle/>
                    <a:p>
                      <a:pPr algn="ctr"/>
                      <a:r>
                        <a:rPr lang="en-US" sz="1700" dirty="0" smtClean="0"/>
                        <a:t>2007 NHIS  </a:t>
                      </a:r>
                      <a:endParaRPr lang="en-US" sz="1700" dirty="0"/>
                    </a:p>
                  </a:txBody>
                  <a:tcPr>
                    <a:solidFill>
                      <a:srgbClr val="008AF2"/>
                    </a:solidFill>
                  </a:tcPr>
                </a:tc>
                <a:tc hMerge="1">
                  <a:txBody>
                    <a:bodyPr/>
                    <a:lstStyle/>
                    <a:p>
                      <a:endParaRPr lang="en-US" dirty="0"/>
                    </a:p>
                  </a:txBody>
                  <a:tcPr/>
                </a:tc>
              </a:tr>
              <a:tr h="873890">
                <a:tc>
                  <a:txBody>
                    <a:bodyPr/>
                    <a:lstStyle/>
                    <a:p>
                      <a:r>
                        <a:rPr lang="en-US" sz="1700" dirty="0" smtClean="0"/>
                        <a:t>Survey Item</a:t>
                      </a:r>
                      <a:endParaRPr lang="en-US" sz="1700" dirty="0"/>
                    </a:p>
                  </a:txBody>
                  <a:tcPr>
                    <a:solidFill>
                      <a:srgbClr val="9BCDEF"/>
                    </a:solidFill>
                  </a:tcPr>
                </a:tc>
                <a:tc gridSpan="2">
                  <a:txBody>
                    <a:bodyPr/>
                    <a:lstStyle/>
                    <a:p>
                      <a:pPr algn="l"/>
                      <a:r>
                        <a:rPr lang="en-US" sz="1700" kern="1200" dirty="0" smtClean="0">
                          <a:solidFill>
                            <a:schemeClr val="dk1"/>
                          </a:solidFill>
                          <a:effectLst/>
                          <a:latin typeface="+mn-lt"/>
                          <a:ea typeface="+mn-ea"/>
                          <a:cs typeface="+mn-cs"/>
                        </a:rPr>
                        <a:t>CAU.240_00.000:</a:t>
                      </a:r>
                      <a:r>
                        <a:rPr lang="en-US" sz="1700" kern="1200" baseline="0" dirty="0" smtClean="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DURING THE PAST 12 MONTHS, </a:t>
                      </a:r>
                      <a:r>
                        <a:rPr lang="en-US" sz="1700" b="1" kern="1200" dirty="0" smtClean="0">
                          <a:solidFill>
                            <a:srgbClr val="002060"/>
                          </a:solidFill>
                          <a:effectLst/>
                          <a:latin typeface="+mn-lt"/>
                          <a:ea typeface="+mn-ea"/>
                          <a:cs typeface="+mn-cs"/>
                        </a:rPr>
                        <a:t>have you seen or talked to </a:t>
                      </a:r>
                      <a:r>
                        <a:rPr lang="en-US" sz="1700" kern="1200" dirty="0" smtClean="0">
                          <a:solidFill>
                            <a:schemeClr val="dk1"/>
                          </a:solidFill>
                          <a:effectLst/>
                          <a:latin typeface="+mn-lt"/>
                          <a:ea typeface="+mn-ea"/>
                          <a:cs typeface="+mn-cs"/>
                        </a:rPr>
                        <a:t>the following about [S.C. name]'s health? </a:t>
                      </a:r>
                      <a:endParaRPr lang="en-US" sz="1700" dirty="0"/>
                    </a:p>
                  </a:txBody>
                  <a:tcPr>
                    <a:solidFill>
                      <a:srgbClr val="9BCDEF"/>
                    </a:solidFill>
                  </a:tcPr>
                </a:tc>
                <a:tc hMerge="1">
                  <a:txBody>
                    <a:bodyPr/>
                    <a:lstStyle/>
                    <a:p>
                      <a:pPr algn="ctr"/>
                      <a:endParaRPr lang="en-US" dirty="0"/>
                    </a:p>
                  </a:txBody>
                  <a:tcPr/>
                </a:tc>
              </a:tr>
              <a:tr h="1117730">
                <a:tc>
                  <a:txBody>
                    <a:bodyPr/>
                    <a:lstStyle/>
                    <a:p>
                      <a:r>
                        <a:rPr lang="en-US" sz="1700" dirty="0" smtClean="0"/>
                        <a:t>Inclusion/</a:t>
                      </a:r>
                      <a:r>
                        <a:rPr lang="en-US" sz="1700" baseline="0" dirty="0" smtClean="0"/>
                        <a:t> exclusion of specialty</a:t>
                      </a:r>
                      <a:endParaRPr lang="en-US" sz="1700" dirty="0"/>
                    </a:p>
                  </a:txBody>
                  <a:tcPr/>
                </a:tc>
                <a:tc gridSpan="2">
                  <a:txBody>
                    <a:bodyPr/>
                    <a:lstStyle/>
                    <a:p>
                      <a:pPr algn="l"/>
                      <a:r>
                        <a:rPr lang="en-US" sz="1700" kern="1200" dirty="0" smtClean="0">
                          <a:solidFill>
                            <a:schemeClr val="dk1"/>
                          </a:solidFill>
                          <a:effectLst/>
                          <a:latin typeface="+mn-lt"/>
                          <a:ea typeface="+mn-ea"/>
                          <a:cs typeface="+mn-cs"/>
                        </a:rPr>
                        <a:t>A medical doctor who specializes in a particular medical disease or problem (</a:t>
                      </a:r>
                      <a:r>
                        <a:rPr lang="en-US" sz="1700" kern="1200" dirty="0" smtClean="0">
                          <a:solidFill>
                            <a:srgbClr val="003399"/>
                          </a:solidFill>
                          <a:effectLst/>
                          <a:latin typeface="+mn-lt"/>
                          <a:ea typeface="+mn-ea"/>
                          <a:cs typeface="+mn-cs"/>
                        </a:rPr>
                        <a:t>other than obstetrician/ gynecologist, psychiatrist or ophthalmologist</a:t>
                      </a:r>
                      <a:r>
                        <a:rPr lang="en-US" sz="1700" kern="1200" dirty="0" smtClean="0">
                          <a:solidFill>
                            <a:schemeClr val="dk1"/>
                          </a:solidFill>
                          <a:effectLst/>
                          <a:latin typeface="+mn-lt"/>
                          <a:ea typeface="+mn-ea"/>
                          <a:cs typeface="+mn-cs"/>
                        </a:rPr>
                        <a:t>?- asked separately)</a:t>
                      </a:r>
                    </a:p>
                  </a:txBody>
                  <a:tcPr/>
                </a:tc>
                <a:tc hMerge="1">
                  <a:txBody>
                    <a:bodyPr/>
                    <a:lstStyle/>
                    <a:p>
                      <a:pPr algn="ctr"/>
                      <a:endParaRPr lang="en-US" dirty="0"/>
                    </a:p>
                  </a:txBody>
                  <a:tcPr/>
                </a:tc>
              </a:tr>
              <a:tr h="370840">
                <a:tc>
                  <a:txBody>
                    <a:bodyPr/>
                    <a:lstStyle/>
                    <a:p>
                      <a:endParaRPr lang="en-US" sz="1700" dirty="0"/>
                    </a:p>
                  </a:txBody>
                  <a:tcPr>
                    <a:solidFill>
                      <a:srgbClr val="008AF2"/>
                    </a:solidFill>
                  </a:tcPr>
                </a:tc>
                <a:tc>
                  <a:txBody>
                    <a:bodyPr/>
                    <a:lstStyle/>
                    <a:p>
                      <a:pPr algn="ctr"/>
                      <a:r>
                        <a:rPr lang="en-US" sz="1700" b="1" dirty="0" smtClean="0">
                          <a:solidFill>
                            <a:schemeClr val="bg1"/>
                          </a:solidFill>
                        </a:rPr>
                        <a:t>All children </a:t>
                      </a:r>
                    </a:p>
                    <a:p>
                      <a:pPr algn="ctr"/>
                      <a:r>
                        <a:rPr lang="en-US" sz="1700" b="1" dirty="0" smtClean="0">
                          <a:solidFill>
                            <a:schemeClr val="bg1"/>
                          </a:solidFill>
                        </a:rPr>
                        <a:t>13.2% (n=1183</a:t>
                      </a:r>
                      <a:endParaRPr lang="en-US" sz="1700" b="1" dirty="0">
                        <a:solidFill>
                          <a:schemeClr val="bg1"/>
                        </a:solidFill>
                      </a:endParaRPr>
                    </a:p>
                  </a:txBody>
                  <a:tcPr>
                    <a:solidFill>
                      <a:srgbClr val="008AF2"/>
                    </a:solidFill>
                  </a:tcPr>
                </a:tc>
                <a:tc>
                  <a:txBody>
                    <a:bodyPr/>
                    <a:lstStyle/>
                    <a:p>
                      <a:pPr algn="ctr"/>
                      <a:r>
                        <a:rPr lang="en-US" sz="1700" b="1" dirty="0" smtClean="0">
                          <a:solidFill>
                            <a:schemeClr val="bg1"/>
                          </a:solidFill>
                        </a:rPr>
                        <a:t>Among CSHCN 30.6% (n=604)</a:t>
                      </a:r>
                      <a:endParaRPr lang="en-US" sz="1700" b="1" dirty="0">
                        <a:solidFill>
                          <a:schemeClr val="bg1"/>
                        </a:solidFill>
                      </a:endParaRPr>
                    </a:p>
                  </a:txBody>
                  <a:tcPr>
                    <a:solidFill>
                      <a:srgbClr val="008AF2"/>
                    </a:solidFill>
                  </a:tcPr>
                </a:tc>
              </a:tr>
              <a:tr h="665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Among CAM users</a:t>
                      </a:r>
                      <a:endParaRPr lang="en-US" sz="1700" dirty="0"/>
                    </a:p>
                  </a:txBody>
                  <a:tcPr>
                    <a:solidFill>
                      <a:srgbClr val="9BCDEF"/>
                    </a:solidFill>
                  </a:tcPr>
                </a:tc>
                <a:tc>
                  <a:txBody>
                    <a:bodyPr/>
                    <a:lstStyle/>
                    <a:p>
                      <a:pPr algn="ctr"/>
                      <a:r>
                        <a:rPr lang="en-US" sz="1700" dirty="0" smtClean="0"/>
                        <a:t>23.3%</a:t>
                      </a:r>
                    </a:p>
                    <a:p>
                      <a:pPr algn="ctr"/>
                      <a:r>
                        <a:rPr lang="en-US" sz="1700" dirty="0" smtClean="0"/>
                        <a:t>AOR: 1.58 </a:t>
                      </a:r>
                    </a:p>
                    <a:p>
                      <a:pPr algn="ctr"/>
                      <a:r>
                        <a:rPr lang="en-US" sz="1700" dirty="0" smtClean="0"/>
                        <a:t>(1.25-1.98)</a:t>
                      </a:r>
                      <a:endParaRPr lang="en-US" sz="1700" dirty="0"/>
                    </a:p>
                  </a:txBody>
                  <a:tcPr>
                    <a:solidFill>
                      <a:srgbClr val="9BCDEF"/>
                    </a:solidFill>
                  </a:tcPr>
                </a:tc>
                <a:tc>
                  <a:txBody>
                    <a:bodyPr/>
                    <a:lstStyle/>
                    <a:p>
                      <a:pPr algn="ctr"/>
                      <a:r>
                        <a:rPr lang="en-US" sz="1700" dirty="0" smtClean="0"/>
                        <a:t>39.3%</a:t>
                      </a:r>
                    </a:p>
                    <a:p>
                      <a:pPr algn="ctr"/>
                      <a:r>
                        <a:rPr lang="en-US" sz="1700" dirty="0" smtClean="0"/>
                        <a:t>AOR: 1.50 </a:t>
                      </a:r>
                    </a:p>
                    <a:p>
                      <a:pPr algn="ctr"/>
                      <a:r>
                        <a:rPr lang="en-US" sz="1700" dirty="0" smtClean="0"/>
                        <a:t>(1.08-2.08)</a:t>
                      </a:r>
                      <a:endParaRPr lang="en-US" sz="1700" dirty="0"/>
                    </a:p>
                  </a:txBody>
                  <a:tcPr>
                    <a:solidFill>
                      <a:srgbClr val="9BCDEF"/>
                    </a:solidFill>
                  </a:tcPr>
                </a:tc>
              </a:tr>
              <a:tr h="370840">
                <a:tc>
                  <a:txBody>
                    <a:bodyPr/>
                    <a:lstStyle/>
                    <a:p>
                      <a:r>
                        <a:rPr lang="en-US" sz="1700" dirty="0" smtClean="0"/>
                        <a:t>Among non-CAM users</a:t>
                      </a:r>
                      <a:endParaRPr lang="en-US" sz="1700" dirty="0"/>
                    </a:p>
                  </a:txBody>
                  <a:tcPr>
                    <a:lnB w="12700" cap="flat" cmpd="sng" algn="ctr">
                      <a:noFill/>
                      <a:prstDash val="solid"/>
                      <a:round/>
                      <a:headEnd type="none" w="med" len="med"/>
                      <a:tailEnd type="none" w="med" len="med"/>
                    </a:lnB>
                    <a:solidFill>
                      <a:srgbClr val="9BCDEF"/>
                    </a:solidFill>
                  </a:tcPr>
                </a:tc>
                <a:tc>
                  <a:txBody>
                    <a:bodyPr/>
                    <a:lstStyle/>
                    <a:p>
                      <a:pPr algn="ctr"/>
                      <a:r>
                        <a:rPr lang="en-US" sz="1700" dirty="0" smtClean="0"/>
                        <a:t>11.4%</a:t>
                      </a:r>
                    </a:p>
                    <a:p>
                      <a:pPr algn="ctr"/>
                      <a:r>
                        <a:rPr lang="en-US" sz="1700" dirty="0" smtClean="0"/>
                        <a:t>Ref: 1.00</a:t>
                      </a:r>
                      <a:endParaRPr lang="en-US" sz="1700" dirty="0"/>
                    </a:p>
                  </a:txBody>
                  <a:tcPr>
                    <a:lnB w="12700" cap="flat" cmpd="sng" algn="ctr">
                      <a:noFill/>
                      <a:prstDash val="solid"/>
                      <a:round/>
                      <a:headEnd type="none" w="med" len="med"/>
                      <a:tailEnd type="none" w="med" len="med"/>
                    </a:lnB>
                    <a:solidFill>
                      <a:srgbClr val="9BCDEF"/>
                    </a:solidFill>
                  </a:tcPr>
                </a:tc>
                <a:tc>
                  <a:txBody>
                    <a:bodyPr/>
                    <a:lstStyle/>
                    <a:p>
                      <a:pPr algn="ctr"/>
                      <a:r>
                        <a:rPr lang="en-US" sz="1700" dirty="0" smtClean="0"/>
                        <a:t>28.3%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Ref: 1.00</a:t>
                      </a:r>
                      <a:endParaRPr lang="en-US" sz="1700" dirty="0"/>
                    </a:p>
                  </a:txBody>
                  <a:tcPr>
                    <a:lnB w="12700" cap="flat" cmpd="sng" algn="ctr">
                      <a:noFill/>
                      <a:prstDash val="solid"/>
                      <a:round/>
                      <a:headEnd type="none" w="med" len="med"/>
                      <a:tailEnd type="none" w="med" len="med"/>
                    </a:lnB>
                    <a:solidFill>
                      <a:srgbClr val="9BCDEF"/>
                    </a:solidFill>
                  </a:tcPr>
                </a:tc>
              </a:tr>
            </a:tbl>
          </a:graphicData>
        </a:graphic>
      </p:graphicFrame>
      <p:sp>
        <p:nvSpPr>
          <p:cNvPr id="8" name="TextBox 7"/>
          <p:cNvSpPr txBox="1"/>
          <p:nvPr/>
        </p:nvSpPr>
        <p:spPr>
          <a:xfrm>
            <a:off x="139700" y="6132492"/>
            <a:ext cx="8978900" cy="523220"/>
          </a:xfrm>
          <a:prstGeom prst="rect">
            <a:avLst/>
          </a:prstGeom>
          <a:noFill/>
        </p:spPr>
        <p:txBody>
          <a:bodyPr wrap="square" rtlCol="0">
            <a:spAutoFit/>
          </a:bodyPr>
          <a:lstStyle/>
          <a:p>
            <a:r>
              <a:rPr lang="en-US" sz="1400" dirty="0" smtClean="0"/>
              <a:t>*CAHPS section of MEPS</a:t>
            </a:r>
          </a:p>
          <a:p>
            <a:r>
              <a:rPr lang="en-US" sz="1400" dirty="0" smtClean="0"/>
              <a:t>NOTE: AOR: after adjusting age, sex, race/ethnicity, income, CSHCN status (for all children ONLY) and adult CAM use</a:t>
            </a:r>
          </a:p>
        </p:txBody>
      </p:sp>
      <p:pic>
        <p:nvPicPr>
          <p:cNvPr id="9" name="Picture 8" descr="CAHMI_Logo_final.jpg"/>
          <p:cNvPicPr>
            <a:picLocks noChangeAspect="1"/>
          </p:cNvPicPr>
          <p:nvPr/>
        </p:nvPicPr>
        <p:blipFill>
          <a:blip r:embed="rId2"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38771498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Left-Right Arrow 44"/>
          <p:cNvSpPr/>
          <p:nvPr/>
        </p:nvSpPr>
        <p:spPr bwMode="auto">
          <a:xfrm>
            <a:off x="3422650" y="4114800"/>
            <a:ext cx="2825750" cy="178594"/>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9" name="Text Box 2"/>
          <p:cNvSpPr txBox="1">
            <a:spLocks noChangeArrowheads="1"/>
          </p:cNvSpPr>
          <p:nvPr/>
        </p:nvSpPr>
        <p:spPr bwMode="auto">
          <a:xfrm>
            <a:off x="0" y="0"/>
            <a:ext cx="9182100" cy="12319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j-lt"/>
            </a:endParaRPr>
          </a:p>
          <a:p>
            <a:pPr>
              <a:defRPr/>
            </a:pPr>
            <a:endParaRPr lang="en-US" dirty="0">
              <a:latin typeface="+mj-lt"/>
            </a:endParaRPr>
          </a:p>
        </p:txBody>
      </p:sp>
      <p:sp>
        <p:nvSpPr>
          <p:cNvPr id="10" name="TextBox 9"/>
          <p:cNvSpPr txBox="1"/>
          <p:nvPr/>
        </p:nvSpPr>
        <p:spPr>
          <a:xfrm>
            <a:off x="2171700" y="31571"/>
            <a:ext cx="6972300" cy="1015663"/>
          </a:xfrm>
          <a:prstGeom prst="rect">
            <a:avLst/>
          </a:prstGeom>
          <a:noFill/>
        </p:spPr>
        <p:txBody>
          <a:bodyPr wrap="square" rtlCol="0">
            <a:spAutoFit/>
          </a:bodyPr>
          <a:lstStyle/>
          <a:p>
            <a:pPr algn="ctr"/>
            <a:r>
              <a:rPr lang="en-US" sz="3600" b="1" dirty="0" smtClean="0">
                <a:solidFill>
                  <a:schemeClr val="accent3"/>
                </a:solidFill>
                <a:latin typeface="+mj-lt"/>
                <a:cs typeface="Arial" pitchFamily="34" charset="0"/>
              </a:rPr>
              <a:t>Data Sets</a:t>
            </a:r>
          </a:p>
          <a:p>
            <a:pPr algn="ctr"/>
            <a:r>
              <a:rPr lang="en-US" b="1" dirty="0" smtClean="0">
                <a:solidFill>
                  <a:schemeClr val="bg1"/>
                </a:solidFill>
                <a:latin typeface="+mj-lt"/>
                <a:cs typeface="Arial" pitchFamily="34" charset="0"/>
              </a:rPr>
              <a:t>Sample Children in Data </a:t>
            </a:r>
            <a:r>
              <a:rPr lang="en-US" b="1" dirty="0">
                <a:solidFill>
                  <a:schemeClr val="bg1"/>
                </a:solidFill>
                <a:latin typeface="+mj-lt"/>
                <a:cs typeface="Arial" pitchFamily="34" charset="0"/>
              </a:rPr>
              <a:t>F</a:t>
            </a:r>
            <a:r>
              <a:rPr lang="en-US" b="1" dirty="0" smtClean="0">
                <a:solidFill>
                  <a:schemeClr val="bg1"/>
                </a:solidFill>
                <a:latin typeface="+mj-lt"/>
                <a:cs typeface="Arial" pitchFamily="34" charset="0"/>
              </a:rPr>
              <a:t>iles</a:t>
            </a:r>
            <a:endParaRPr lang="en-US" b="1" dirty="0">
              <a:solidFill>
                <a:schemeClr val="bg1"/>
              </a:solidFill>
              <a:latin typeface="+mj-lt"/>
              <a:cs typeface="Arial" pitchFamily="34" charset="0"/>
            </a:endParaRPr>
          </a:p>
        </p:txBody>
      </p:sp>
      <p:pic>
        <p:nvPicPr>
          <p:cNvPr id="6" name="Picture 5" descr="CAHMI_Logo_final.jpg"/>
          <p:cNvPicPr>
            <a:picLocks noChangeAspect="1"/>
          </p:cNvPicPr>
          <p:nvPr/>
        </p:nvPicPr>
        <p:blipFill>
          <a:blip r:embed="rId3" cstate="print"/>
          <a:stretch>
            <a:fillRect/>
          </a:stretch>
        </p:blipFill>
        <p:spPr>
          <a:xfrm>
            <a:off x="0" y="0"/>
            <a:ext cx="2209800" cy="1160145"/>
          </a:xfrm>
          <a:prstGeom prst="rect">
            <a:avLst/>
          </a:prstGeom>
        </p:spPr>
      </p:pic>
      <p:sp>
        <p:nvSpPr>
          <p:cNvPr id="3" name="Flowchart: Connector 2"/>
          <p:cNvSpPr/>
          <p:nvPr/>
        </p:nvSpPr>
        <p:spPr bwMode="auto">
          <a:xfrm>
            <a:off x="2928935" y="1774825"/>
            <a:ext cx="1682750" cy="1654175"/>
          </a:xfrm>
          <a:prstGeom prst="flowChartConnector">
            <a:avLst/>
          </a:prstGeom>
          <a:solidFill>
            <a:srgbClr val="9BCDE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pitchFamily="18" charset="0"/>
              </a:rPr>
              <a:t>Sample Child  File n=9,417</a:t>
            </a:r>
          </a:p>
        </p:txBody>
      </p:sp>
      <p:sp>
        <p:nvSpPr>
          <p:cNvPr id="8" name="Flowchart: Connector 7"/>
          <p:cNvSpPr/>
          <p:nvPr/>
        </p:nvSpPr>
        <p:spPr bwMode="auto">
          <a:xfrm>
            <a:off x="284162" y="5035550"/>
            <a:ext cx="1773238" cy="1746250"/>
          </a:xfrm>
          <a:prstGeom prst="flowChartConnector">
            <a:avLst/>
          </a:prstGeom>
          <a:solidFill>
            <a:srgbClr val="9BCDEF"/>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pitchFamily="18" charset="0"/>
              </a:rPr>
              <a:t>Family File n=29,915</a:t>
            </a:r>
          </a:p>
        </p:txBody>
      </p:sp>
      <p:sp>
        <p:nvSpPr>
          <p:cNvPr id="12" name="Flowchart: Connector 11"/>
          <p:cNvSpPr/>
          <p:nvPr/>
        </p:nvSpPr>
        <p:spPr bwMode="auto">
          <a:xfrm>
            <a:off x="271043" y="1765300"/>
            <a:ext cx="1757362" cy="1663700"/>
          </a:xfrm>
          <a:prstGeom prst="flowChartConnector">
            <a:avLst/>
          </a:prstGeom>
          <a:solidFill>
            <a:srgbClr val="9BCDEF"/>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pitchFamily="18" charset="0"/>
              </a:rPr>
              <a:t>Person File n=75,764</a:t>
            </a:r>
          </a:p>
        </p:txBody>
      </p:sp>
      <p:sp>
        <p:nvSpPr>
          <p:cNvPr id="13" name="Flowchart: Connector 12"/>
          <p:cNvSpPr/>
          <p:nvPr/>
        </p:nvSpPr>
        <p:spPr bwMode="auto">
          <a:xfrm>
            <a:off x="2851148" y="4991100"/>
            <a:ext cx="1838324" cy="1790700"/>
          </a:xfrm>
          <a:prstGeom prst="flowChartConnector">
            <a:avLst/>
          </a:prstGeom>
          <a:solidFill>
            <a:srgbClr val="9BCDEF"/>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pitchFamily="18" charset="0"/>
              </a:rPr>
              <a:t>Sample Adult and Adult  CAM File n=23,393</a:t>
            </a:r>
          </a:p>
        </p:txBody>
      </p:sp>
      <p:sp>
        <p:nvSpPr>
          <p:cNvPr id="14" name="Flowchart: Connector 13"/>
          <p:cNvSpPr/>
          <p:nvPr/>
        </p:nvSpPr>
        <p:spPr bwMode="auto">
          <a:xfrm>
            <a:off x="1460500" y="3352800"/>
            <a:ext cx="1905000" cy="1752600"/>
          </a:xfrm>
          <a:prstGeom prst="flowChartConnector">
            <a:avLst/>
          </a:prstGeom>
          <a:solidFill>
            <a:srgbClr val="9BCDEF"/>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pitchFamily="18" charset="0"/>
              </a:rPr>
              <a:t>2007  NHIS Child CAM File n=9,417</a:t>
            </a:r>
          </a:p>
        </p:txBody>
      </p:sp>
      <p:sp>
        <p:nvSpPr>
          <p:cNvPr id="4" name="Oval 3"/>
          <p:cNvSpPr/>
          <p:nvPr/>
        </p:nvSpPr>
        <p:spPr bwMode="auto">
          <a:xfrm>
            <a:off x="6324600" y="3248025"/>
            <a:ext cx="1905000" cy="1781175"/>
          </a:xfrm>
          <a:prstGeom prst="ellipse">
            <a:avLst/>
          </a:prstGeom>
          <a:solidFill>
            <a:schemeClr val="accent1">
              <a:lumMod val="75000"/>
            </a:schemeClr>
          </a:solidFill>
          <a:ln w="9525"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2008 MEPS Full Year  Consolidated</a:t>
            </a:r>
            <a:r>
              <a:rPr kumimoji="0" lang="en-US" sz="1700" b="0" i="0" u="none" strike="noStrike" cap="none" normalizeH="0" dirty="0" smtClean="0">
                <a:ln>
                  <a:noFill/>
                </a:ln>
                <a:solidFill>
                  <a:schemeClr val="tx1"/>
                </a:solidFill>
                <a:effectLst/>
                <a:latin typeface="Times" pitchFamily="18" charset="0"/>
              </a:rPr>
              <a:t> Data File n=9,538 </a:t>
            </a:r>
            <a:r>
              <a:rPr kumimoji="0" lang="en-US" sz="1200" b="0" i="0" u="none" strike="noStrike" cap="none" normalizeH="0" dirty="0" smtClean="0">
                <a:ln>
                  <a:noFill/>
                </a:ln>
                <a:solidFill>
                  <a:schemeClr val="tx1"/>
                </a:solidFill>
                <a:effectLst/>
                <a:latin typeface="Times" pitchFamily="18" charset="0"/>
              </a:rPr>
              <a:t>(children)</a:t>
            </a:r>
            <a:endParaRPr kumimoji="0" lang="en-US" sz="1200" b="0" i="0" u="none" strike="noStrike" cap="none" normalizeH="0" baseline="0" dirty="0" smtClean="0">
              <a:ln>
                <a:noFill/>
              </a:ln>
              <a:solidFill>
                <a:schemeClr val="tx1"/>
              </a:solidFill>
              <a:effectLst/>
              <a:latin typeface="Times" pitchFamily="18" charset="0"/>
            </a:endParaRPr>
          </a:p>
        </p:txBody>
      </p:sp>
      <p:sp>
        <p:nvSpPr>
          <p:cNvPr id="5" name="Rectangle 4"/>
          <p:cNvSpPr/>
          <p:nvPr/>
        </p:nvSpPr>
        <p:spPr bwMode="auto">
          <a:xfrm>
            <a:off x="4282970" y="3429000"/>
            <a:ext cx="1508230" cy="1589216"/>
          </a:xfrm>
          <a:prstGeom prst="rect">
            <a:avLst/>
          </a:prstGeom>
          <a:solidFill>
            <a:srgbClr val="D844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3"/>
                </a:solidFill>
                <a:effectLst/>
                <a:latin typeface="Times" pitchFamily="18" charset="0"/>
              </a:rPr>
              <a:t>2007 NHIS 2008 MEPS (Panel 13) Linked File  n=2,411</a:t>
            </a:r>
          </a:p>
        </p:txBody>
      </p:sp>
      <p:sp>
        <p:nvSpPr>
          <p:cNvPr id="15" name="Flowchart: Connector 14"/>
          <p:cNvSpPr/>
          <p:nvPr/>
        </p:nvSpPr>
        <p:spPr bwMode="auto">
          <a:xfrm>
            <a:off x="7388225" y="1698031"/>
            <a:ext cx="1631950" cy="1578570"/>
          </a:xfrm>
          <a:prstGeom prst="flowChartConnector">
            <a:avLst/>
          </a:prstGeom>
          <a:solidFill>
            <a:schemeClr val="accent3">
              <a:lumMod val="75000"/>
            </a:schemeClr>
          </a:solidFill>
          <a:ln w="9525" cap="flat" cmpd="sng" algn="ctr">
            <a:solidFill>
              <a:srgbClr val="FF99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Office-Based Medical Provider Visits</a:t>
            </a:r>
            <a:r>
              <a:rPr kumimoji="0" lang="en-US" sz="1600" b="0" i="0" u="none" strike="noStrike" cap="none" normalizeH="0" dirty="0" smtClean="0">
                <a:ln>
                  <a:noFill/>
                </a:ln>
                <a:solidFill>
                  <a:schemeClr val="tx1"/>
                </a:solidFill>
                <a:effectLst/>
                <a:latin typeface="Times" pitchFamily="18" charset="0"/>
              </a:rPr>
              <a:t> </a:t>
            </a:r>
            <a:r>
              <a:rPr kumimoji="0" lang="en-US" sz="1600" b="0" i="0" u="none" strike="noStrike" cap="none" normalizeH="0" baseline="0" dirty="0" smtClean="0">
                <a:ln>
                  <a:noFill/>
                </a:ln>
                <a:solidFill>
                  <a:schemeClr val="tx1"/>
                </a:solidFill>
                <a:effectLst/>
                <a:latin typeface="Times" pitchFamily="18" charset="0"/>
              </a:rPr>
              <a:t>File</a:t>
            </a:r>
          </a:p>
        </p:txBody>
      </p:sp>
      <p:sp>
        <p:nvSpPr>
          <p:cNvPr id="16" name="Flowchart: Connector 15"/>
          <p:cNvSpPr/>
          <p:nvPr/>
        </p:nvSpPr>
        <p:spPr bwMode="auto">
          <a:xfrm>
            <a:off x="5334000" y="1698030"/>
            <a:ext cx="1676400" cy="1578570"/>
          </a:xfrm>
          <a:prstGeom prst="flowChartConnector">
            <a:avLst/>
          </a:prstGeom>
          <a:solidFill>
            <a:schemeClr val="accent1">
              <a:lumMod val="75000"/>
            </a:schemeClr>
          </a:solidFill>
          <a:ln w="9525" cap="flat" cmpd="sng" algn="ctr">
            <a:solidFill>
              <a:srgbClr val="FF99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Medical Conditions File</a:t>
            </a:r>
          </a:p>
        </p:txBody>
      </p:sp>
      <p:sp>
        <p:nvSpPr>
          <p:cNvPr id="17" name="Flowchart: Connector 16"/>
          <p:cNvSpPr/>
          <p:nvPr/>
        </p:nvSpPr>
        <p:spPr bwMode="auto">
          <a:xfrm>
            <a:off x="6553200" y="5257800"/>
            <a:ext cx="1485900" cy="1447800"/>
          </a:xfrm>
          <a:prstGeom prst="flowChartConnector">
            <a:avLst/>
          </a:prstGeom>
          <a:solidFill>
            <a:schemeClr val="accent1">
              <a:lumMod val="75000"/>
            </a:schemeClr>
          </a:solidFill>
          <a:ln w="9525" cap="flat" cmpd="sng" algn="ctr">
            <a:solidFill>
              <a:srgbClr val="FF99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Prescribed Medicines File</a:t>
            </a:r>
          </a:p>
        </p:txBody>
      </p:sp>
      <p:cxnSp>
        <p:nvCxnSpPr>
          <p:cNvPr id="30" name="Straight Arrow Connector 29"/>
          <p:cNvCxnSpPr/>
          <p:nvPr/>
        </p:nvCxnSpPr>
        <p:spPr bwMode="auto">
          <a:xfrm>
            <a:off x="6553200" y="3187700"/>
            <a:ext cx="114300" cy="2190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flipH="1">
            <a:off x="7696200" y="3200400"/>
            <a:ext cx="95250" cy="1587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Straight Arrow Connector 42"/>
          <p:cNvCxnSpPr>
            <a:stCxn id="17" idx="0"/>
          </p:cNvCxnSpPr>
          <p:nvPr/>
        </p:nvCxnSpPr>
        <p:spPr bwMode="auto">
          <a:xfrm flipV="1">
            <a:off x="7296150" y="5057775"/>
            <a:ext cx="0" cy="2000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flipV="1">
            <a:off x="1066800" y="3406775"/>
            <a:ext cx="0" cy="16224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a:endCxn id="14" idx="5"/>
          </p:cNvCxnSpPr>
          <p:nvPr/>
        </p:nvCxnSpPr>
        <p:spPr bwMode="auto">
          <a:xfrm flipH="1" flipV="1">
            <a:off x="3086519" y="4848738"/>
            <a:ext cx="253581" cy="2566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3" name="Straight Arrow Connector 62"/>
          <p:cNvCxnSpPr>
            <a:stCxn id="3" idx="3"/>
          </p:cNvCxnSpPr>
          <p:nvPr/>
        </p:nvCxnSpPr>
        <p:spPr bwMode="auto">
          <a:xfrm flipH="1">
            <a:off x="2928935" y="3186752"/>
            <a:ext cx="246433" cy="336072"/>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1" name="TextBox 10"/>
          <p:cNvSpPr txBox="1"/>
          <p:nvPr/>
        </p:nvSpPr>
        <p:spPr>
          <a:xfrm>
            <a:off x="1631740" y="1231900"/>
            <a:ext cx="1790910" cy="461665"/>
          </a:xfrm>
          <a:prstGeom prst="rect">
            <a:avLst/>
          </a:prstGeom>
          <a:noFill/>
        </p:spPr>
        <p:txBody>
          <a:bodyPr wrap="square" rtlCol="0">
            <a:spAutoFit/>
          </a:bodyPr>
          <a:lstStyle/>
          <a:p>
            <a:r>
              <a:rPr lang="en-US" b="1" dirty="0" smtClean="0"/>
              <a:t>2007 NHIS</a:t>
            </a:r>
            <a:endParaRPr lang="en-US" b="1" dirty="0"/>
          </a:p>
        </p:txBody>
      </p:sp>
      <p:sp>
        <p:nvSpPr>
          <p:cNvPr id="26" name="TextBox 25"/>
          <p:cNvSpPr txBox="1"/>
          <p:nvPr/>
        </p:nvSpPr>
        <p:spPr>
          <a:xfrm>
            <a:off x="6362490" y="1236365"/>
            <a:ext cx="1841710" cy="461665"/>
          </a:xfrm>
          <a:prstGeom prst="rect">
            <a:avLst/>
          </a:prstGeom>
          <a:noFill/>
        </p:spPr>
        <p:txBody>
          <a:bodyPr wrap="square" rtlCol="0">
            <a:spAutoFit/>
          </a:bodyPr>
          <a:lstStyle/>
          <a:p>
            <a:r>
              <a:rPr lang="en-US" b="1" dirty="0" smtClean="0"/>
              <a:t>2008 MEPS</a:t>
            </a:r>
            <a:endParaRPr lang="en-US" b="1" dirty="0"/>
          </a:p>
        </p:txBody>
      </p:sp>
      <p:cxnSp>
        <p:nvCxnSpPr>
          <p:cNvPr id="20" name="Straight Arrow Connector 19"/>
          <p:cNvCxnSpPr>
            <a:stCxn id="12" idx="6"/>
            <a:endCxn id="3" idx="2"/>
          </p:cNvCxnSpPr>
          <p:nvPr/>
        </p:nvCxnSpPr>
        <p:spPr bwMode="auto">
          <a:xfrm>
            <a:off x="2028405" y="2597150"/>
            <a:ext cx="900530" cy="4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TextBox 20"/>
          <p:cNvSpPr txBox="1"/>
          <p:nvPr/>
        </p:nvSpPr>
        <p:spPr>
          <a:xfrm>
            <a:off x="3211718" y="4526773"/>
            <a:ext cx="979281" cy="461665"/>
          </a:xfrm>
          <a:prstGeom prst="rect">
            <a:avLst/>
          </a:prstGeom>
          <a:noFill/>
        </p:spPr>
        <p:txBody>
          <a:bodyPr wrap="square" rtlCol="0">
            <a:spAutoFit/>
          </a:bodyPr>
          <a:lstStyle/>
          <a:p>
            <a:r>
              <a:rPr lang="en-US" sz="1200" dirty="0" smtClean="0"/>
              <a:t>At the family level</a:t>
            </a:r>
            <a:endParaRPr lang="en-US" sz="1200" dirty="0"/>
          </a:p>
        </p:txBody>
      </p:sp>
      <p:sp>
        <p:nvSpPr>
          <p:cNvPr id="27" name="TextBox 26"/>
          <p:cNvSpPr txBox="1"/>
          <p:nvPr/>
        </p:nvSpPr>
        <p:spPr>
          <a:xfrm>
            <a:off x="5886450" y="4371684"/>
            <a:ext cx="800100" cy="954107"/>
          </a:xfrm>
          <a:prstGeom prst="rect">
            <a:avLst/>
          </a:prstGeom>
          <a:noFill/>
          <a:ln>
            <a:solidFill>
              <a:schemeClr val="bg2">
                <a:lumMod val="40000"/>
                <a:lumOff val="60000"/>
              </a:schemeClr>
            </a:solidFill>
          </a:ln>
        </p:spPr>
        <p:txBody>
          <a:bodyPr wrap="square" rtlCol="0">
            <a:spAutoFit/>
          </a:bodyPr>
          <a:lstStyle/>
          <a:p>
            <a:r>
              <a:rPr lang="en-US" sz="1400" b="1" dirty="0" smtClean="0"/>
              <a:t>Panel 13 </a:t>
            </a:r>
            <a:r>
              <a:rPr lang="en-US" sz="1400" dirty="0" smtClean="0"/>
              <a:t>child sample: n=5,769</a:t>
            </a:r>
            <a:endParaRPr lang="en-US" sz="1400" dirty="0"/>
          </a:p>
        </p:txBody>
      </p:sp>
    </p:spTree>
    <p:extLst>
      <p:ext uri="{BB962C8B-B14F-4D97-AF65-F5344CB8AC3E}">
        <p14:creationId xmlns:p14="http://schemas.microsoft.com/office/powerpoint/2010/main" val="3057425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6" name="TextBox 5"/>
          <p:cNvSpPr txBox="1"/>
          <p:nvPr/>
        </p:nvSpPr>
        <p:spPr>
          <a:xfrm>
            <a:off x="2425700" y="92769"/>
            <a:ext cx="6489700" cy="954107"/>
          </a:xfrm>
          <a:prstGeom prst="rect">
            <a:avLst/>
          </a:prstGeom>
          <a:noFill/>
        </p:spPr>
        <p:txBody>
          <a:bodyPr wrap="square" rtlCol="0">
            <a:spAutoFit/>
          </a:bodyPr>
          <a:lstStyle/>
          <a:p>
            <a:pPr algn="ctr"/>
            <a:r>
              <a:rPr lang="en-US" sz="2800" b="1" dirty="0" smtClean="0">
                <a:solidFill>
                  <a:schemeClr val="bg1"/>
                </a:solidFill>
              </a:rPr>
              <a:t>Results: CAM use and Health Care Access Problems: </a:t>
            </a:r>
            <a:r>
              <a:rPr lang="en-US" sz="2800" b="1" dirty="0" smtClean="0">
                <a:solidFill>
                  <a:srgbClr val="003399"/>
                </a:solidFill>
              </a:rPr>
              <a:t>Delay Getting Care</a:t>
            </a:r>
            <a:endParaRPr lang="en-US" sz="2800" b="1" dirty="0">
              <a:solidFill>
                <a:srgbClr val="003399"/>
              </a:solidFill>
            </a:endParaRPr>
          </a:p>
        </p:txBody>
      </p:sp>
      <p:graphicFrame>
        <p:nvGraphicFramePr>
          <p:cNvPr id="12" name="Chart 11"/>
          <p:cNvGraphicFramePr/>
          <p:nvPr>
            <p:extLst>
              <p:ext uri="{D42A27DB-BD31-4B8C-83A1-F6EECF244321}">
                <p14:modId xmlns:p14="http://schemas.microsoft.com/office/powerpoint/2010/main" val="286682379"/>
              </p:ext>
            </p:extLst>
          </p:nvPr>
        </p:nvGraphicFramePr>
        <p:xfrm>
          <a:off x="304800" y="1447800"/>
          <a:ext cx="5181600" cy="5257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2852893211"/>
              </p:ext>
            </p:extLst>
          </p:nvPr>
        </p:nvGraphicFramePr>
        <p:xfrm>
          <a:off x="5670550" y="1524000"/>
          <a:ext cx="324485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1"/>
          <p:cNvSpPr txBox="1"/>
          <p:nvPr/>
        </p:nvSpPr>
        <p:spPr>
          <a:xfrm>
            <a:off x="6324600" y="1524000"/>
            <a:ext cx="2590800" cy="3186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t>2009/10 NS_CSHCN</a:t>
            </a:r>
            <a:endParaRPr lang="en-US" sz="2000" b="1" dirty="0"/>
          </a:p>
        </p:txBody>
      </p:sp>
      <p:pic>
        <p:nvPicPr>
          <p:cNvPr id="8" name="Picture 7" descr="CAHMI_Logo_final.jpg"/>
          <p:cNvPicPr>
            <a:picLocks noChangeAspect="1"/>
          </p:cNvPicPr>
          <p:nvPr/>
        </p:nvPicPr>
        <p:blipFill>
          <a:blip r:embed="rId5"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80660251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850" y="2754313"/>
            <a:ext cx="595630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47900" y="17094"/>
            <a:ext cx="6705600" cy="1200329"/>
          </a:xfrm>
          <a:prstGeom prst="rect">
            <a:avLst/>
          </a:prstGeom>
          <a:noFill/>
        </p:spPr>
        <p:txBody>
          <a:bodyPr wrap="square" rtlCol="0">
            <a:spAutoFit/>
          </a:bodyPr>
          <a:lstStyle/>
          <a:p>
            <a:pPr algn="ctr"/>
            <a:r>
              <a:rPr lang="en-US" b="1" dirty="0" smtClean="0">
                <a:solidFill>
                  <a:schemeClr val="bg1"/>
                </a:solidFill>
              </a:rPr>
              <a:t>CAM Use and Quality of Care: Never/Sometimes Doctors </a:t>
            </a:r>
            <a:r>
              <a:rPr lang="en-US" b="1" dirty="0">
                <a:solidFill>
                  <a:schemeClr val="bg1"/>
                </a:solidFill>
              </a:rPr>
              <a:t>C</a:t>
            </a:r>
            <a:r>
              <a:rPr lang="en-US" b="1" dirty="0" smtClean="0">
                <a:solidFill>
                  <a:schemeClr val="bg1"/>
                </a:solidFill>
              </a:rPr>
              <a:t>ommunicate </a:t>
            </a:r>
            <a:r>
              <a:rPr lang="en-US" b="1" dirty="0">
                <a:solidFill>
                  <a:schemeClr val="bg1"/>
                </a:solidFill>
              </a:rPr>
              <a:t>W</a:t>
            </a:r>
            <a:r>
              <a:rPr lang="en-US" b="1" dirty="0" smtClean="0">
                <a:solidFill>
                  <a:schemeClr val="bg1"/>
                </a:solidFill>
              </a:rPr>
              <a:t>ell, by Condition Status and Type, NHIS/MEPS</a:t>
            </a:r>
            <a:endParaRPr lang="en-US" b="1" dirty="0">
              <a:solidFill>
                <a:schemeClr val="bg1"/>
              </a:solidFill>
            </a:endParaRPr>
          </a:p>
        </p:txBody>
      </p:sp>
      <p:sp>
        <p:nvSpPr>
          <p:cNvPr id="9" name="TextBox 8"/>
          <p:cNvSpPr txBox="1"/>
          <p:nvPr/>
        </p:nvSpPr>
        <p:spPr>
          <a:xfrm>
            <a:off x="190500" y="6133066"/>
            <a:ext cx="8763000" cy="584775"/>
          </a:xfrm>
          <a:prstGeom prst="rect">
            <a:avLst/>
          </a:prstGeom>
          <a:noFill/>
        </p:spPr>
        <p:txBody>
          <a:bodyPr wrap="square" rtlCol="0">
            <a:spAutoFit/>
          </a:bodyPr>
          <a:lstStyle/>
          <a:p>
            <a:r>
              <a:rPr lang="en-US" sz="1600" dirty="0"/>
              <a:t>AOR are adjusted by age, sex, race/ethnicity, income and region </a:t>
            </a:r>
            <a:r>
              <a:rPr lang="en-US" sz="1600" dirty="0" smtClean="0"/>
              <a:t>(CSHCN </a:t>
            </a:r>
            <a:r>
              <a:rPr lang="en-US" sz="1600" dirty="0"/>
              <a:t>status </a:t>
            </a:r>
            <a:r>
              <a:rPr lang="en-US" sz="1600" dirty="0" smtClean="0"/>
              <a:t>for all children)</a:t>
            </a:r>
          </a:p>
          <a:p>
            <a:r>
              <a:rPr lang="en-US" sz="1600" dirty="0" smtClean="0"/>
              <a:t>*RSE&gt;30</a:t>
            </a:r>
            <a:endParaRPr lang="en-US" sz="1600" dirty="0"/>
          </a:p>
        </p:txBody>
      </p:sp>
      <p:graphicFrame>
        <p:nvGraphicFramePr>
          <p:cNvPr id="10" name="Table 9"/>
          <p:cNvGraphicFramePr>
            <a:graphicFrameLocks noGrp="1"/>
          </p:cNvGraphicFramePr>
          <p:nvPr>
            <p:extLst>
              <p:ext uri="{D42A27DB-BD31-4B8C-83A1-F6EECF244321}">
                <p14:modId xmlns:p14="http://schemas.microsoft.com/office/powerpoint/2010/main" val="3022497501"/>
              </p:ext>
            </p:extLst>
          </p:nvPr>
        </p:nvGraphicFramePr>
        <p:xfrm>
          <a:off x="380997" y="1600200"/>
          <a:ext cx="8382003" cy="4480793"/>
        </p:xfrm>
        <a:graphic>
          <a:graphicData uri="http://schemas.openxmlformats.org/drawingml/2006/table">
            <a:tbl>
              <a:tblPr firstRow="1" bandRow="1">
                <a:tableStyleId>{93296810-A885-4BE3-A3E7-6D5BEEA58F35}</a:tableStyleId>
              </a:tblPr>
              <a:tblGrid>
                <a:gridCol w="1466851"/>
                <a:gridCol w="2571752"/>
                <a:gridCol w="2317748"/>
                <a:gridCol w="2025652"/>
              </a:tblGrid>
              <a:tr h="684055">
                <a:tc gridSpan="2">
                  <a:txBody>
                    <a:bodyPr/>
                    <a:lstStyle/>
                    <a:p>
                      <a:pPr algn="ctr"/>
                      <a:r>
                        <a:rPr lang="en-US" sz="1800" dirty="0" smtClean="0"/>
                        <a:t>Condition types</a:t>
                      </a:r>
                      <a:endParaRPr lang="en-US" sz="1800" dirty="0"/>
                    </a:p>
                  </a:txBody>
                  <a:tcPr>
                    <a:solidFill>
                      <a:srgbClr val="0D97FF"/>
                    </a:solidFill>
                  </a:tcPr>
                </a:tc>
                <a:tc hMerge="1">
                  <a:txBody>
                    <a:bodyPr/>
                    <a:lstStyle/>
                    <a:p>
                      <a:endParaRPr lang="en-US"/>
                    </a:p>
                  </a:txBody>
                  <a:tcPr/>
                </a:tc>
                <a:tc>
                  <a:txBody>
                    <a:bodyPr/>
                    <a:lstStyle/>
                    <a:p>
                      <a:pPr algn="ctr"/>
                      <a:r>
                        <a:rPr lang="en-US" sz="1800" dirty="0" smtClean="0"/>
                        <a:t>Among </a:t>
                      </a:r>
                    </a:p>
                    <a:p>
                      <a:pPr algn="ctr"/>
                      <a:r>
                        <a:rPr lang="en-US" sz="1800" dirty="0" smtClean="0"/>
                        <a:t>CAM users</a:t>
                      </a:r>
                      <a:endParaRPr lang="en-US" sz="1800" dirty="0"/>
                    </a:p>
                  </a:txBody>
                  <a:tcPr>
                    <a:solidFill>
                      <a:srgbClr val="0D97FF"/>
                    </a:solidFill>
                  </a:tcPr>
                </a:tc>
                <a:tc>
                  <a:txBody>
                    <a:bodyPr/>
                    <a:lstStyle/>
                    <a:p>
                      <a:pPr algn="ctr"/>
                      <a:r>
                        <a:rPr lang="en-US" sz="1800" dirty="0" smtClean="0"/>
                        <a:t>Among </a:t>
                      </a:r>
                    </a:p>
                    <a:p>
                      <a:pPr algn="ctr"/>
                      <a:r>
                        <a:rPr lang="en-US" sz="1800" dirty="0" smtClean="0"/>
                        <a:t>non-CAM users</a:t>
                      </a:r>
                      <a:endParaRPr lang="en-US" sz="1800" dirty="0"/>
                    </a:p>
                  </a:txBody>
                  <a:tcPr>
                    <a:solidFill>
                      <a:srgbClr val="0D97FF"/>
                    </a:solidFill>
                  </a:tcPr>
                </a:tc>
              </a:tr>
              <a:tr h="521185">
                <a:tc rowSpan="2">
                  <a:txBody>
                    <a:bodyPr/>
                    <a:lstStyle/>
                    <a:p>
                      <a:pPr algn="l"/>
                      <a:r>
                        <a:rPr lang="en-US" sz="1600" b="1" kern="1200" dirty="0" smtClean="0">
                          <a:solidFill>
                            <a:schemeClr val="dk1"/>
                          </a:solidFill>
                          <a:effectLst/>
                          <a:latin typeface="+mn-lt"/>
                          <a:ea typeface="+mn-ea"/>
                          <a:cs typeface="+mn-cs"/>
                        </a:rPr>
                        <a:t>All children (n=2411)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(controlling CSHCN</a:t>
                      </a:r>
                      <a:r>
                        <a:rPr lang="en-US" sz="1600" kern="1200" baseline="0" dirty="0" smtClean="0">
                          <a:solidFill>
                            <a:schemeClr val="dk1"/>
                          </a:solidFill>
                          <a:effectLst/>
                          <a:latin typeface="+mn-lt"/>
                          <a:ea typeface="+mn-ea"/>
                          <a:cs typeface="+mn-cs"/>
                        </a:rPr>
                        <a:t> in MEPS</a:t>
                      </a:r>
                      <a:r>
                        <a:rPr lang="en-US" sz="1600" kern="1200" dirty="0" smtClean="0">
                          <a:solidFill>
                            <a:schemeClr val="dk1"/>
                          </a:solidFill>
                          <a:effectLst/>
                          <a:latin typeface="+mn-lt"/>
                          <a:ea typeface="+mn-ea"/>
                          <a:cs typeface="+mn-cs"/>
                        </a:rPr>
                        <a:t>)</a:t>
                      </a:r>
                      <a:endParaRPr lang="en-US" sz="1600" dirty="0"/>
                    </a:p>
                  </a:txBody>
                  <a:tcPr anchor="ctr"/>
                </a:tc>
                <a:tc>
                  <a:txBody>
                    <a:bodyPr/>
                    <a:lstStyle/>
                    <a:p>
                      <a:pPr marL="0" marR="0" algn="ctr">
                        <a:spcBef>
                          <a:spcPts val="0"/>
                        </a:spcBef>
                        <a:spcAft>
                          <a:spcPts val="0"/>
                        </a:spcAft>
                      </a:pPr>
                      <a:r>
                        <a:rPr lang="en-US" sz="1600" dirty="0">
                          <a:effectLst/>
                          <a:latin typeface="Times New Roman"/>
                          <a:ea typeface="Times New Roman"/>
                        </a:rPr>
                        <a:t>13.8%</a:t>
                      </a:r>
                    </a:p>
                    <a:p>
                      <a:pPr marL="0" marR="0" algn="ctr">
                        <a:spcBef>
                          <a:spcPts val="0"/>
                        </a:spcBef>
                        <a:spcAft>
                          <a:spcPts val="0"/>
                        </a:spcAft>
                      </a:pPr>
                      <a:r>
                        <a:rPr lang="en-US" sz="1600" dirty="0">
                          <a:effectLst/>
                          <a:highlight>
                            <a:srgbClr val="FFFF00"/>
                          </a:highlight>
                          <a:latin typeface="Times New Roman"/>
                          <a:ea typeface="Times New Roman"/>
                        </a:rPr>
                        <a:t>AOR: 1.71 (1.01-2.88)</a:t>
                      </a:r>
                      <a:endParaRPr lang="en-US"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a:effectLst/>
                          <a:latin typeface="Times New Roman"/>
                          <a:ea typeface="Times New Roman"/>
                        </a:rPr>
                        <a:t>9.9% </a:t>
                      </a:r>
                    </a:p>
                    <a:p>
                      <a:pPr marL="0" marR="0" algn="ctr">
                        <a:spcBef>
                          <a:spcPts val="0"/>
                        </a:spcBef>
                        <a:spcAft>
                          <a:spcPts val="0"/>
                        </a:spcAft>
                      </a:pPr>
                      <a:r>
                        <a:rPr lang="en-US" sz="1600" dirty="0">
                          <a:effectLst/>
                          <a:latin typeface="Times New Roman"/>
                          <a:ea typeface="Times New Roman"/>
                        </a:rPr>
                        <a:t>Ref: 1.00</a:t>
                      </a:r>
                    </a:p>
                  </a:txBody>
                  <a:tcPr marL="68580" marR="68580" marT="0" marB="0" anchor="ctr"/>
                </a:tc>
              </a:tr>
              <a:tr h="423463">
                <a:tc vMerge="1">
                  <a:txBody>
                    <a:bodyPr/>
                    <a:lstStyle/>
                    <a:p>
                      <a:endParaRPr lang="en-US" sz="160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(controlling CSHCN</a:t>
                      </a:r>
                      <a:r>
                        <a:rPr lang="en-US" sz="1600" kern="1200" baseline="0" dirty="0" smtClean="0">
                          <a:solidFill>
                            <a:schemeClr val="dk1"/>
                          </a:solidFill>
                          <a:effectLst/>
                          <a:latin typeface="+mn-lt"/>
                          <a:ea typeface="+mn-ea"/>
                          <a:cs typeface="+mn-cs"/>
                        </a:rPr>
                        <a:t> in NHIS</a:t>
                      </a:r>
                      <a:r>
                        <a:rPr lang="en-US" sz="1600" kern="1200" dirty="0" smtClean="0">
                          <a:solidFill>
                            <a:schemeClr val="dk1"/>
                          </a:solidFill>
                          <a:effectLst/>
                          <a:latin typeface="+mn-lt"/>
                          <a:ea typeface="+mn-ea"/>
                          <a:cs typeface="+mn-cs"/>
                        </a:rPr>
                        <a:t>)</a:t>
                      </a:r>
                    </a:p>
                  </a:txBody>
                  <a:tcPr anchor="ctr"/>
                </a:tc>
                <a:tc>
                  <a:txBody>
                    <a:bodyPr/>
                    <a:lstStyle/>
                    <a:p>
                      <a:pPr marL="0" marR="0" algn="ctr">
                        <a:spcBef>
                          <a:spcPts val="0"/>
                        </a:spcBef>
                        <a:spcAft>
                          <a:spcPts val="0"/>
                        </a:spcAft>
                      </a:pPr>
                      <a:r>
                        <a:rPr lang="en-US" sz="1600" dirty="0" smtClean="0">
                          <a:effectLst/>
                          <a:highlight>
                            <a:srgbClr val="FFFF00"/>
                          </a:highlight>
                          <a:latin typeface="Times New Roman"/>
                          <a:ea typeface="Times New Roman"/>
                        </a:rPr>
                        <a:t>AOR: 1.71 (1.00-2.94)</a:t>
                      </a:r>
                      <a:endParaRPr lang="en-US" sz="16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Times New Roman"/>
                          <a:ea typeface="Times New Roman"/>
                        </a:rPr>
                        <a:t>Ref: 1.00</a:t>
                      </a:r>
                      <a:endParaRPr lang="en-US" sz="1600" dirty="0">
                        <a:effectLst/>
                        <a:latin typeface="Times New Roman"/>
                        <a:ea typeface="Times New Roman"/>
                      </a:endParaRPr>
                    </a:p>
                  </a:txBody>
                  <a:tcPr marL="68580" marR="68580" marT="0" marB="0" anchor="ctr"/>
                </a:tc>
              </a:tr>
              <a:tr h="618907">
                <a:tc gridSpan="2">
                  <a:txBody>
                    <a:bodyPr/>
                    <a:lstStyle/>
                    <a:p>
                      <a:r>
                        <a:rPr lang="en-US" sz="1600" kern="1200" dirty="0" smtClean="0">
                          <a:solidFill>
                            <a:schemeClr val="dk1"/>
                          </a:solidFill>
                          <a:effectLst/>
                          <a:latin typeface="+mn-lt"/>
                          <a:ea typeface="+mn-ea"/>
                          <a:cs typeface="+mn-cs"/>
                        </a:rPr>
                        <a:t>Among children with at least 1 chronic condition (n=1279)</a:t>
                      </a:r>
                      <a:endParaRPr lang="en-US" sz="1600" dirty="0"/>
                    </a:p>
                  </a:txBody>
                  <a:tcPr/>
                </a:tc>
                <a:tc hMerge="1">
                  <a:txBody>
                    <a:bodyPr/>
                    <a:lstStyle/>
                    <a:p>
                      <a:endParaRPr lang="en-US"/>
                    </a:p>
                  </a:txBody>
                  <a:tcPr/>
                </a:tc>
                <a:tc>
                  <a:txBody>
                    <a:bodyPr/>
                    <a:lstStyle/>
                    <a:p>
                      <a:pPr marL="0" marR="0" algn="ctr">
                        <a:spcBef>
                          <a:spcPts val="0"/>
                        </a:spcBef>
                        <a:spcAft>
                          <a:spcPts val="0"/>
                        </a:spcAft>
                      </a:pPr>
                      <a:r>
                        <a:rPr lang="en-US" sz="1600" dirty="0">
                          <a:effectLst/>
                          <a:latin typeface="Times New Roman"/>
                          <a:ea typeface="Times New Roman"/>
                        </a:rPr>
                        <a:t>14.8% </a:t>
                      </a:r>
                    </a:p>
                    <a:p>
                      <a:pPr marL="0" marR="0" algn="ctr">
                        <a:spcBef>
                          <a:spcPts val="0"/>
                        </a:spcBef>
                        <a:spcAft>
                          <a:spcPts val="0"/>
                        </a:spcAft>
                      </a:pPr>
                      <a:r>
                        <a:rPr lang="en-US" sz="1600" dirty="0">
                          <a:effectLst/>
                          <a:highlight>
                            <a:srgbClr val="FFFF00"/>
                          </a:highlight>
                          <a:latin typeface="Times New Roman"/>
                          <a:ea typeface="Times New Roman"/>
                        </a:rPr>
                        <a:t>AOR: 2.20 (1.23-3.95)</a:t>
                      </a:r>
                      <a:endParaRPr lang="en-US"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a:effectLst/>
                          <a:latin typeface="Times New Roman"/>
                          <a:ea typeface="Times New Roman"/>
                        </a:rPr>
                        <a:t>9.7%</a:t>
                      </a:r>
                    </a:p>
                    <a:p>
                      <a:pPr marL="0" marR="0" algn="ctr">
                        <a:spcBef>
                          <a:spcPts val="0"/>
                        </a:spcBef>
                        <a:spcAft>
                          <a:spcPts val="0"/>
                        </a:spcAft>
                      </a:pPr>
                      <a:r>
                        <a:rPr lang="en-US" sz="1600" dirty="0">
                          <a:effectLst/>
                          <a:latin typeface="Times New Roman"/>
                          <a:ea typeface="Times New Roman"/>
                        </a:rPr>
                        <a:t>Ref: 1.00</a:t>
                      </a:r>
                    </a:p>
                  </a:txBody>
                  <a:tcPr marL="68580" marR="68580" marT="0" marB="0" anchor="ctr"/>
                </a:tc>
              </a:tr>
              <a:tr h="781777">
                <a:tc gridSpan="2">
                  <a:txBody>
                    <a:bodyPr/>
                    <a:lstStyle/>
                    <a:p>
                      <a:r>
                        <a:rPr lang="en-US" sz="1600" kern="1200" dirty="0" smtClean="0">
                          <a:solidFill>
                            <a:schemeClr val="dk1"/>
                          </a:solidFill>
                          <a:effectLst/>
                          <a:latin typeface="+mn-lt"/>
                          <a:ea typeface="+mn-ea"/>
                          <a:cs typeface="+mn-cs"/>
                        </a:rPr>
                        <a:t>Among, children with emotional, behavioral or mental conditions (n=351)</a:t>
                      </a:r>
                      <a:endParaRPr lang="en-US" sz="1600" dirty="0"/>
                    </a:p>
                  </a:txBody>
                  <a:tcPr/>
                </a:tc>
                <a:tc hMerge="1">
                  <a:txBody>
                    <a:bodyPr/>
                    <a:lstStyle/>
                    <a:p>
                      <a:endParaRPr lang="en-US"/>
                    </a:p>
                  </a:txBody>
                  <a:tcPr/>
                </a:tc>
                <a:tc>
                  <a:txBody>
                    <a:bodyPr/>
                    <a:lstStyle/>
                    <a:p>
                      <a:pPr marL="0" marR="0" algn="ctr">
                        <a:spcBef>
                          <a:spcPts val="0"/>
                        </a:spcBef>
                        <a:spcAft>
                          <a:spcPts val="0"/>
                        </a:spcAft>
                      </a:pPr>
                      <a:r>
                        <a:rPr lang="en-US" sz="1600" dirty="0">
                          <a:effectLst/>
                          <a:latin typeface="Times New Roman"/>
                          <a:ea typeface="Times New Roman"/>
                        </a:rPr>
                        <a:t>14.9</a:t>
                      </a:r>
                      <a:r>
                        <a:rPr lang="en-US" sz="1600" dirty="0" smtClean="0">
                          <a:effectLst/>
                          <a:latin typeface="Times New Roman"/>
                          <a:ea typeface="Times New Roman"/>
                        </a:rPr>
                        <a:t>%* </a:t>
                      </a:r>
                    </a:p>
                    <a:p>
                      <a:pPr marL="0" marR="0" algn="ctr">
                        <a:spcBef>
                          <a:spcPts val="0"/>
                        </a:spcBef>
                        <a:spcAft>
                          <a:spcPts val="0"/>
                        </a:spcAft>
                      </a:pPr>
                      <a:r>
                        <a:rPr lang="en-US" sz="1600" dirty="0" smtClean="0">
                          <a:effectLst/>
                          <a:highlight>
                            <a:srgbClr val="FFFF00"/>
                          </a:highlight>
                          <a:latin typeface="Times New Roman"/>
                          <a:ea typeface="Times New Roman"/>
                        </a:rPr>
                        <a:t>AOR: 3.34 </a:t>
                      </a:r>
                      <a:r>
                        <a:rPr lang="en-US" sz="1600" dirty="0">
                          <a:effectLst/>
                          <a:highlight>
                            <a:srgbClr val="FFFF00"/>
                          </a:highlight>
                          <a:latin typeface="Times New Roman"/>
                          <a:ea typeface="Times New Roman"/>
                        </a:rPr>
                        <a:t>(1.02-10.90)</a:t>
                      </a:r>
                      <a:endParaRPr lang="en-US"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a:effectLst/>
                          <a:latin typeface="Times New Roman"/>
                          <a:ea typeface="Times New Roman"/>
                        </a:rPr>
                        <a:t>7.5% </a:t>
                      </a:r>
                      <a:endParaRPr lang="en-US" sz="1600" dirty="0" smtClean="0">
                        <a:effectLst/>
                        <a:latin typeface="Times New Roman"/>
                        <a:ea typeface="Times New Roman"/>
                      </a:endParaRPr>
                    </a:p>
                    <a:p>
                      <a:pPr marL="0" marR="0" algn="ctr">
                        <a:spcBef>
                          <a:spcPts val="0"/>
                        </a:spcBef>
                        <a:spcAft>
                          <a:spcPts val="0"/>
                        </a:spcAft>
                      </a:pPr>
                      <a:r>
                        <a:rPr lang="en-US" sz="1600" dirty="0" smtClean="0">
                          <a:effectLst/>
                          <a:latin typeface="Times New Roman"/>
                          <a:ea typeface="Times New Roman"/>
                        </a:rPr>
                        <a:t>Ref</a:t>
                      </a:r>
                      <a:r>
                        <a:rPr lang="en-US" sz="1600" dirty="0">
                          <a:effectLst/>
                          <a:latin typeface="Times New Roman"/>
                          <a:ea typeface="Times New Roman"/>
                        </a:rPr>
                        <a:t>: 1.00</a:t>
                      </a:r>
                    </a:p>
                  </a:txBody>
                  <a:tcPr marL="68580" marR="68580" marT="0" marB="0" anchor="ctr"/>
                </a:tc>
              </a:tr>
              <a:tr h="618907">
                <a:tc gridSpan="2">
                  <a:txBody>
                    <a:bodyPr/>
                    <a:lstStyle/>
                    <a:p>
                      <a:r>
                        <a:rPr lang="en-US" sz="1600" kern="1200" dirty="0" smtClean="0">
                          <a:solidFill>
                            <a:schemeClr val="dk1"/>
                          </a:solidFill>
                          <a:effectLst/>
                          <a:latin typeface="+mn-lt"/>
                          <a:ea typeface="+mn-ea"/>
                          <a:cs typeface="+mn-cs"/>
                        </a:rPr>
                        <a:t>Among children with pain-related condition (n=298)</a:t>
                      </a:r>
                      <a:endParaRPr lang="en-US" sz="1600" dirty="0"/>
                    </a:p>
                  </a:txBody>
                  <a:tcPr/>
                </a:tc>
                <a:tc hMerge="1">
                  <a:txBody>
                    <a:bodyPr/>
                    <a:lstStyle/>
                    <a:p>
                      <a:endParaRPr lang="en-US"/>
                    </a:p>
                  </a:txBody>
                  <a:tcPr/>
                </a:tc>
                <a:tc>
                  <a:txBody>
                    <a:bodyPr/>
                    <a:lstStyle/>
                    <a:p>
                      <a:pPr marL="0" marR="0" algn="ctr">
                        <a:spcBef>
                          <a:spcPts val="0"/>
                        </a:spcBef>
                        <a:spcAft>
                          <a:spcPts val="0"/>
                        </a:spcAft>
                      </a:pPr>
                      <a:r>
                        <a:rPr lang="en-US" sz="1600" dirty="0">
                          <a:effectLst/>
                          <a:latin typeface="Times New Roman"/>
                          <a:ea typeface="Times New Roman"/>
                        </a:rPr>
                        <a:t>9.1</a:t>
                      </a:r>
                      <a:r>
                        <a:rPr lang="en-US" sz="1600" dirty="0" smtClean="0">
                          <a:effectLst/>
                          <a:latin typeface="Times New Roman"/>
                          <a:ea typeface="Times New Roman"/>
                        </a:rPr>
                        <a:t>%*</a:t>
                      </a:r>
                    </a:p>
                    <a:p>
                      <a:pPr marL="0" marR="0" algn="ctr">
                        <a:spcBef>
                          <a:spcPts val="0"/>
                        </a:spcBef>
                        <a:spcAft>
                          <a:spcPts val="0"/>
                        </a:spcAft>
                      </a:pPr>
                      <a:r>
                        <a:rPr lang="en-US" sz="1600" dirty="0" smtClean="0">
                          <a:effectLst/>
                          <a:latin typeface="Times New Roman"/>
                          <a:ea typeface="Times New Roman"/>
                        </a:rPr>
                        <a:t>AOR</a:t>
                      </a:r>
                      <a:r>
                        <a:rPr lang="en-US" sz="1600" dirty="0">
                          <a:effectLst/>
                          <a:latin typeface="Times New Roman"/>
                          <a:ea typeface="Times New Roman"/>
                        </a:rPr>
                        <a:t>: 1.64 (0.52-5.18)</a:t>
                      </a:r>
                    </a:p>
                  </a:txBody>
                  <a:tcPr marL="68580" marR="68580" marT="0" marB="0" anchor="ctr"/>
                </a:tc>
                <a:tc>
                  <a:txBody>
                    <a:bodyPr/>
                    <a:lstStyle/>
                    <a:p>
                      <a:pPr marL="0" marR="0" algn="ctr">
                        <a:spcBef>
                          <a:spcPts val="0"/>
                        </a:spcBef>
                        <a:spcAft>
                          <a:spcPts val="0"/>
                        </a:spcAft>
                      </a:pPr>
                      <a:r>
                        <a:rPr lang="en-US" sz="1600" dirty="0">
                          <a:effectLst/>
                          <a:latin typeface="Times New Roman"/>
                          <a:ea typeface="Times New Roman"/>
                        </a:rPr>
                        <a:t>10.1%*</a:t>
                      </a:r>
                    </a:p>
                    <a:p>
                      <a:pPr marL="0" marR="0" algn="ctr">
                        <a:spcBef>
                          <a:spcPts val="0"/>
                        </a:spcBef>
                        <a:spcAft>
                          <a:spcPts val="0"/>
                        </a:spcAft>
                      </a:pPr>
                      <a:r>
                        <a:rPr lang="en-US" sz="1600" dirty="0">
                          <a:effectLst/>
                          <a:latin typeface="Times New Roman"/>
                          <a:ea typeface="Times New Roman"/>
                        </a:rPr>
                        <a:t>Ref: 1.00</a:t>
                      </a:r>
                    </a:p>
                  </a:txBody>
                  <a:tcPr marL="68580" marR="68580" marT="0" marB="0" anchor="ctr"/>
                </a:tc>
              </a:tr>
              <a:tr h="618907">
                <a:tc gridSpan="2">
                  <a:txBody>
                    <a:bodyPr/>
                    <a:lstStyle/>
                    <a:p>
                      <a:r>
                        <a:rPr lang="en-US" sz="1600" kern="1200" dirty="0" smtClean="0">
                          <a:solidFill>
                            <a:schemeClr val="dk1"/>
                          </a:solidFill>
                          <a:effectLst/>
                          <a:latin typeface="+mn-lt"/>
                          <a:ea typeface="+mn-ea"/>
                          <a:cs typeface="+mn-cs"/>
                        </a:rPr>
                        <a:t>Among children with gastroenterology problem (n=633)</a:t>
                      </a:r>
                      <a:endParaRPr lang="en-US" sz="1600" dirty="0"/>
                    </a:p>
                  </a:txBody>
                  <a:tcPr/>
                </a:tc>
                <a:tc hMerge="1">
                  <a:txBody>
                    <a:bodyPr/>
                    <a:lstStyle/>
                    <a:p>
                      <a:endParaRPr lang="en-US"/>
                    </a:p>
                  </a:txBody>
                  <a:tcPr/>
                </a:tc>
                <a:tc>
                  <a:txBody>
                    <a:bodyPr/>
                    <a:lstStyle/>
                    <a:p>
                      <a:pPr marL="0" marR="0" algn="ctr">
                        <a:spcBef>
                          <a:spcPts val="0"/>
                        </a:spcBef>
                        <a:spcAft>
                          <a:spcPts val="0"/>
                        </a:spcAft>
                      </a:pPr>
                      <a:r>
                        <a:rPr lang="en-US" sz="1600" dirty="0">
                          <a:effectLst/>
                          <a:latin typeface="Times New Roman"/>
                          <a:ea typeface="Times New Roman"/>
                        </a:rPr>
                        <a:t>19.2%</a:t>
                      </a:r>
                    </a:p>
                    <a:p>
                      <a:pPr marL="0" marR="0" algn="ctr">
                        <a:spcBef>
                          <a:spcPts val="0"/>
                        </a:spcBef>
                        <a:spcAft>
                          <a:spcPts val="0"/>
                        </a:spcAft>
                      </a:pPr>
                      <a:r>
                        <a:rPr lang="en-US" sz="1600" dirty="0">
                          <a:effectLst/>
                          <a:highlight>
                            <a:srgbClr val="FFFF00"/>
                          </a:highlight>
                          <a:latin typeface="Times New Roman"/>
                          <a:ea typeface="Times New Roman"/>
                        </a:rPr>
                        <a:t>AOR: </a:t>
                      </a:r>
                      <a:r>
                        <a:rPr lang="en-US" sz="1600" dirty="0" smtClean="0">
                          <a:effectLst/>
                          <a:highlight>
                            <a:srgbClr val="FFFF00"/>
                          </a:highlight>
                          <a:latin typeface="Times New Roman"/>
                          <a:ea typeface="Times New Roman"/>
                        </a:rPr>
                        <a:t>3.36 </a:t>
                      </a:r>
                      <a:r>
                        <a:rPr lang="en-US" sz="1600" dirty="0">
                          <a:effectLst/>
                          <a:highlight>
                            <a:srgbClr val="FFFF00"/>
                          </a:highlight>
                          <a:latin typeface="Times New Roman"/>
                          <a:ea typeface="Times New Roman"/>
                        </a:rPr>
                        <a:t>(</a:t>
                      </a:r>
                      <a:r>
                        <a:rPr lang="en-US" sz="1600" dirty="0" smtClean="0">
                          <a:effectLst/>
                          <a:highlight>
                            <a:srgbClr val="FFFF00"/>
                          </a:highlight>
                          <a:latin typeface="Times New Roman"/>
                          <a:ea typeface="Times New Roman"/>
                        </a:rPr>
                        <a:t>1.41-8.01)</a:t>
                      </a:r>
                      <a:endParaRPr lang="en-US"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a:effectLst/>
                          <a:latin typeface="Times New Roman"/>
                          <a:ea typeface="Times New Roman"/>
                        </a:rPr>
                        <a:t>9.1% </a:t>
                      </a:r>
                      <a:endParaRPr lang="en-US" sz="1600" dirty="0" smtClean="0">
                        <a:effectLst/>
                        <a:latin typeface="Times New Roman"/>
                        <a:ea typeface="Times New Roman"/>
                      </a:endParaRPr>
                    </a:p>
                    <a:p>
                      <a:pPr marL="0" marR="0" algn="ctr">
                        <a:spcBef>
                          <a:spcPts val="0"/>
                        </a:spcBef>
                        <a:spcAft>
                          <a:spcPts val="0"/>
                        </a:spcAft>
                      </a:pPr>
                      <a:r>
                        <a:rPr lang="en-US" sz="1600" dirty="0" smtClean="0">
                          <a:effectLst/>
                          <a:latin typeface="Times New Roman"/>
                          <a:ea typeface="Times New Roman"/>
                        </a:rPr>
                        <a:t>Ref</a:t>
                      </a:r>
                      <a:r>
                        <a:rPr lang="en-US" sz="1600" dirty="0">
                          <a:effectLst/>
                          <a:latin typeface="Times New Roman"/>
                          <a:ea typeface="Times New Roman"/>
                        </a:rPr>
                        <a:t>: 1.00</a:t>
                      </a:r>
                    </a:p>
                  </a:txBody>
                  <a:tcPr marL="68580" marR="68580" marT="0" marB="0" anchor="ctr"/>
                </a:tc>
              </a:tr>
            </a:tbl>
          </a:graphicData>
        </a:graphic>
      </p:graphicFrame>
      <p:pic>
        <p:nvPicPr>
          <p:cNvPr id="11" name="Picture 10"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314909772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12700" y="0"/>
            <a:ext cx="9144000" cy="13716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4017399369"/>
              </p:ext>
            </p:extLst>
          </p:nvPr>
        </p:nvGraphicFramePr>
        <p:xfrm>
          <a:off x="152400" y="2525544"/>
          <a:ext cx="85598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228600" y="1422400"/>
            <a:ext cx="8559800" cy="4419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dirty="0" smtClean="0"/>
              <a:t>AC27: Thinking </a:t>
            </a:r>
            <a:r>
              <a:rPr lang="en-US" sz="2000" dirty="0"/>
              <a:t>about the types of medical, traditional and alternative </a:t>
            </a:r>
            <a:r>
              <a:rPr lang="en-US" sz="2000" dirty="0" smtClean="0"/>
              <a:t>treatments </a:t>
            </a:r>
            <a:r>
              <a:rPr lang="en-US" sz="2000" dirty="0"/>
              <a:t>that (READ NAME(S) BELOW) are happy with, how often does </a:t>
            </a:r>
            <a:r>
              <a:rPr lang="en-US" sz="2000" dirty="0" smtClean="0"/>
              <a:t>{</a:t>
            </a:r>
            <a:r>
              <a:rPr lang="en-US" sz="2000" dirty="0"/>
              <a:t>a medical person at} (PROVIDER) show respect for these treatments? </a:t>
            </a:r>
            <a:endParaRPr lang="en-US" sz="2000" dirty="0" smtClean="0"/>
          </a:p>
        </p:txBody>
      </p:sp>
      <p:sp>
        <p:nvSpPr>
          <p:cNvPr id="2" name="TextBox 1"/>
          <p:cNvSpPr txBox="1"/>
          <p:nvPr/>
        </p:nvSpPr>
        <p:spPr>
          <a:xfrm>
            <a:off x="863600" y="2525544"/>
            <a:ext cx="3975100" cy="400110"/>
          </a:xfrm>
          <a:prstGeom prst="rect">
            <a:avLst/>
          </a:prstGeom>
          <a:noFill/>
        </p:spPr>
        <p:txBody>
          <a:bodyPr wrap="square" rtlCol="0">
            <a:spAutoFit/>
          </a:bodyPr>
          <a:lstStyle/>
          <a:p>
            <a:r>
              <a:rPr lang="en-US" sz="2000" b="1" dirty="0" smtClean="0">
                <a:solidFill>
                  <a:srgbClr val="003399"/>
                </a:solidFill>
              </a:rPr>
              <a:t>Never/sometimes show respect</a:t>
            </a:r>
            <a:endParaRPr lang="en-US" sz="2000" b="1" dirty="0">
              <a:solidFill>
                <a:srgbClr val="003399"/>
              </a:solidFill>
            </a:endParaRPr>
          </a:p>
        </p:txBody>
      </p:sp>
      <p:sp>
        <p:nvSpPr>
          <p:cNvPr id="7" name="TextBox 6"/>
          <p:cNvSpPr txBox="1"/>
          <p:nvPr/>
        </p:nvSpPr>
        <p:spPr>
          <a:xfrm>
            <a:off x="1905000" y="228600"/>
            <a:ext cx="7239000" cy="707886"/>
          </a:xfrm>
          <a:prstGeom prst="rect">
            <a:avLst/>
          </a:prstGeom>
          <a:noFill/>
        </p:spPr>
        <p:txBody>
          <a:bodyPr wrap="square" rtlCol="0">
            <a:spAutoFit/>
          </a:bodyPr>
          <a:lstStyle/>
          <a:p>
            <a:pPr algn="ctr"/>
            <a:r>
              <a:rPr lang="en-US" sz="2000" b="1" dirty="0" smtClean="0">
                <a:solidFill>
                  <a:schemeClr val="bg1"/>
                </a:solidFill>
              </a:rPr>
              <a:t>Quality of Conventional Care and CAM use Status, </a:t>
            </a:r>
          </a:p>
          <a:p>
            <a:pPr algn="ctr"/>
            <a:r>
              <a:rPr lang="en-US" sz="2000" b="1" dirty="0" smtClean="0">
                <a:solidFill>
                  <a:schemeClr val="bg1"/>
                </a:solidFill>
              </a:rPr>
              <a:t>by Condition Type Child Experiences</a:t>
            </a:r>
            <a:endParaRPr lang="en-US" sz="2000" b="1" dirty="0">
              <a:solidFill>
                <a:schemeClr val="bg1"/>
              </a:solidFill>
            </a:endParaRPr>
          </a:p>
        </p:txBody>
      </p:sp>
      <p:pic>
        <p:nvPicPr>
          <p:cNvPr id="8" name="Picture 7" descr="CAHMI_Logo_final.jpg"/>
          <p:cNvPicPr>
            <a:picLocks noChangeAspect="1"/>
          </p:cNvPicPr>
          <p:nvPr/>
        </p:nvPicPr>
        <p:blipFill>
          <a:blip r:embed="rId4" cstate="print"/>
          <a:stretch>
            <a:fillRect/>
          </a:stretch>
        </p:blipFill>
        <p:spPr>
          <a:xfrm>
            <a:off x="0" y="0"/>
            <a:ext cx="2209800" cy="1160145"/>
          </a:xfrm>
          <a:prstGeom prst="rect">
            <a:avLst/>
          </a:prstGeom>
        </p:spPr>
      </p:pic>
      <p:sp>
        <p:nvSpPr>
          <p:cNvPr id="6" name="TextBox 5"/>
          <p:cNvSpPr txBox="1"/>
          <p:nvPr/>
        </p:nvSpPr>
        <p:spPr>
          <a:xfrm>
            <a:off x="1028700" y="5181600"/>
            <a:ext cx="1028700" cy="369332"/>
          </a:xfrm>
          <a:prstGeom prst="rect">
            <a:avLst/>
          </a:prstGeom>
          <a:noFill/>
        </p:spPr>
        <p:txBody>
          <a:bodyPr wrap="square" rtlCol="0">
            <a:spAutoFit/>
          </a:bodyPr>
          <a:lstStyle/>
          <a:p>
            <a:pPr algn="ctr"/>
            <a:r>
              <a:rPr lang="en-US" sz="1800" dirty="0"/>
              <a:t>n</a:t>
            </a:r>
            <a:r>
              <a:rPr lang="en-US" sz="1800" dirty="0" smtClean="0"/>
              <a:t>=152</a:t>
            </a:r>
            <a:endParaRPr lang="en-US" sz="1800" dirty="0"/>
          </a:p>
        </p:txBody>
      </p:sp>
    </p:spTree>
    <p:extLst>
      <p:ext uri="{BB962C8B-B14F-4D97-AF65-F5344CB8AC3E}">
        <p14:creationId xmlns:p14="http://schemas.microsoft.com/office/powerpoint/2010/main" val="66406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12700" y="0"/>
            <a:ext cx="9144000" cy="13716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90133939"/>
              </p:ext>
            </p:extLst>
          </p:nvPr>
        </p:nvGraphicFramePr>
        <p:xfrm>
          <a:off x="152400" y="2525544"/>
          <a:ext cx="85598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228600" y="1422400"/>
            <a:ext cx="8559800" cy="4419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b="1" dirty="0"/>
              <a:t>AC28: If there were a choice between treatments, how often would {a medical person at} (PROVIDER) ask (READ NAME(S) BELOW) to help make the decision? </a:t>
            </a:r>
          </a:p>
        </p:txBody>
      </p:sp>
      <p:sp>
        <p:nvSpPr>
          <p:cNvPr id="2" name="TextBox 1"/>
          <p:cNvSpPr txBox="1"/>
          <p:nvPr/>
        </p:nvSpPr>
        <p:spPr>
          <a:xfrm>
            <a:off x="863600" y="2525544"/>
            <a:ext cx="5308600" cy="400110"/>
          </a:xfrm>
          <a:prstGeom prst="rect">
            <a:avLst/>
          </a:prstGeom>
          <a:noFill/>
        </p:spPr>
        <p:txBody>
          <a:bodyPr wrap="square" rtlCol="0">
            <a:spAutoFit/>
          </a:bodyPr>
          <a:lstStyle/>
          <a:p>
            <a:r>
              <a:rPr lang="en-US" sz="2000" b="1" dirty="0" smtClean="0">
                <a:solidFill>
                  <a:srgbClr val="003399"/>
                </a:solidFill>
              </a:rPr>
              <a:t>Never/sometimes ask to help make the decision</a:t>
            </a:r>
            <a:endParaRPr lang="en-US" sz="2000" b="1" dirty="0">
              <a:solidFill>
                <a:srgbClr val="003399"/>
              </a:solidFill>
            </a:endParaRPr>
          </a:p>
        </p:txBody>
      </p:sp>
      <p:sp>
        <p:nvSpPr>
          <p:cNvPr id="7" name="TextBox 6"/>
          <p:cNvSpPr txBox="1"/>
          <p:nvPr/>
        </p:nvSpPr>
        <p:spPr>
          <a:xfrm>
            <a:off x="1981200" y="107939"/>
            <a:ext cx="7239000" cy="830997"/>
          </a:xfrm>
          <a:prstGeom prst="rect">
            <a:avLst/>
          </a:prstGeom>
          <a:noFill/>
        </p:spPr>
        <p:txBody>
          <a:bodyPr wrap="square" rtlCol="0">
            <a:spAutoFit/>
          </a:bodyPr>
          <a:lstStyle/>
          <a:p>
            <a:pPr algn="ctr"/>
            <a:r>
              <a:rPr lang="en-US" b="1" dirty="0" smtClean="0">
                <a:solidFill>
                  <a:schemeClr val="bg1"/>
                </a:solidFill>
              </a:rPr>
              <a:t>Quality of Conventional Care and CAM use Status, by Condition Type Child Experiences</a:t>
            </a:r>
            <a:endParaRPr lang="en-US" b="1" dirty="0">
              <a:solidFill>
                <a:schemeClr val="bg1"/>
              </a:solidFill>
            </a:endParaRPr>
          </a:p>
        </p:txBody>
      </p:sp>
      <p:pic>
        <p:nvPicPr>
          <p:cNvPr id="8" name="Picture 7" descr="CAHMI_Logo_final.jpg"/>
          <p:cNvPicPr>
            <a:picLocks noChangeAspect="1"/>
          </p:cNvPicPr>
          <p:nvPr/>
        </p:nvPicPr>
        <p:blipFill>
          <a:blip r:embed="rId4" cstate="print"/>
          <a:stretch>
            <a:fillRect/>
          </a:stretch>
        </p:blipFill>
        <p:spPr>
          <a:xfrm>
            <a:off x="0" y="0"/>
            <a:ext cx="2209800" cy="1160145"/>
          </a:xfrm>
          <a:prstGeom prst="rect">
            <a:avLst/>
          </a:prstGeom>
        </p:spPr>
      </p:pic>
      <p:sp>
        <p:nvSpPr>
          <p:cNvPr id="6" name="TextBox 5"/>
          <p:cNvSpPr txBox="1"/>
          <p:nvPr/>
        </p:nvSpPr>
        <p:spPr>
          <a:xfrm>
            <a:off x="1028700" y="5181600"/>
            <a:ext cx="1028700" cy="369332"/>
          </a:xfrm>
          <a:prstGeom prst="rect">
            <a:avLst/>
          </a:prstGeom>
          <a:noFill/>
        </p:spPr>
        <p:txBody>
          <a:bodyPr wrap="square" rtlCol="0">
            <a:spAutoFit/>
          </a:bodyPr>
          <a:lstStyle/>
          <a:p>
            <a:pPr algn="ctr"/>
            <a:r>
              <a:rPr lang="en-US" sz="1800" dirty="0" smtClean="0"/>
              <a:t>n=265</a:t>
            </a:r>
            <a:endParaRPr lang="en-US" sz="1800" dirty="0"/>
          </a:p>
        </p:txBody>
      </p:sp>
    </p:spTree>
    <p:extLst>
      <p:ext uri="{BB962C8B-B14F-4D97-AF65-F5344CB8AC3E}">
        <p14:creationId xmlns:p14="http://schemas.microsoft.com/office/powerpoint/2010/main" val="795636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7" name="TextBox 6"/>
          <p:cNvSpPr txBox="1"/>
          <p:nvPr/>
        </p:nvSpPr>
        <p:spPr>
          <a:xfrm>
            <a:off x="2133600" y="0"/>
            <a:ext cx="7010400" cy="1384995"/>
          </a:xfrm>
          <a:prstGeom prst="rect">
            <a:avLst/>
          </a:prstGeom>
          <a:noFill/>
        </p:spPr>
        <p:txBody>
          <a:bodyPr wrap="square" rtlCol="0">
            <a:spAutoFit/>
          </a:bodyPr>
          <a:lstStyle/>
          <a:p>
            <a:pPr algn="ctr"/>
            <a:r>
              <a:rPr lang="en-US" sz="2800" b="1" dirty="0" smtClean="0">
                <a:solidFill>
                  <a:schemeClr val="bg1"/>
                </a:solidFill>
              </a:rPr>
              <a:t>CAM use and Total and Out-Of-Pocket Health Care Expenditures (Adjusted), NHIS/MEPS</a:t>
            </a:r>
            <a:endParaRPr lang="en-US" sz="2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82476779"/>
              </p:ext>
            </p:extLst>
          </p:nvPr>
        </p:nvGraphicFramePr>
        <p:xfrm>
          <a:off x="0" y="1295400"/>
          <a:ext cx="9144000" cy="2433320"/>
        </p:xfrm>
        <a:graphic>
          <a:graphicData uri="http://schemas.openxmlformats.org/drawingml/2006/table">
            <a:tbl>
              <a:tblPr firstRow="1" bandRow="1">
                <a:tableStyleId>{93296810-A885-4BE3-A3E7-6D5BEEA58F35}</a:tableStyleId>
              </a:tblPr>
              <a:tblGrid>
                <a:gridCol w="2385166"/>
                <a:gridCol w="615527"/>
                <a:gridCol w="923290"/>
                <a:gridCol w="846349"/>
                <a:gridCol w="1461876"/>
                <a:gridCol w="769408"/>
                <a:gridCol w="692467"/>
                <a:gridCol w="923290"/>
                <a:gridCol w="526627"/>
              </a:tblGrid>
              <a:tr h="381000">
                <a:tc gridSpan="9">
                  <a:txBody>
                    <a:bodyPr/>
                    <a:lstStyle/>
                    <a:p>
                      <a:pPr algn="ctr"/>
                      <a:r>
                        <a:rPr lang="en-US" dirty="0" smtClean="0"/>
                        <a:t>Total health</a:t>
                      </a:r>
                      <a:r>
                        <a:rPr lang="en-US" baseline="0" dirty="0" smtClean="0"/>
                        <a:t> care expenditures</a:t>
                      </a:r>
                      <a:endParaRPr lang="en-US" dirty="0"/>
                    </a:p>
                  </a:txBody>
                  <a:tcPr>
                    <a:solidFill>
                      <a:srgbClr val="008AF2"/>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endParaRPr lang="en-US"/>
                    </a:p>
                  </a:txBody>
                  <a:tcPr/>
                </a:tc>
                <a:tc hMerge="1">
                  <a:txBody>
                    <a:bodyPr/>
                    <a:lstStyle/>
                    <a:p>
                      <a:endParaRPr lang="en-US"/>
                    </a:p>
                  </a:txBody>
                  <a:tcPr/>
                </a:tc>
              </a:tr>
              <a:tr h="640080">
                <a:tc rowSpan="2">
                  <a:txBody>
                    <a:bodyPr/>
                    <a:lstStyle/>
                    <a:p>
                      <a:r>
                        <a:rPr lang="en-US" dirty="0" smtClean="0">
                          <a:solidFill>
                            <a:schemeClr val="accent3"/>
                          </a:solidFill>
                        </a:rPr>
                        <a:t>CAM use status</a:t>
                      </a:r>
                      <a:endParaRPr lang="en-US" dirty="0">
                        <a:solidFill>
                          <a:schemeClr val="accent3"/>
                        </a:solidFill>
                      </a:endParaRPr>
                    </a:p>
                  </a:txBody>
                  <a:tcPr anchor="ctr">
                    <a:solidFill>
                      <a:srgbClr val="29A3FF"/>
                    </a:solidFill>
                  </a:tcPr>
                </a:tc>
                <a:tc gridSpan="2">
                  <a:txBody>
                    <a:bodyPr/>
                    <a:lstStyle/>
                    <a:p>
                      <a:pPr algn="ctr"/>
                      <a:r>
                        <a:rPr lang="en-US" dirty="0" smtClean="0">
                          <a:solidFill>
                            <a:schemeClr val="accent3"/>
                          </a:solidFill>
                        </a:rPr>
                        <a:t>Children with expense</a:t>
                      </a:r>
                      <a:endParaRPr lang="en-US" dirty="0">
                        <a:solidFill>
                          <a:schemeClr val="accent3"/>
                        </a:solidFill>
                      </a:endParaRPr>
                    </a:p>
                  </a:txBody>
                  <a:tcPr>
                    <a:solidFill>
                      <a:srgbClr val="29A3FF"/>
                    </a:solidFill>
                  </a:tcPr>
                </a:tc>
                <a:tc hMerge="1">
                  <a:txBody>
                    <a:bodyPr/>
                    <a:lstStyle/>
                    <a:p>
                      <a:endParaRPr lang="en-US" dirty="0"/>
                    </a:p>
                  </a:txBody>
                  <a:tcPr/>
                </a:tc>
                <a:tc gridSpan="3">
                  <a:txBody>
                    <a:bodyPr/>
                    <a:lstStyle/>
                    <a:p>
                      <a:pPr algn="ctr"/>
                      <a:r>
                        <a:rPr lang="en-US" dirty="0" smtClean="0">
                          <a:solidFill>
                            <a:schemeClr val="accent3"/>
                          </a:solidFill>
                        </a:rPr>
                        <a:t>Mean after adjusting covariates</a:t>
                      </a:r>
                      <a:endParaRPr lang="en-US" dirty="0">
                        <a:solidFill>
                          <a:schemeClr val="accent3"/>
                        </a:solidFill>
                      </a:endParaRPr>
                    </a:p>
                  </a:txBody>
                  <a:tcPr anchor="ctr">
                    <a:solidFill>
                      <a:srgbClr val="29A3FF"/>
                    </a:solidFill>
                  </a:tcPr>
                </a:tc>
                <a:tc hMerge="1">
                  <a:txBody>
                    <a:bodyPr/>
                    <a:lstStyle/>
                    <a:p>
                      <a:endParaRPr lang="en-US" dirty="0"/>
                    </a:p>
                  </a:txBody>
                  <a:tcPr/>
                </a:tc>
                <a:tc hMerge="1">
                  <a:txBody>
                    <a:bodyPr/>
                    <a:lstStyle/>
                    <a:p>
                      <a:endParaRPr 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solidFill>
                        </a:rPr>
                        <a:t>Median after adjusting covariates</a:t>
                      </a:r>
                    </a:p>
                  </a:txBody>
                  <a:tcPr>
                    <a:solidFill>
                      <a:srgbClr val="29A3FF"/>
                    </a:solidFill>
                  </a:tcPr>
                </a:tc>
                <a:tc hMerge="1">
                  <a:txBody>
                    <a:bodyPr/>
                    <a:lstStyle/>
                    <a:p>
                      <a:endParaRPr lang="en-US" dirty="0"/>
                    </a:p>
                  </a:txBody>
                  <a:tcPr/>
                </a:tc>
                <a:tc hMerge="1">
                  <a:txBody>
                    <a:bodyPr/>
                    <a:lstStyle/>
                    <a:p>
                      <a:endParaRPr lang="en-US" dirty="0"/>
                    </a:p>
                  </a:txBody>
                  <a:tcPr/>
                </a:tc>
              </a:tr>
              <a:tr h="198120">
                <a:tc vMerge="1">
                  <a:txBody>
                    <a:bodyPr/>
                    <a:lstStyle/>
                    <a:p>
                      <a:endParaRPr lang="en-US" sz="1600" dirty="0"/>
                    </a:p>
                  </a:txBody>
                  <a:tcPr/>
                </a:tc>
                <a:tc>
                  <a:txBody>
                    <a:bodyPr/>
                    <a:lstStyle/>
                    <a:p>
                      <a:pPr algn="ctr"/>
                      <a:r>
                        <a:rPr lang="en-US" sz="1600" dirty="0" smtClean="0">
                          <a:solidFill>
                            <a:schemeClr val="accent3"/>
                          </a:solidFill>
                        </a:rPr>
                        <a:t>n</a:t>
                      </a:r>
                      <a:endParaRPr lang="en-US" sz="1600" dirty="0">
                        <a:solidFill>
                          <a:schemeClr val="accent3"/>
                        </a:solidFill>
                      </a:endParaRPr>
                    </a:p>
                  </a:txBody>
                  <a:tcPr>
                    <a:solidFill>
                      <a:srgbClr val="29A3FF"/>
                    </a:solidFill>
                  </a:tcPr>
                </a:tc>
                <a:tc>
                  <a:txBody>
                    <a:bodyPr/>
                    <a:lstStyle/>
                    <a:p>
                      <a:pPr algn="ctr"/>
                      <a:r>
                        <a:rPr lang="en-US" sz="1600" dirty="0" smtClean="0">
                          <a:solidFill>
                            <a:schemeClr val="accent3"/>
                          </a:solidFill>
                        </a:rPr>
                        <a:t>%</a:t>
                      </a:r>
                      <a:endParaRPr lang="en-US" sz="1600" dirty="0">
                        <a:solidFill>
                          <a:schemeClr val="accent3"/>
                        </a:solidFill>
                      </a:endParaRPr>
                    </a:p>
                  </a:txBody>
                  <a:tcPr>
                    <a:solidFill>
                      <a:srgbClr val="29A3FF"/>
                    </a:solidFill>
                  </a:tcPr>
                </a:tc>
                <a:tc>
                  <a:txBody>
                    <a:bodyPr/>
                    <a:lstStyle/>
                    <a:p>
                      <a:pPr algn="ctr"/>
                      <a:r>
                        <a:rPr lang="en-US" sz="1600" dirty="0" smtClean="0">
                          <a:solidFill>
                            <a:schemeClr val="accent3"/>
                          </a:solidFill>
                        </a:rPr>
                        <a:t>Mean</a:t>
                      </a:r>
                      <a:endParaRPr lang="en-US" sz="1600" dirty="0">
                        <a:solidFill>
                          <a:schemeClr val="accent3"/>
                        </a:solidFill>
                      </a:endParaRPr>
                    </a:p>
                  </a:txBody>
                  <a:tcPr>
                    <a:solidFill>
                      <a:srgbClr val="29A3FF"/>
                    </a:solidFill>
                  </a:tcPr>
                </a:tc>
                <a:tc>
                  <a:txBody>
                    <a:bodyPr/>
                    <a:lstStyle/>
                    <a:p>
                      <a:pPr algn="ctr"/>
                      <a:r>
                        <a:rPr lang="en-US" sz="1600" dirty="0" smtClean="0">
                          <a:solidFill>
                            <a:schemeClr val="accent3"/>
                          </a:solidFill>
                        </a:rPr>
                        <a:t>CI</a:t>
                      </a:r>
                      <a:endParaRPr lang="en-US" sz="1600" dirty="0">
                        <a:solidFill>
                          <a:schemeClr val="accent3"/>
                        </a:solidFill>
                      </a:endParaRPr>
                    </a:p>
                  </a:txBody>
                  <a:tcPr>
                    <a:solidFill>
                      <a:srgbClr val="29A3FF"/>
                    </a:solidFill>
                  </a:tcPr>
                </a:tc>
                <a:tc>
                  <a:txBody>
                    <a:bodyPr/>
                    <a:lstStyle/>
                    <a:p>
                      <a:pPr algn="ctr"/>
                      <a:r>
                        <a:rPr lang="en-US" sz="1600" dirty="0" smtClean="0">
                          <a:solidFill>
                            <a:schemeClr val="accent3"/>
                          </a:solidFill>
                        </a:rPr>
                        <a:t>p</a:t>
                      </a:r>
                      <a:endParaRPr lang="en-US" sz="1600" dirty="0">
                        <a:solidFill>
                          <a:schemeClr val="accent3"/>
                        </a:solidFill>
                      </a:endParaRPr>
                    </a:p>
                  </a:txBody>
                  <a:tcPr>
                    <a:solidFill>
                      <a:srgbClr val="29A3FF"/>
                    </a:solidFill>
                  </a:tcPr>
                </a:tc>
                <a:tc>
                  <a:txBody>
                    <a:bodyPr/>
                    <a:lstStyle/>
                    <a:p>
                      <a:pPr algn="ctr"/>
                      <a:r>
                        <a:rPr lang="en-US" sz="1600" dirty="0" smtClean="0">
                          <a:solidFill>
                            <a:schemeClr val="accent3"/>
                          </a:solidFill>
                        </a:rPr>
                        <a:t>Mean</a:t>
                      </a:r>
                      <a:endParaRPr lang="en-US" sz="1600" dirty="0">
                        <a:solidFill>
                          <a:schemeClr val="accent3"/>
                        </a:solidFill>
                      </a:endParaRPr>
                    </a:p>
                  </a:txBody>
                  <a:tcPr>
                    <a:solidFill>
                      <a:srgbClr val="29A3FF"/>
                    </a:solidFill>
                  </a:tcPr>
                </a:tc>
                <a:tc>
                  <a:txBody>
                    <a:bodyPr/>
                    <a:lstStyle/>
                    <a:p>
                      <a:pPr algn="ctr"/>
                      <a:r>
                        <a:rPr lang="en-US" sz="1600" dirty="0" smtClean="0">
                          <a:solidFill>
                            <a:schemeClr val="accent3"/>
                          </a:solidFill>
                        </a:rPr>
                        <a:t>CI</a:t>
                      </a:r>
                      <a:endParaRPr lang="en-US" sz="1600" dirty="0">
                        <a:solidFill>
                          <a:schemeClr val="accent3"/>
                        </a:solidFill>
                      </a:endParaRPr>
                    </a:p>
                  </a:txBody>
                  <a:tcPr>
                    <a:solidFill>
                      <a:srgbClr val="29A3FF"/>
                    </a:solidFill>
                  </a:tcPr>
                </a:tc>
                <a:tc>
                  <a:txBody>
                    <a:bodyPr/>
                    <a:lstStyle/>
                    <a:p>
                      <a:pPr algn="ctr"/>
                      <a:r>
                        <a:rPr lang="en-US" sz="1600" dirty="0" smtClean="0">
                          <a:solidFill>
                            <a:schemeClr val="accent3"/>
                          </a:solidFill>
                        </a:rPr>
                        <a:t>p</a:t>
                      </a:r>
                      <a:endParaRPr lang="en-US" sz="1600" dirty="0">
                        <a:solidFill>
                          <a:schemeClr val="accent3"/>
                        </a:solidFill>
                      </a:endParaRPr>
                    </a:p>
                  </a:txBody>
                  <a:tcPr>
                    <a:solidFill>
                      <a:srgbClr val="29A3FF"/>
                    </a:solidFill>
                  </a:tcPr>
                </a:tc>
              </a:tr>
              <a:tr h="320040">
                <a:tc>
                  <a:txBody>
                    <a:bodyPr/>
                    <a:lstStyle/>
                    <a:p>
                      <a:r>
                        <a:rPr lang="en-US" sz="1600" dirty="0" smtClean="0"/>
                        <a:t>All</a:t>
                      </a:r>
                      <a:r>
                        <a:rPr lang="en-US" sz="1600" baseline="0" dirty="0" smtClean="0"/>
                        <a:t> children (n=2411)</a:t>
                      </a:r>
                      <a:endParaRPr lang="en-US" sz="1600" dirty="0"/>
                    </a:p>
                  </a:txBody>
                  <a:tcPr>
                    <a:solidFill>
                      <a:srgbClr val="9DC7ED"/>
                    </a:solidFill>
                  </a:tcPr>
                </a:tc>
                <a:tc>
                  <a:txBody>
                    <a:bodyPr/>
                    <a:lstStyle/>
                    <a:p>
                      <a:pPr algn="ctr"/>
                      <a:r>
                        <a:rPr lang="en-US" sz="1600" dirty="0" smtClean="0"/>
                        <a:t>2014</a:t>
                      </a:r>
                      <a:endParaRPr lang="en-US" sz="1600" dirty="0"/>
                    </a:p>
                  </a:txBody>
                  <a:tcPr anchor="ctr">
                    <a:solidFill>
                      <a:srgbClr val="9DC7ED"/>
                    </a:solidFill>
                  </a:tcPr>
                </a:tc>
                <a:tc>
                  <a:txBody>
                    <a:bodyPr/>
                    <a:lstStyle/>
                    <a:p>
                      <a:pPr algn="ctr"/>
                      <a:r>
                        <a:rPr lang="en-US" sz="1600" dirty="0" smtClean="0"/>
                        <a:t>84.5%</a:t>
                      </a:r>
                      <a:endParaRPr lang="en-US" sz="1600" dirty="0"/>
                    </a:p>
                  </a:txBody>
                  <a:tcPr anchor="ctr">
                    <a:solidFill>
                      <a:srgbClr val="9DC7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$1,462</a:t>
                      </a:r>
                      <a:endParaRPr lang="en-US" sz="1600" dirty="0"/>
                    </a:p>
                  </a:txBody>
                  <a:tcPr anchor="ctr">
                    <a:solidFill>
                      <a:srgbClr val="9DC7ED"/>
                    </a:solidFill>
                  </a:tcPr>
                </a:tc>
                <a:tc>
                  <a:txBody>
                    <a:bodyPr/>
                    <a:lstStyle/>
                    <a:p>
                      <a:pPr algn="ctr"/>
                      <a:r>
                        <a:rPr lang="en-US" sz="1600" kern="1200" dirty="0" smtClean="0">
                          <a:solidFill>
                            <a:schemeClr val="dk1"/>
                          </a:solidFill>
                          <a:effectLst/>
                          <a:latin typeface="+mn-lt"/>
                          <a:ea typeface="+mn-ea"/>
                          <a:cs typeface="+mn-cs"/>
                        </a:rPr>
                        <a:t> (1,401-1,522)</a:t>
                      </a:r>
                      <a:endParaRPr lang="en-US" sz="1600" dirty="0"/>
                    </a:p>
                  </a:txBody>
                  <a:tcPr anchor="ctr">
                    <a:solidFill>
                      <a:srgbClr val="9DC7ED"/>
                    </a:solidFill>
                  </a:tcPr>
                </a:tc>
                <a:tc>
                  <a:txBody>
                    <a:bodyPr/>
                    <a:lstStyle/>
                    <a:p>
                      <a:pPr algn="ctr"/>
                      <a:r>
                        <a:rPr lang="en-US" sz="1600" dirty="0" smtClean="0"/>
                        <a:t>NA</a:t>
                      </a:r>
                      <a:endParaRPr lang="en-US" sz="1600" dirty="0"/>
                    </a:p>
                  </a:txBody>
                  <a:tcPr anchor="ctr">
                    <a:solidFill>
                      <a:srgbClr val="9DC7ED"/>
                    </a:solidFill>
                  </a:tcPr>
                </a:tc>
                <a:tc>
                  <a:txBody>
                    <a:bodyPr/>
                    <a:lstStyle/>
                    <a:p>
                      <a:pPr algn="ctr"/>
                      <a:r>
                        <a:rPr lang="en-US" sz="1600" kern="1200" dirty="0" smtClean="0">
                          <a:solidFill>
                            <a:schemeClr val="dk1"/>
                          </a:solidFill>
                          <a:effectLst/>
                          <a:latin typeface="+mn-lt"/>
                          <a:ea typeface="+mn-ea"/>
                          <a:cs typeface="+mn-cs"/>
                        </a:rPr>
                        <a:t>$999</a:t>
                      </a:r>
                      <a:endParaRPr lang="en-US" sz="1600" dirty="0"/>
                    </a:p>
                  </a:txBody>
                  <a:tcPr>
                    <a:solidFill>
                      <a:srgbClr val="9DC7ED"/>
                    </a:solidFill>
                  </a:tcPr>
                </a:tc>
                <a:tc>
                  <a:txBody>
                    <a:bodyPr/>
                    <a:lstStyle/>
                    <a:p>
                      <a:pPr algn="ctr"/>
                      <a:endParaRPr lang="en-US" sz="1600" dirty="0">
                        <a:solidFill>
                          <a:srgbClr val="FF0000"/>
                        </a:solidFill>
                      </a:endParaRPr>
                    </a:p>
                  </a:txBody>
                  <a:tcPr>
                    <a:solidFill>
                      <a:srgbClr val="9DC7ED"/>
                    </a:solidFill>
                  </a:tcPr>
                </a:tc>
                <a:tc>
                  <a:txBody>
                    <a:bodyPr/>
                    <a:lstStyle/>
                    <a:p>
                      <a:pPr algn="ctr"/>
                      <a:endParaRPr lang="en-US" sz="1600" dirty="0"/>
                    </a:p>
                  </a:txBody>
                  <a:tcPr>
                    <a:solidFill>
                      <a:srgbClr val="9DC7ED"/>
                    </a:solidFill>
                  </a:tcPr>
                </a:tc>
              </a:tr>
              <a:tr h="289560">
                <a:tc>
                  <a:txBody>
                    <a:bodyPr/>
                    <a:lstStyle/>
                    <a:p>
                      <a:r>
                        <a:rPr lang="en-US" sz="1600" dirty="0" smtClean="0"/>
                        <a:t>CAM users (n=294)</a:t>
                      </a:r>
                      <a:endParaRPr lang="en-US" sz="1600" dirty="0"/>
                    </a:p>
                  </a:txBody>
                  <a:tcPr>
                    <a:solidFill>
                      <a:srgbClr val="9DC7ED"/>
                    </a:solidFill>
                  </a:tcPr>
                </a:tc>
                <a:tc>
                  <a:txBody>
                    <a:bodyPr/>
                    <a:lstStyle/>
                    <a:p>
                      <a:pPr algn="ctr"/>
                      <a:r>
                        <a:rPr lang="en-US" sz="1600" dirty="0" smtClean="0"/>
                        <a:t>263</a:t>
                      </a:r>
                      <a:endParaRPr lang="en-US" sz="1600" dirty="0"/>
                    </a:p>
                  </a:txBody>
                  <a:tcPr anchor="ctr">
                    <a:solidFill>
                      <a:srgbClr val="9DC7ED"/>
                    </a:solidFill>
                  </a:tcPr>
                </a:tc>
                <a:tc>
                  <a:txBody>
                    <a:bodyPr/>
                    <a:lstStyle/>
                    <a:p>
                      <a:pPr algn="ctr"/>
                      <a:r>
                        <a:rPr lang="en-US" sz="1600" dirty="0" smtClean="0"/>
                        <a:t>91.0%</a:t>
                      </a:r>
                      <a:endParaRPr lang="en-US" sz="1600" dirty="0"/>
                    </a:p>
                  </a:txBody>
                  <a:tcPr anchor="ctr">
                    <a:solidFill>
                      <a:srgbClr val="9DC7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$2,281 </a:t>
                      </a:r>
                      <a:endParaRPr lang="en-US" sz="1600" dirty="0"/>
                    </a:p>
                  </a:txBody>
                  <a:tcPr anchor="ctr">
                    <a:solidFill>
                      <a:srgbClr val="9DC7ED"/>
                    </a:solidFill>
                  </a:tcPr>
                </a:tc>
                <a:tc>
                  <a:txBody>
                    <a:bodyPr/>
                    <a:lstStyle/>
                    <a:p>
                      <a:pPr algn="ctr"/>
                      <a:r>
                        <a:rPr lang="en-US" sz="1600" kern="1200" dirty="0" smtClean="0">
                          <a:solidFill>
                            <a:schemeClr val="dk1"/>
                          </a:solidFill>
                          <a:effectLst/>
                          <a:latin typeface="+mn-lt"/>
                          <a:ea typeface="+mn-ea"/>
                          <a:cs typeface="+mn-cs"/>
                        </a:rPr>
                        <a:t>(2,079-2,483)</a:t>
                      </a:r>
                      <a:endParaRPr lang="en-US" sz="1600" dirty="0"/>
                    </a:p>
                  </a:txBody>
                  <a:tcPr anchor="ctr">
                    <a:solidFill>
                      <a:srgbClr val="9DC7ED"/>
                    </a:solidFill>
                  </a:tcPr>
                </a:tc>
                <a:tc rowSpan="3">
                  <a:txBody>
                    <a:bodyPr/>
                    <a:lstStyle/>
                    <a:p>
                      <a:pPr algn="ctr"/>
                      <a:r>
                        <a:rPr lang="en-US" sz="1600" dirty="0" smtClean="0"/>
                        <a:t>&lt;.0001</a:t>
                      </a:r>
                      <a:endParaRPr lang="en-US" sz="1600" dirty="0"/>
                    </a:p>
                  </a:txBody>
                  <a:tcPr anchor="ctr">
                    <a:solidFill>
                      <a:srgbClr val="9DC7ED"/>
                    </a:solidFill>
                  </a:tcPr>
                </a:tc>
                <a:tc rowSpan="2">
                  <a:txBody>
                    <a:bodyPr/>
                    <a:lstStyle/>
                    <a:p>
                      <a:pPr algn="ctr"/>
                      <a:endParaRPr lang="en-US" sz="1600" dirty="0"/>
                    </a:p>
                  </a:txBody>
                  <a:tcPr>
                    <a:solidFill>
                      <a:srgbClr val="9DC7ED"/>
                    </a:solidFill>
                  </a:tcPr>
                </a:tc>
                <a:tc rowSpan="2">
                  <a:txBody>
                    <a:bodyPr/>
                    <a:lstStyle/>
                    <a:p>
                      <a:pPr algn="ctr"/>
                      <a:endParaRPr lang="en-US" sz="1600" dirty="0"/>
                    </a:p>
                  </a:txBody>
                  <a:tcPr>
                    <a:solidFill>
                      <a:srgbClr val="9DC7ED"/>
                    </a:solidFill>
                  </a:tcPr>
                </a:tc>
                <a:tc rowSpan="2">
                  <a:txBody>
                    <a:bodyPr/>
                    <a:lstStyle/>
                    <a:p>
                      <a:pPr algn="ctr"/>
                      <a:endParaRPr lang="en-US" sz="1600" dirty="0"/>
                    </a:p>
                  </a:txBody>
                  <a:tcPr>
                    <a:solidFill>
                      <a:srgbClr val="9DC7ED"/>
                    </a:solidFill>
                  </a:tcPr>
                </a:tc>
              </a:tr>
              <a:tr h="0">
                <a:tc rowSpan="2">
                  <a:txBody>
                    <a:bodyPr/>
                    <a:lstStyle/>
                    <a:p>
                      <a:r>
                        <a:rPr lang="en-US" sz="1600" dirty="0" smtClean="0"/>
                        <a:t>Non-CAM users (n=2094)</a:t>
                      </a:r>
                      <a:endParaRPr lang="en-US" sz="1600" dirty="0"/>
                    </a:p>
                  </a:txBody>
                  <a:tcPr>
                    <a:solidFill>
                      <a:srgbClr val="9DC7ED"/>
                    </a:solidFill>
                  </a:tcPr>
                </a:tc>
                <a:tc rowSpan="2">
                  <a:txBody>
                    <a:bodyPr/>
                    <a:lstStyle/>
                    <a:p>
                      <a:pPr algn="ctr"/>
                      <a:r>
                        <a:rPr lang="en-US" sz="1600" dirty="0" smtClean="0"/>
                        <a:t>1734</a:t>
                      </a:r>
                      <a:endParaRPr lang="en-US" sz="1600" dirty="0"/>
                    </a:p>
                  </a:txBody>
                  <a:tcPr anchor="ctr">
                    <a:solidFill>
                      <a:srgbClr val="9DC7ED"/>
                    </a:solidFill>
                  </a:tcPr>
                </a:tc>
                <a:tc rowSpan="2">
                  <a:txBody>
                    <a:bodyPr/>
                    <a:lstStyle/>
                    <a:p>
                      <a:pPr algn="ctr"/>
                      <a:r>
                        <a:rPr lang="en-US" sz="1600" dirty="0" smtClean="0"/>
                        <a:t>83.6%</a:t>
                      </a:r>
                      <a:endParaRPr lang="en-US" sz="1600" dirty="0"/>
                    </a:p>
                  </a:txBody>
                  <a:tcPr anchor="ctr">
                    <a:solidFill>
                      <a:srgbClr val="9DC7ED"/>
                    </a:solidFill>
                  </a:tcPr>
                </a:tc>
                <a:tc rowSpan="2">
                  <a:txBody>
                    <a:bodyPr/>
                    <a:lstStyle/>
                    <a:p>
                      <a:pPr algn="ctr"/>
                      <a:r>
                        <a:rPr lang="en-US" sz="1600" kern="1200" dirty="0" smtClean="0">
                          <a:solidFill>
                            <a:schemeClr val="dk1"/>
                          </a:solidFill>
                          <a:effectLst/>
                          <a:latin typeface="+mn-lt"/>
                          <a:ea typeface="+mn-ea"/>
                          <a:cs typeface="+mn-cs"/>
                        </a:rPr>
                        <a:t>$1,319 </a:t>
                      </a:r>
                      <a:endParaRPr lang="en-US" sz="1600" dirty="0"/>
                    </a:p>
                  </a:txBody>
                  <a:tcPr anchor="ctr">
                    <a:solidFill>
                      <a:srgbClr val="9DC7ED"/>
                    </a:solidFill>
                  </a:tcPr>
                </a:tc>
                <a:tc rowSpan="2">
                  <a:txBody>
                    <a:bodyPr/>
                    <a:lstStyle/>
                    <a:p>
                      <a:pPr algn="ctr"/>
                      <a:r>
                        <a:rPr lang="en-US" sz="1600" kern="1200" dirty="0" smtClean="0">
                          <a:solidFill>
                            <a:schemeClr val="dk1"/>
                          </a:solidFill>
                          <a:effectLst/>
                          <a:latin typeface="+mn-lt"/>
                          <a:ea typeface="+mn-ea"/>
                          <a:cs typeface="+mn-cs"/>
                        </a:rPr>
                        <a:t>(1,265-1,374)</a:t>
                      </a:r>
                      <a:endParaRPr lang="en-US" sz="1600" dirty="0"/>
                    </a:p>
                  </a:txBody>
                  <a:tcPr anchor="ctr">
                    <a:solidFill>
                      <a:srgbClr val="9DC7E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64160">
                <a:tc vMerge="1">
                  <a:txBody>
                    <a:bodyPr/>
                    <a:lstStyle/>
                    <a:p>
                      <a:endParaRPr lang="en-US" sz="1600" dirty="0"/>
                    </a:p>
                  </a:txBody>
                  <a:tcPr/>
                </a:tc>
                <a:tc vMerge="1">
                  <a:txBody>
                    <a:bodyPr/>
                    <a:lstStyle/>
                    <a:p>
                      <a:pPr algn="ctr"/>
                      <a:endParaRPr lang="en-US" sz="1600" dirty="0"/>
                    </a:p>
                  </a:txBody>
                  <a:tcPr anchor="ctr"/>
                </a:tc>
                <a:tc vMerge="1">
                  <a:txBody>
                    <a:bodyPr/>
                    <a:lstStyle/>
                    <a:p>
                      <a:pPr algn="ctr"/>
                      <a:endParaRPr lang="en-US" sz="1600" dirty="0"/>
                    </a:p>
                  </a:txBody>
                  <a:tcPr anchor="ctr"/>
                </a:tc>
                <a:tc vMerge="1">
                  <a:txBody>
                    <a:bodyPr/>
                    <a:lstStyle/>
                    <a:p>
                      <a:pPr algn="ctr"/>
                      <a:endParaRPr lang="en-US" sz="1600" dirty="0"/>
                    </a:p>
                  </a:txBody>
                  <a:tcPr anchor="ctr"/>
                </a:tc>
                <a:tc vMerge="1">
                  <a:txBody>
                    <a:bodyPr/>
                    <a:lstStyle/>
                    <a:p>
                      <a:pPr algn="ctr"/>
                      <a:endParaRPr lang="en-US" sz="1600" dirty="0"/>
                    </a:p>
                  </a:txBody>
                  <a:tcPr anchor="ctr"/>
                </a:tc>
                <a:tc vMerge="1">
                  <a:txBody>
                    <a:bodyPr/>
                    <a:lstStyle/>
                    <a:p>
                      <a:endParaRPr lang="en-US" dirty="0"/>
                    </a:p>
                  </a:txBody>
                  <a:tcPr/>
                </a:tc>
                <a:tc>
                  <a:txBody>
                    <a:bodyPr/>
                    <a:lstStyle/>
                    <a:p>
                      <a:pPr algn="ctr"/>
                      <a:endParaRPr lang="en-US" sz="1600" dirty="0"/>
                    </a:p>
                  </a:txBody>
                  <a:tcPr>
                    <a:solidFill>
                      <a:srgbClr val="9DC7ED"/>
                    </a:solidFill>
                  </a:tcPr>
                </a:tc>
                <a:tc>
                  <a:txBody>
                    <a:bodyPr/>
                    <a:lstStyle/>
                    <a:p>
                      <a:pPr algn="ctr"/>
                      <a:endParaRPr lang="en-US" sz="1600" dirty="0"/>
                    </a:p>
                  </a:txBody>
                  <a:tcPr>
                    <a:solidFill>
                      <a:srgbClr val="9DC7ED"/>
                    </a:solidFill>
                  </a:tcPr>
                </a:tc>
                <a:tc>
                  <a:txBody>
                    <a:bodyPr/>
                    <a:lstStyle/>
                    <a:p>
                      <a:pPr algn="ctr"/>
                      <a:endParaRPr lang="en-US" sz="1600" dirty="0"/>
                    </a:p>
                  </a:txBody>
                  <a:tcPr>
                    <a:solidFill>
                      <a:srgbClr val="9DC7ED"/>
                    </a:solidFill>
                  </a:tcPr>
                </a:tc>
              </a:tr>
            </a:tbl>
          </a:graphicData>
        </a:graphic>
      </p:graphicFrame>
      <p:sp>
        <p:nvSpPr>
          <p:cNvPr id="3" name="TextBox 2"/>
          <p:cNvSpPr txBox="1"/>
          <p:nvPr/>
        </p:nvSpPr>
        <p:spPr>
          <a:xfrm>
            <a:off x="127000" y="6296680"/>
            <a:ext cx="9017000" cy="584775"/>
          </a:xfrm>
          <a:prstGeom prst="rect">
            <a:avLst/>
          </a:prstGeom>
          <a:noFill/>
        </p:spPr>
        <p:txBody>
          <a:bodyPr wrap="square" rtlCol="0">
            <a:spAutoFit/>
          </a:bodyPr>
          <a:lstStyle/>
          <a:p>
            <a:r>
              <a:rPr lang="en-US" sz="1600" dirty="0" smtClean="0"/>
              <a:t>Note: Expenditures were estimated by 2-part model adjusting age, sex, race/ethnicity, income, region and CSHCN status (NHIS)</a:t>
            </a:r>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val="547206877"/>
              </p:ext>
            </p:extLst>
          </p:nvPr>
        </p:nvGraphicFramePr>
        <p:xfrm>
          <a:off x="0" y="3812560"/>
          <a:ext cx="9144000" cy="2458720"/>
        </p:xfrm>
        <a:graphic>
          <a:graphicData uri="http://schemas.openxmlformats.org/drawingml/2006/table">
            <a:tbl>
              <a:tblPr firstRow="1" bandRow="1">
                <a:tableStyleId>{93296810-A885-4BE3-A3E7-6D5BEEA58F35}</a:tableStyleId>
              </a:tblPr>
              <a:tblGrid>
                <a:gridCol w="2452003"/>
                <a:gridCol w="680132"/>
                <a:gridCol w="831273"/>
                <a:gridCol w="797518"/>
                <a:gridCol w="1411274"/>
                <a:gridCol w="762000"/>
                <a:gridCol w="838200"/>
                <a:gridCol w="767038"/>
                <a:gridCol w="604562"/>
              </a:tblGrid>
              <a:tr h="370840">
                <a:tc gridSpan="9">
                  <a:txBody>
                    <a:bodyPr/>
                    <a:lstStyle/>
                    <a:p>
                      <a:pPr algn="ctr"/>
                      <a:r>
                        <a:rPr lang="en-US" dirty="0" smtClean="0"/>
                        <a:t>Out-of-pocked health care expenditures</a:t>
                      </a:r>
                      <a:endParaRPr lang="en-US" dirty="0"/>
                    </a:p>
                  </a:txBody>
                  <a:tcPr>
                    <a:solidFill>
                      <a:srgbClr val="008AF2"/>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endParaRPr lang="en-US"/>
                    </a:p>
                  </a:txBody>
                  <a:tcPr/>
                </a:tc>
                <a:tc hMerge="1">
                  <a:txBody>
                    <a:bodyPr/>
                    <a:lstStyle/>
                    <a:p>
                      <a:endParaRPr lang="en-US"/>
                    </a:p>
                  </a:txBody>
                  <a:tcPr/>
                </a:tc>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solidFill>
                        </a:rPr>
                        <a:t>CAM use status</a:t>
                      </a:r>
                    </a:p>
                    <a:p>
                      <a:endParaRPr lang="en-US" dirty="0">
                        <a:solidFill>
                          <a:schemeClr val="accent3"/>
                        </a:solidFill>
                      </a:endParaRPr>
                    </a:p>
                  </a:txBody>
                  <a:tcPr anchor="ctr">
                    <a:solidFill>
                      <a:srgbClr val="7DB4D9"/>
                    </a:solidFill>
                  </a:tcPr>
                </a:tc>
                <a:tc gridSpan="2">
                  <a:txBody>
                    <a:bodyPr/>
                    <a:lstStyle/>
                    <a:p>
                      <a:pPr algn="ctr"/>
                      <a:r>
                        <a:rPr lang="en-US" dirty="0" smtClean="0">
                          <a:solidFill>
                            <a:schemeClr val="accent3"/>
                          </a:solidFill>
                        </a:rPr>
                        <a:t>Children with expense</a:t>
                      </a:r>
                      <a:endParaRPr lang="en-US" dirty="0">
                        <a:solidFill>
                          <a:schemeClr val="accent3"/>
                        </a:solidFill>
                      </a:endParaRPr>
                    </a:p>
                  </a:txBody>
                  <a:tcPr anchor="ctr">
                    <a:solidFill>
                      <a:srgbClr val="7DB4D9"/>
                    </a:solidFill>
                  </a:tcPr>
                </a:tc>
                <a:tc hMerge="1">
                  <a:txBody>
                    <a:bodyPr/>
                    <a:lstStyle/>
                    <a:p>
                      <a:endParaRPr lang="en-US" dirty="0"/>
                    </a:p>
                  </a:txBody>
                  <a:tcPr/>
                </a:tc>
                <a:tc gridSpan="3">
                  <a:txBody>
                    <a:bodyPr/>
                    <a:lstStyle/>
                    <a:p>
                      <a:pPr algn="ctr"/>
                      <a:r>
                        <a:rPr lang="en-US" dirty="0" smtClean="0">
                          <a:solidFill>
                            <a:schemeClr val="accent3"/>
                          </a:solidFill>
                        </a:rPr>
                        <a:t>Mean after adjusting covariates</a:t>
                      </a:r>
                      <a:endParaRPr lang="en-US" dirty="0">
                        <a:solidFill>
                          <a:schemeClr val="accent3"/>
                        </a:solidFill>
                      </a:endParaRPr>
                    </a:p>
                  </a:txBody>
                  <a:tcPr anchor="ctr">
                    <a:solidFill>
                      <a:srgbClr val="7DB4D9"/>
                    </a:solidFill>
                  </a:tcPr>
                </a:tc>
                <a:tc hMerge="1">
                  <a:txBody>
                    <a:bodyPr/>
                    <a:lstStyle/>
                    <a:p>
                      <a:endParaRPr lang="en-US" dirty="0"/>
                    </a:p>
                  </a:txBody>
                  <a:tcPr/>
                </a:tc>
                <a:tc hMerge="1">
                  <a:txBody>
                    <a:bodyPr/>
                    <a:lstStyle/>
                    <a:p>
                      <a:endParaRPr 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solidFill>
                        </a:rPr>
                        <a:t>Median after adjusting covariates</a:t>
                      </a:r>
                    </a:p>
                  </a:txBody>
                  <a:tcPr anchor="ctr">
                    <a:solidFill>
                      <a:srgbClr val="7DB4D9"/>
                    </a:solidFill>
                  </a:tcPr>
                </a:tc>
                <a:tc hMerge="1">
                  <a:txBody>
                    <a:bodyPr/>
                    <a:lstStyle/>
                    <a:p>
                      <a:endParaRPr lang="en-US" dirty="0"/>
                    </a:p>
                  </a:txBody>
                  <a:tcPr/>
                </a:tc>
                <a:tc hMerge="1">
                  <a:txBody>
                    <a:bodyPr/>
                    <a:lstStyle/>
                    <a:p>
                      <a:endParaRPr lang="en-US" dirty="0"/>
                    </a:p>
                  </a:txBody>
                  <a:tcPr/>
                </a:tc>
              </a:tr>
              <a:tr h="284480">
                <a:tc vMerge="1">
                  <a:txBody>
                    <a:bodyPr/>
                    <a:lstStyle/>
                    <a:p>
                      <a:endParaRPr lang="en-US" sz="1600" dirty="0"/>
                    </a:p>
                  </a:txBody>
                  <a:tcPr/>
                </a:tc>
                <a:tc>
                  <a:txBody>
                    <a:bodyPr/>
                    <a:lstStyle/>
                    <a:p>
                      <a:pPr algn="ctr"/>
                      <a:r>
                        <a:rPr lang="en-US" sz="1600" dirty="0" smtClean="0">
                          <a:solidFill>
                            <a:schemeClr val="accent3"/>
                          </a:solidFill>
                        </a:rPr>
                        <a:t>n</a:t>
                      </a:r>
                      <a:endParaRPr lang="en-US" sz="1600" dirty="0">
                        <a:solidFill>
                          <a:schemeClr val="accent3"/>
                        </a:solidFill>
                      </a:endParaRPr>
                    </a:p>
                  </a:txBody>
                  <a:tcPr anchor="ctr">
                    <a:solidFill>
                      <a:srgbClr val="7DB4D9"/>
                    </a:solidFill>
                  </a:tcPr>
                </a:tc>
                <a:tc>
                  <a:txBody>
                    <a:bodyPr/>
                    <a:lstStyle/>
                    <a:p>
                      <a:pPr algn="ctr"/>
                      <a:r>
                        <a:rPr lang="en-US" sz="1600" dirty="0" smtClean="0">
                          <a:solidFill>
                            <a:schemeClr val="accent3"/>
                          </a:solidFill>
                        </a:rPr>
                        <a:t>%</a:t>
                      </a:r>
                      <a:endParaRPr lang="en-US" sz="1600" dirty="0">
                        <a:solidFill>
                          <a:schemeClr val="accent3"/>
                        </a:solidFill>
                      </a:endParaRPr>
                    </a:p>
                  </a:txBody>
                  <a:tcPr anchor="ctr">
                    <a:solidFill>
                      <a:srgbClr val="7DB4D9"/>
                    </a:solidFill>
                  </a:tcPr>
                </a:tc>
                <a:tc>
                  <a:txBody>
                    <a:bodyPr/>
                    <a:lstStyle/>
                    <a:p>
                      <a:pPr algn="ctr"/>
                      <a:r>
                        <a:rPr lang="en-US" sz="1600" dirty="0" smtClean="0">
                          <a:solidFill>
                            <a:schemeClr val="accent3"/>
                          </a:solidFill>
                        </a:rPr>
                        <a:t>Mean </a:t>
                      </a:r>
                      <a:endParaRPr lang="en-US" sz="1600" dirty="0">
                        <a:solidFill>
                          <a:schemeClr val="accent3"/>
                        </a:solidFill>
                      </a:endParaRPr>
                    </a:p>
                  </a:txBody>
                  <a:tcPr anchor="ctr">
                    <a:solidFill>
                      <a:srgbClr val="7DB4D9"/>
                    </a:solidFill>
                  </a:tcPr>
                </a:tc>
                <a:tc>
                  <a:txBody>
                    <a:bodyPr/>
                    <a:lstStyle/>
                    <a:p>
                      <a:pPr algn="ctr"/>
                      <a:r>
                        <a:rPr lang="en-US" sz="1600" dirty="0" smtClean="0">
                          <a:solidFill>
                            <a:schemeClr val="accent3"/>
                          </a:solidFill>
                        </a:rPr>
                        <a:t>CI</a:t>
                      </a:r>
                      <a:endParaRPr lang="en-US" sz="1600" dirty="0">
                        <a:solidFill>
                          <a:schemeClr val="accent3"/>
                        </a:solidFill>
                      </a:endParaRPr>
                    </a:p>
                  </a:txBody>
                  <a:tcPr anchor="ctr">
                    <a:solidFill>
                      <a:srgbClr val="7DB4D9"/>
                    </a:solidFill>
                  </a:tcPr>
                </a:tc>
                <a:tc>
                  <a:txBody>
                    <a:bodyPr/>
                    <a:lstStyle/>
                    <a:p>
                      <a:pPr algn="ctr"/>
                      <a:r>
                        <a:rPr lang="en-US" sz="1600" dirty="0" smtClean="0">
                          <a:solidFill>
                            <a:schemeClr val="accent3"/>
                          </a:solidFill>
                        </a:rPr>
                        <a:t>p</a:t>
                      </a:r>
                      <a:endParaRPr lang="en-US" sz="1600" dirty="0">
                        <a:solidFill>
                          <a:schemeClr val="accent3"/>
                        </a:solidFill>
                      </a:endParaRPr>
                    </a:p>
                  </a:txBody>
                  <a:tcPr anchor="ctr">
                    <a:solidFill>
                      <a:srgbClr val="7DB4D9"/>
                    </a:solidFill>
                  </a:tcPr>
                </a:tc>
                <a:tc>
                  <a:txBody>
                    <a:bodyPr/>
                    <a:lstStyle/>
                    <a:p>
                      <a:pPr algn="ctr"/>
                      <a:r>
                        <a:rPr lang="en-US" sz="1600" dirty="0" smtClean="0">
                          <a:solidFill>
                            <a:schemeClr val="accent3"/>
                          </a:solidFill>
                        </a:rPr>
                        <a:t>Mean</a:t>
                      </a:r>
                      <a:endParaRPr lang="en-US" sz="1600" dirty="0">
                        <a:solidFill>
                          <a:schemeClr val="accent3"/>
                        </a:solidFill>
                      </a:endParaRPr>
                    </a:p>
                  </a:txBody>
                  <a:tcPr anchor="ctr">
                    <a:solidFill>
                      <a:srgbClr val="7DB4D9"/>
                    </a:solidFill>
                  </a:tcPr>
                </a:tc>
                <a:tc>
                  <a:txBody>
                    <a:bodyPr/>
                    <a:lstStyle/>
                    <a:p>
                      <a:pPr algn="ctr"/>
                      <a:r>
                        <a:rPr lang="en-US" sz="1600" dirty="0" smtClean="0">
                          <a:solidFill>
                            <a:schemeClr val="accent3"/>
                          </a:solidFill>
                        </a:rPr>
                        <a:t>CI</a:t>
                      </a:r>
                      <a:endParaRPr lang="en-US" sz="1600" dirty="0">
                        <a:solidFill>
                          <a:schemeClr val="accent3"/>
                        </a:solidFill>
                      </a:endParaRPr>
                    </a:p>
                  </a:txBody>
                  <a:tcPr anchor="ctr">
                    <a:solidFill>
                      <a:srgbClr val="7DB4D9"/>
                    </a:solidFill>
                  </a:tcPr>
                </a:tc>
                <a:tc>
                  <a:txBody>
                    <a:bodyPr/>
                    <a:lstStyle/>
                    <a:p>
                      <a:pPr algn="ctr"/>
                      <a:r>
                        <a:rPr lang="en-US" sz="1600" dirty="0" smtClean="0">
                          <a:solidFill>
                            <a:schemeClr val="accent3"/>
                          </a:solidFill>
                        </a:rPr>
                        <a:t>p</a:t>
                      </a:r>
                      <a:endParaRPr lang="en-US" sz="1600" dirty="0">
                        <a:solidFill>
                          <a:schemeClr val="accent3"/>
                        </a:solidFill>
                      </a:endParaRPr>
                    </a:p>
                  </a:txBody>
                  <a:tcPr anchor="ctr">
                    <a:solidFill>
                      <a:srgbClr val="7DB4D9"/>
                    </a:solidFill>
                  </a:tcPr>
                </a:tc>
              </a:tr>
              <a:tr h="370840">
                <a:tc>
                  <a:txBody>
                    <a:bodyPr/>
                    <a:lstStyle/>
                    <a:p>
                      <a:r>
                        <a:rPr lang="en-US" sz="1600" dirty="0" smtClean="0"/>
                        <a:t>All</a:t>
                      </a:r>
                      <a:r>
                        <a:rPr lang="en-US" sz="1600" baseline="0" dirty="0" smtClean="0"/>
                        <a:t> children (n=2411)</a:t>
                      </a:r>
                      <a:endParaRPr lang="en-US" sz="1600" dirty="0"/>
                    </a:p>
                  </a:txBody>
                  <a:tcPr>
                    <a:solidFill>
                      <a:srgbClr val="9DC7ED"/>
                    </a:solidFill>
                  </a:tcPr>
                </a:tc>
                <a:tc>
                  <a:txBody>
                    <a:bodyPr/>
                    <a:lstStyle/>
                    <a:p>
                      <a:r>
                        <a:rPr lang="en-US" sz="1600" dirty="0" smtClean="0"/>
                        <a:t>1411</a:t>
                      </a:r>
                      <a:endParaRPr lang="en-US" sz="1600" dirty="0"/>
                    </a:p>
                  </a:txBody>
                  <a:tcPr>
                    <a:solidFill>
                      <a:srgbClr val="9DC7ED"/>
                    </a:solidFill>
                  </a:tcPr>
                </a:tc>
                <a:tc>
                  <a:txBody>
                    <a:bodyPr/>
                    <a:lstStyle/>
                    <a:p>
                      <a:r>
                        <a:rPr lang="en-US" sz="1600" dirty="0" smtClean="0"/>
                        <a:t>64.8%</a:t>
                      </a:r>
                      <a:endParaRPr lang="en-US" sz="1600" dirty="0"/>
                    </a:p>
                  </a:txBody>
                  <a:tcPr>
                    <a:solidFill>
                      <a:srgbClr val="9DC7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$305 </a:t>
                      </a:r>
                      <a:endParaRPr lang="en-US" sz="1600" dirty="0"/>
                    </a:p>
                  </a:txBody>
                  <a:tcPr>
                    <a:solidFill>
                      <a:srgbClr val="9DC7ED"/>
                    </a:solidFill>
                  </a:tcPr>
                </a:tc>
                <a:tc>
                  <a:txBody>
                    <a:bodyPr/>
                    <a:lstStyle/>
                    <a:p>
                      <a:r>
                        <a:rPr lang="en-US" sz="16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(284-326)</a:t>
                      </a:r>
                      <a:endParaRPr lang="en-US" sz="1600" dirty="0"/>
                    </a:p>
                  </a:txBody>
                  <a:tcPr>
                    <a:solidFill>
                      <a:srgbClr val="9DC7ED"/>
                    </a:solidFill>
                  </a:tcPr>
                </a:tc>
                <a:tc>
                  <a:txBody>
                    <a:bodyPr/>
                    <a:lstStyle/>
                    <a:p>
                      <a:endParaRPr lang="en-US" sz="1600" dirty="0"/>
                    </a:p>
                  </a:txBody>
                  <a:tcPr>
                    <a:solidFill>
                      <a:srgbClr val="9DC7ED"/>
                    </a:solidFill>
                  </a:tcPr>
                </a:tc>
                <a:tc>
                  <a:txBody>
                    <a:bodyPr/>
                    <a:lstStyle/>
                    <a:p>
                      <a:r>
                        <a:rPr lang="en-US" sz="1600" kern="1200" dirty="0" smtClean="0">
                          <a:solidFill>
                            <a:schemeClr val="dk1"/>
                          </a:solidFill>
                          <a:effectLst/>
                          <a:latin typeface="+mn-lt"/>
                          <a:ea typeface="+mn-ea"/>
                          <a:cs typeface="+mn-cs"/>
                        </a:rPr>
                        <a:t>$152</a:t>
                      </a:r>
                      <a:endParaRPr lang="en-US" sz="1600" dirty="0"/>
                    </a:p>
                  </a:txBody>
                  <a:tcPr>
                    <a:solidFill>
                      <a:srgbClr val="9DC7ED"/>
                    </a:solidFill>
                  </a:tcPr>
                </a:tc>
                <a:tc>
                  <a:txBody>
                    <a:bodyPr/>
                    <a:lstStyle/>
                    <a:p>
                      <a:endParaRPr lang="en-US" sz="1600" dirty="0"/>
                    </a:p>
                  </a:txBody>
                  <a:tcPr>
                    <a:solidFill>
                      <a:srgbClr val="9DC7ED"/>
                    </a:solidFill>
                  </a:tcPr>
                </a:tc>
                <a:tc>
                  <a:txBody>
                    <a:bodyPr/>
                    <a:lstStyle/>
                    <a:p>
                      <a:endParaRPr lang="en-US" sz="1600" dirty="0"/>
                    </a:p>
                  </a:txBody>
                  <a:tcPr>
                    <a:solidFill>
                      <a:srgbClr val="9DC7ED"/>
                    </a:solidFill>
                  </a:tcPr>
                </a:tc>
              </a:tr>
              <a:tr h="370840">
                <a:tc>
                  <a:txBody>
                    <a:bodyPr/>
                    <a:lstStyle/>
                    <a:p>
                      <a:r>
                        <a:rPr lang="en-US" sz="1600" dirty="0" smtClean="0"/>
                        <a:t>CAM users (n=294)</a:t>
                      </a:r>
                      <a:endParaRPr lang="en-US" sz="1600" dirty="0"/>
                    </a:p>
                  </a:txBody>
                  <a:tcPr>
                    <a:solidFill>
                      <a:srgbClr val="9DC7ED"/>
                    </a:solidFill>
                  </a:tcPr>
                </a:tc>
                <a:tc>
                  <a:txBody>
                    <a:bodyPr/>
                    <a:lstStyle/>
                    <a:p>
                      <a:r>
                        <a:rPr lang="en-US" sz="1600" dirty="0" smtClean="0"/>
                        <a:t>204</a:t>
                      </a:r>
                      <a:endParaRPr lang="en-US" sz="1600" dirty="0"/>
                    </a:p>
                  </a:txBody>
                  <a:tcPr>
                    <a:solidFill>
                      <a:srgbClr val="9DC7ED"/>
                    </a:solidFill>
                  </a:tcPr>
                </a:tc>
                <a:tc>
                  <a:txBody>
                    <a:bodyPr/>
                    <a:lstStyle/>
                    <a:p>
                      <a:r>
                        <a:rPr lang="en-US" sz="1600" dirty="0" smtClean="0"/>
                        <a:t>75.4%</a:t>
                      </a:r>
                      <a:endParaRPr lang="en-US" sz="1600" dirty="0"/>
                    </a:p>
                  </a:txBody>
                  <a:tcPr>
                    <a:solidFill>
                      <a:srgbClr val="9DC7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$426 </a:t>
                      </a:r>
                      <a:endParaRPr lang="en-US" sz="1600" dirty="0"/>
                    </a:p>
                  </a:txBody>
                  <a:tcPr>
                    <a:solidFill>
                      <a:srgbClr val="9DC7ED"/>
                    </a:solidFill>
                  </a:tcPr>
                </a:tc>
                <a:tc>
                  <a:txBody>
                    <a:bodyPr/>
                    <a:lstStyle/>
                    <a:p>
                      <a:r>
                        <a:rPr lang="en-US" sz="1800" kern="1200" dirty="0" smtClean="0">
                          <a:solidFill>
                            <a:schemeClr val="dk1"/>
                          </a:solidFill>
                          <a:effectLst/>
                          <a:latin typeface="+mn-lt"/>
                          <a:ea typeface="+mn-ea"/>
                          <a:cs typeface="+mn-cs"/>
                        </a:rPr>
                        <a:t>(367-486)</a:t>
                      </a:r>
                      <a:endParaRPr lang="en-US" sz="1600" dirty="0"/>
                    </a:p>
                  </a:txBody>
                  <a:tcPr>
                    <a:solidFill>
                      <a:srgbClr val="9DC7ED"/>
                    </a:solidFill>
                  </a:tcPr>
                </a:tc>
                <a:tc rowSpan="2">
                  <a:txBody>
                    <a:bodyPr/>
                    <a:lstStyle/>
                    <a:p>
                      <a:pPr algn="ctr"/>
                      <a:r>
                        <a:rPr lang="en-US" sz="1600" dirty="0" smtClean="0"/>
                        <a:t>&lt;.0001</a:t>
                      </a:r>
                      <a:endParaRPr lang="en-US" sz="1600" dirty="0"/>
                    </a:p>
                  </a:txBody>
                  <a:tcPr>
                    <a:solidFill>
                      <a:srgbClr val="9DC7ED"/>
                    </a:solidFill>
                  </a:tcPr>
                </a:tc>
                <a:tc>
                  <a:txBody>
                    <a:bodyPr/>
                    <a:lstStyle/>
                    <a:p>
                      <a:endParaRPr lang="en-US" sz="1600" dirty="0"/>
                    </a:p>
                  </a:txBody>
                  <a:tcPr>
                    <a:solidFill>
                      <a:srgbClr val="9DC7ED"/>
                    </a:solidFill>
                  </a:tcPr>
                </a:tc>
                <a:tc>
                  <a:txBody>
                    <a:bodyPr/>
                    <a:lstStyle/>
                    <a:p>
                      <a:endParaRPr lang="en-US" sz="1600" dirty="0"/>
                    </a:p>
                  </a:txBody>
                  <a:tcPr>
                    <a:solidFill>
                      <a:srgbClr val="9DC7ED"/>
                    </a:solidFill>
                  </a:tcPr>
                </a:tc>
                <a:tc>
                  <a:txBody>
                    <a:bodyPr/>
                    <a:lstStyle/>
                    <a:p>
                      <a:endParaRPr lang="en-US" sz="1600" dirty="0"/>
                    </a:p>
                  </a:txBody>
                  <a:tcPr>
                    <a:solidFill>
                      <a:srgbClr val="9DC7ED"/>
                    </a:solidFill>
                  </a:tcPr>
                </a:tc>
              </a:tr>
              <a:tr h="370840">
                <a:tc>
                  <a:txBody>
                    <a:bodyPr/>
                    <a:lstStyle/>
                    <a:p>
                      <a:r>
                        <a:rPr lang="en-US" sz="1600" dirty="0" smtClean="0"/>
                        <a:t>Non-CAM users (n=2094)</a:t>
                      </a:r>
                      <a:endParaRPr lang="en-US" sz="1600" dirty="0"/>
                    </a:p>
                  </a:txBody>
                  <a:tcPr>
                    <a:solidFill>
                      <a:srgbClr val="9DC7ED"/>
                    </a:solidFill>
                  </a:tcPr>
                </a:tc>
                <a:tc>
                  <a:txBody>
                    <a:bodyPr/>
                    <a:lstStyle/>
                    <a:p>
                      <a:r>
                        <a:rPr lang="en-US" sz="1600" dirty="0" smtClean="0"/>
                        <a:t>1194</a:t>
                      </a:r>
                      <a:endParaRPr lang="en-US" sz="1600" dirty="0"/>
                    </a:p>
                  </a:txBody>
                  <a:tcPr>
                    <a:solidFill>
                      <a:srgbClr val="9DC7ED"/>
                    </a:solidFill>
                  </a:tcPr>
                </a:tc>
                <a:tc>
                  <a:txBody>
                    <a:bodyPr/>
                    <a:lstStyle/>
                    <a:p>
                      <a:r>
                        <a:rPr lang="en-US" sz="1600" dirty="0" smtClean="0"/>
                        <a:t>63.1%</a:t>
                      </a:r>
                      <a:endParaRPr lang="en-US" sz="1600" dirty="0"/>
                    </a:p>
                  </a:txBody>
                  <a:tcPr>
                    <a:solidFill>
                      <a:srgbClr val="9DC7ED"/>
                    </a:solidFill>
                  </a:tcPr>
                </a:tc>
                <a:tc>
                  <a:txBody>
                    <a:bodyPr/>
                    <a:lstStyle/>
                    <a:p>
                      <a:r>
                        <a:rPr lang="en-US" sz="1800" kern="1200" dirty="0" smtClean="0">
                          <a:solidFill>
                            <a:schemeClr val="dk1"/>
                          </a:solidFill>
                          <a:effectLst/>
                          <a:latin typeface="+mn-lt"/>
                          <a:ea typeface="+mn-ea"/>
                          <a:cs typeface="+mn-cs"/>
                        </a:rPr>
                        <a:t>$285 </a:t>
                      </a:r>
                      <a:endParaRPr lang="en-US" sz="1600" dirty="0"/>
                    </a:p>
                  </a:txBody>
                  <a:tcPr>
                    <a:solidFill>
                      <a:srgbClr val="9DC7ED"/>
                    </a:solidFill>
                  </a:tcPr>
                </a:tc>
                <a:tc>
                  <a:txBody>
                    <a:bodyPr/>
                    <a:lstStyle/>
                    <a:p>
                      <a:r>
                        <a:rPr lang="en-US" sz="1800" kern="1200" dirty="0" smtClean="0">
                          <a:solidFill>
                            <a:schemeClr val="dk1"/>
                          </a:solidFill>
                          <a:effectLst/>
                          <a:latin typeface="+mn-lt"/>
                          <a:ea typeface="+mn-ea"/>
                          <a:cs typeface="+mn-cs"/>
                        </a:rPr>
                        <a:t>(264-306)</a:t>
                      </a:r>
                      <a:endParaRPr lang="en-US" sz="1600" dirty="0"/>
                    </a:p>
                  </a:txBody>
                  <a:tcPr>
                    <a:solidFill>
                      <a:srgbClr val="9DC7ED"/>
                    </a:solidFill>
                  </a:tcPr>
                </a:tc>
                <a:tc vMerge="1">
                  <a:txBody>
                    <a:bodyPr/>
                    <a:lstStyle/>
                    <a:p>
                      <a:endParaRPr lang="en-US" dirty="0"/>
                    </a:p>
                  </a:txBody>
                  <a:tcPr/>
                </a:tc>
                <a:tc>
                  <a:txBody>
                    <a:bodyPr/>
                    <a:lstStyle/>
                    <a:p>
                      <a:endParaRPr lang="en-US" sz="1600" dirty="0"/>
                    </a:p>
                  </a:txBody>
                  <a:tcPr>
                    <a:solidFill>
                      <a:srgbClr val="9DC7ED"/>
                    </a:solidFill>
                  </a:tcPr>
                </a:tc>
                <a:tc>
                  <a:txBody>
                    <a:bodyPr/>
                    <a:lstStyle/>
                    <a:p>
                      <a:endParaRPr lang="en-US" sz="1600" dirty="0"/>
                    </a:p>
                  </a:txBody>
                  <a:tcPr>
                    <a:solidFill>
                      <a:srgbClr val="9DC7ED"/>
                    </a:solidFill>
                  </a:tcPr>
                </a:tc>
                <a:tc>
                  <a:txBody>
                    <a:bodyPr/>
                    <a:lstStyle/>
                    <a:p>
                      <a:endParaRPr lang="en-US" sz="1600" dirty="0"/>
                    </a:p>
                  </a:txBody>
                  <a:tcPr>
                    <a:solidFill>
                      <a:srgbClr val="9DC7ED"/>
                    </a:solidFill>
                  </a:tcPr>
                </a:tc>
              </a:tr>
            </a:tbl>
          </a:graphicData>
        </a:graphic>
      </p:graphicFrame>
      <p:pic>
        <p:nvPicPr>
          <p:cNvPr id="9" name="Picture 8"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7008083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idx="1"/>
            <p:extLst>
              <p:ext uri="{D42A27DB-BD31-4B8C-83A1-F6EECF244321}">
                <p14:modId xmlns:p14="http://schemas.microsoft.com/office/powerpoint/2010/main" val="3251468646"/>
              </p:ext>
            </p:extLst>
          </p:nvPr>
        </p:nvGraphicFramePr>
        <p:xfrm>
          <a:off x="0" y="1371600"/>
          <a:ext cx="8839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8" name="TextBox 7"/>
          <p:cNvSpPr txBox="1"/>
          <p:nvPr/>
        </p:nvSpPr>
        <p:spPr>
          <a:xfrm>
            <a:off x="2209800" y="161021"/>
            <a:ext cx="6934200" cy="830997"/>
          </a:xfrm>
          <a:prstGeom prst="rect">
            <a:avLst/>
          </a:prstGeom>
          <a:noFill/>
        </p:spPr>
        <p:txBody>
          <a:bodyPr wrap="square" rtlCol="0">
            <a:spAutoFit/>
          </a:bodyPr>
          <a:lstStyle/>
          <a:p>
            <a:pPr algn="ctr"/>
            <a:r>
              <a:rPr lang="en-US" b="1" dirty="0" smtClean="0">
                <a:solidFill>
                  <a:schemeClr val="bg1"/>
                </a:solidFill>
              </a:rPr>
              <a:t>Number of CAM Modalities Used Among CSHCN CAM Users, 2007 NHIS and NHIS/MEPS</a:t>
            </a:r>
            <a:endParaRPr lang="en-US" b="1" dirty="0">
              <a:solidFill>
                <a:schemeClr val="bg1"/>
              </a:solidFill>
            </a:endParaRPr>
          </a:p>
        </p:txBody>
      </p:sp>
      <p:pic>
        <p:nvPicPr>
          <p:cNvPr id="9" name="Picture 8" descr="CAHMI_Logo_final.jpg"/>
          <p:cNvPicPr>
            <a:picLocks noChangeAspect="1"/>
          </p:cNvPicPr>
          <p:nvPr/>
        </p:nvPicPr>
        <p:blipFill>
          <a:blip r:embed="rId4" cstate="print"/>
          <a:stretch>
            <a:fillRect/>
          </a:stretch>
        </p:blipFill>
        <p:spPr>
          <a:xfrm>
            <a:off x="0" y="0"/>
            <a:ext cx="2209800" cy="1160145"/>
          </a:xfrm>
          <a:prstGeom prst="rect">
            <a:avLst/>
          </a:prstGeom>
        </p:spPr>
      </p:pic>
      <p:sp>
        <p:nvSpPr>
          <p:cNvPr id="7" name="TextBox 6"/>
          <p:cNvSpPr txBox="1"/>
          <p:nvPr/>
        </p:nvSpPr>
        <p:spPr>
          <a:xfrm>
            <a:off x="8004970" y="929312"/>
            <a:ext cx="1139030" cy="461665"/>
          </a:xfrm>
          <a:prstGeom prst="rect">
            <a:avLst/>
          </a:prstGeom>
          <a:noFill/>
        </p:spPr>
        <p:txBody>
          <a:bodyPr wrap="none" rtlCol="0">
            <a:spAutoFit/>
          </a:bodyPr>
          <a:lstStyle/>
          <a:p>
            <a:r>
              <a:rPr lang="en-US" b="1" dirty="0" smtClean="0">
                <a:solidFill>
                  <a:schemeClr val="accent5"/>
                </a:solidFill>
              </a:rPr>
              <a:t>Table x</a:t>
            </a:r>
            <a:endParaRPr lang="en-US" b="1" dirty="0">
              <a:solidFill>
                <a:schemeClr val="accent5"/>
              </a:solidFill>
            </a:endParaRPr>
          </a:p>
        </p:txBody>
      </p:sp>
      <p:sp>
        <p:nvSpPr>
          <p:cNvPr id="2" name="TextBox 1"/>
          <p:cNvSpPr txBox="1"/>
          <p:nvPr/>
        </p:nvSpPr>
        <p:spPr>
          <a:xfrm>
            <a:off x="7999658" y="6379170"/>
            <a:ext cx="880369" cy="338554"/>
          </a:xfrm>
          <a:prstGeom prst="rect">
            <a:avLst/>
          </a:prstGeom>
          <a:solidFill>
            <a:schemeClr val="bg2">
              <a:lumMod val="40000"/>
              <a:lumOff val="60000"/>
            </a:schemeClr>
          </a:solidFill>
        </p:spPr>
        <p:txBody>
          <a:bodyPr wrap="none" rtlCol="0">
            <a:spAutoFit/>
          </a:bodyPr>
          <a:lstStyle/>
          <a:p>
            <a:r>
              <a:rPr lang="en-US" sz="1600" dirty="0" smtClean="0"/>
              <a:t>RSE&gt;30</a:t>
            </a:r>
            <a:endParaRPr lang="en-US" sz="1600" dirty="0"/>
          </a:p>
        </p:txBody>
      </p:sp>
    </p:spTree>
    <p:extLst>
      <p:ext uri="{BB962C8B-B14F-4D97-AF65-F5344CB8AC3E}">
        <p14:creationId xmlns:p14="http://schemas.microsoft.com/office/powerpoint/2010/main" val="175542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6" name="TextBox 5"/>
          <p:cNvSpPr txBox="1"/>
          <p:nvPr/>
        </p:nvSpPr>
        <p:spPr>
          <a:xfrm>
            <a:off x="2438400" y="152400"/>
            <a:ext cx="6400800" cy="954107"/>
          </a:xfrm>
          <a:prstGeom prst="rect">
            <a:avLst/>
          </a:prstGeom>
          <a:noFill/>
        </p:spPr>
        <p:txBody>
          <a:bodyPr wrap="square" rtlCol="0">
            <a:spAutoFit/>
          </a:bodyPr>
          <a:lstStyle/>
          <a:p>
            <a:pPr algn="ctr"/>
            <a:r>
              <a:rPr lang="en-US" sz="2800" b="1" dirty="0" smtClean="0">
                <a:solidFill>
                  <a:srgbClr val="FFFFD9"/>
                </a:solidFill>
              </a:rPr>
              <a:t>Prevalence of CAM Use By Unmet Needs for Conventional Medical Care</a:t>
            </a:r>
            <a:endParaRPr lang="en-US" sz="2800" b="1" dirty="0">
              <a:solidFill>
                <a:srgbClr val="003399"/>
              </a:solidFill>
            </a:endParaRPr>
          </a:p>
        </p:txBody>
      </p:sp>
      <p:graphicFrame>
        <p:nvGraphicFramePr>
          <p:cNvPr id="2" name="Chart 1"/>
          <p:cNvGraphicFramePr/>
          <p:nvPr>
            <p:extLst>
              <p:ext uri="{D42A27DB-BD31-4B8C-83A1-F6EECF244321}">
                <p14:modId xmlns:p14="http://schemas.microsoft.com/office/powerpoint/2010/main" val="1434094004"/>
              </p:ext>
            </p:extLst>
          </p:nvPr>
        </p:nvGraphicFramePr>
        <p:xfrm>
          <a:off x="304800" y="1447800"/>
          <a:ext cx="5486400" cy="518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3833894350"/>
              </p:ext>
            </p:extLst>
          </p:nvPr>
        </p:nvGraphicFramePr>
        <p:xfrm>
          <a:off x="5867400" y="1447800"/>
          <a:ext cx="29718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308100" y="5555734"/>
            <a:ext cx="4038600" cy="369332"/>
          </a:xfrm>
          <a:prstGeom prst="rect">
            <a:avLst/>
          </a:prstGeom>
          <a:noFill/>
        </p:spPr>
        <p:txBody>
          <a:bodyPr wrap="square" rtlCol="0">
            <a:spAutoFit/>
          </a:bodyPr>
          <a:lstStyle/>
          <a:p>
            <a:r>
              <a:rPr lang="en-US" sz="1800" b="1" dirty="0"/>
              <a:t>Unmet needs for 5 services due to cost</a:t>
            </a:r>
          </a:p>
        </p:txBody>
      </p:sp>
      <p:sp>
        <p:nvSpPr>
          <p:cNvPr id="7" name="TextBox 6"/>
          <p:cNvSpPr txBox="1"/>
          <p:nvPr/>
        </p:nvSpPr>
        <p:spPr>
          <a:xfrm>
            <a:off x="6845876" y="3683000"/>
            <a:ext cx="492443" cy="1219200"/>
          </a:xfrm>
          <a:prstGeom prst="rect">
            <a:avLst/>
          </a:prstGeom>
          <a:noFill/>
        </p:spPr>
        <p:txBody>
          <a:bodyPr vert="vert270" wrap="square" rtlCol="0" anchor="ctr">
            <a:spAutoFit/>
          </a:bodyPr>
          <a:lstStyle/>
          <a:p>
            <a:r>
              <a:rPr lang="en-US" sz="2000" dirty="0" smtClean="0">
                <a:solidFill>
                  <a:schemeClr val="accent3"/>
                </a:solidFill>
              </a:rPr>
              <a:t>Ref</a:t>
            </a:r>
            <a:endParaRPr lang="en-US" sz="2000" dirty="0">
              <a:solidFill>
                <a:schemeClr val="accent3"/>
              </a:solidFill>
            </a:endParaRPr>
          </a:p>
        </p:txBody>
      </p:sp>
      <p:sp>
        <p:nvSpPr>
          <p:cNvPr id="14" name="TextBox 13"/>
          <p:cNvSpPr txBox="1"/>
          <p:nvPr/>
        </p:nvSpPr>
        <p:spPr>
          <a:xfrm>
            <a:off x="6350000" y="6345654"/>
            <a:ext cx="2819400" cy="338554"/>
          </a:xfrm>
          <a:prstGeom prst="rect">
            <a:avLst/>
          </a:prstGeom>
          <a:noFill/>
        </p:spPr>
        <p:txBody>
          <a:bodyPr wrap="square" rtlCol="0">
            <a:spAutoFit/>
          </a:bodyPr>
          <a:lstStyle/>
          <a:p>
            <a:r>
              <a:rPr lang="en-US" sz="1600" dirty="0" smtClean="0"/>
              <a:t>*statistically significant</a:t>
            </a:r>
            <a:endParaRPr lang="en-US" sz="1600" dirty="0"/>
          </a:p>
        </p:txBody>
      </p:sp>
      <p:pic>
        <p:nvPicPr>
          <p:cNvPr id="10" name="Picture 9" descr="CAHMI_Logo_final.jpg"/>
          <p:cNvPicPr>
            <a:picLocks noChangeAspect="1"/>
          </p:cNvPicPr>
          <p:nvPr/>
        </p:nvPicPr>
        <p:blipFill>
          <a:blip r:embed="rId5" cstate="print"/>
          <a:stretch>
            <a:fillRect/>
          </a:stretch>
        </p:blipFill>
        <p:spPr>
          <a:xfrm>
            <a:off x="0" y="0"/>
            <a:ext cx="2322286" cy="1219200"/>
          </a:xfrm>
          <a:prstGeom prst="rect">
            <a:avLst/>
          </a:prstGeom>
        </p:spPr>
      </p:pic>
    </p:spTree>
    <p:extLst>
      <p:ext uri="{BB962C8B-B14F-4D97-AF65-F5344CB8AC3E}">
        <p14:creationId xmlns:p14="http://schemas.microsoft.com/office/powerpoint/2010/main" val="96701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cs typeface="Arial" pitchFamily="34" charset="0"/>
            </a:endParaRPr>
          </a:p>
          <a:p>
            <a:pPr>
              <a:defRPr/>
            </a:pPr>
            <a:endParaRPr lang="en-US" dirty="0">
              <a:latin typeface="+mn-lt"/>
              <a:cs typeface="Arial" pitchFamily="34" charset="0"/>
            </a:endParaRPr>
          </a:p>
        </p:txBody>
      </p:sp>
      <p:sp>
        <p:nvSpPr>
          <p:cNvPr id="5" name="TextBox 4"/>
          <p:cNvSpPr txBox="1"/>
          <p:nvPr/>
        </p:nvSpPr>
        <p:spPr>
          <a:xfrm>
            <a:off x="2222500" y="206038"/>
            <a:ext cx="6896100" cy="954107"/>
          </a:xfrm>
          <a:prstGeom prst="rect">
            <a:avLst/>
          </a:prstGeom>
          <a:noFill/>
        </p:spPr>
        <p:txBody>
          <a:bodyPr wrap="square" rtlCol="0">
            <a:spAutoFit/>
          </a:bodyPr>
          <a:lstStyle/>
          <a:p>
            <a:pPr algn="ctr"/>
            <a:r>
              <a:rPr lang="en-US" sz="2800" b="1" dirty="0" smtClean="0">
                <a:solidFill>
                  <a:schemeClr val="bg1"/>
                </a:solidFill>
                <a:latin typeface="+mn-lt"/>
                <a:cs typeface="Arial" pitchFamily="34" charset="0"/>
              </a:rPr>
              <a:t>CAM Modalities Asked in 2007 NHIS </a:t>
            </a:r>
          </a:p>
          <a:p>
            <a:pPr algn="ctr"/>
            <a:r>
              <a:rPr lang="en-US" sz="2800" b="1" dirty="0" smtClean="0">
                <a:solidFill>
                  <a:srgbClr val="003399"/>
                </a:solidFill>
                <a:latin typeface="+mn-lt"/>
                <a:cs typeface="Arial" pitchFamily="34" charset="0"/>
              </a:rPr>
              <a:t>Child CAM Supplement </a:t>
            </a:r>
          </a:p>
        </p:txBody>
      </p:sp>
      <p:sp>
        <p:nvSpPr>
          <p:cNvPr id="6" name="Rectangle 5"/>
          <p:cNvSpPr/>
          <p:nvPr/>
        </p:nvSpPr>
        <p:spPr>
          <a:xfrm>
            <a:off x="114300" y="1524000"/>
            <a:ext cx="8864600" cy="4093428"/>
          </a:xfrm>
          <a:prstGeom prst="rect">
            <a:avLst/>
          </a:prstGeom>
        </p:spPr>
        <p:txBody>
          <a:bodyPr wrap="square">
            <a:spAutoFit/>
          </a:bodyPr>
          <a:lstStyle/>
          <a:p>
            <a:pPr marL="342900" indent="-342900">
              <a:buFont typeface="Arial" pitchFamily="34" charset="0"/>
              <a:buChar char="•"/>
            </a:pPr>
            <a:r>
              <a:rPr lang="en-US" b="1" dirty="0">
                <a:solidFill>
                  <a:srgbClr val="003399"/>
                </a:solidFill>
                <a:latin typeface="+mn-lt"/>
                <a:cs typeface="Arial" pitchFamily="34" charset="0"/>
              </a:rPr>
              <a:t>39 </a:t>
            </a:r>
            <a:r>
              <a:rPr lang="en-US" b="1" dirty="0" smtClean="0">
                <a:solidFill>
                  <a:srgbClr val="003399"/>
                </a:solidFill>
                <a:latin typeface="+mn-lt"/>
                <a:cs typeface="Arial" pitchFamily="34" charset="0"/>
              </a:rPr>
              <a:t>specific types </a:t>
            </a:r>
            <a:r>
              <a:rPr lang="en-US" b="1" dirty="0">
                <a:solidFill>
                  <a:srgbClr val="003399"/>
                </a:solidFill>
                <a:latin typeface="+mn-lt"/>
                <a:cs typeface="Arial" pitchFamily="34" charset="0"/>
              </a:rPr>
              <a:t>of </a:t>
            </a:r>
            <a:r>
              <a:rPr lang="en-US" b="1" dirty="0" smtClean="0">
                <a:solidFill>
                  <a:srgbClr val="003399"/>
                </a:solidFill>
                <a:latin typeface="+mn-lt"/>
                <a:cs typeface="Arial" pitchFamily="34" charset="0"/>
              </a:rPr>
              <a:t>CAM modalities used in past 12 </a:t>
            </a:r>
            <a:r>
              <a:rPr lang="en-US" sz="2200" b="1" dirty="0" smtClean="0">
                <a:solidFill>
                  <a:srgbClr val="003399"/>
                </a:solidFill>
                <a:latin typeface="+mn-lt"/>
                <a:cs typeface="Arial" pitchFamily="34" charset="0"/>
              </a:rPr>
              <a:t>months </a:t>
            </a:r>
            <a:r>
              <a:rPr lang="en-US" sz="2200" dirty="0" smtClean="0">
                <a:latin typeface="+mn-lt"/>
                <a:cs typeface="Arial" pitchFamily="34" charset="0"/>
              </a:rPr>
              <a:t>(use of vitamins/minerals and herbal supplements </a:t>
            </a:r>
            <a:r>
              <a:rPr lang="en-US" sz="2200" i="1" dirty="0" smtClean="0">
                <a:latin typeface="+mn-lt"/>
                <a:cs typeface="Arial" pitchFamily="34" charset="0"/>
              </a:rPr>
              <a:t>in past 30 days among those who used in past 12 months</a:t>
            </a:r>
            <a:r>
              <a:rPr lang="en-US" sz="2200" dirty="0" smtClean="0">
                <a:latin typeface="+mn-lt"/>
                <a:cs typeface="Arial" pitchFamily="34" charset="0"/>
              </a:rPr>
              <a:t>)</a:t>
            </a:r>
          </a:p>
          <a:p>
            <a:r>
              <a:rPr lang="en-US" dirty="0">
                <a:latin typeface="+mn-lt"/>
                <a:cs typeface="Arial" pitchFamily="34" charset="0"/>
              </a:rPr>
              <a:t> </a:t>
            </a:r>
            <a:r>
              <a:rPr lang="en-US" dirty="0" smtClean="0">
                <a:latin typeface="+mn-lt"/>
                <a:cs typeface="Arial" pitchFamily="34" charset="0"/>
              </a:rPr>
              <a:t>    </a:t>
            </a:r>
            <a:r>
              <a:rPr lang="en-US" sz="1800" dirty="0" smtClean="0">
                <a:latin typeface="+mn-lt"/>
                <a:cs typeface="Arial" pitchFamily="34" charset="0"/>
              </a:rPr>
              <a:t>- DURING </a:t>
            </a:r>
            <a:r>
              <a:rPr lang="en-US" sz="1800" dirty="0">
                <a:latin typeface="+mn-lt"/>
                <a:cs typeface="Arial" pitchFamily="34" charset="0"/>
              </a:rPr>
              <a:t>THE PAST 12 MONTHS, did [fill: S.C. name] see a provider or </a:t>
            </a:r>
            <a:r>
              <a:rPr lang="en-US" sz="1800" dirty="0" smtClean="0">
                <a:latin typeface="+mn-lt"/>
                <a:cs typeface="Arial" pitchFamily="34" charset="0"/>
              </a:rPr>
              <a:t>  </a:t>
            </a:r>
          </a:p>
          <a:p>
            <a:r>
              <a:rPr lang="en-US" sz="1800" dirty="0">
                <a:latin typeface="+mn-lt"/>
                <a:cs typeface="Arial" pitchFamily="34" charset="0"/>
              </a:rPr>
              <a:t> </a:t>
            </a:r>
            <a:r>
              <a:rPr lang="en-US" sz="1800" dirty="0" smtClean="0">
                <a:latin typeface="+mn-lt"/>
                <a:cs typeface="Arial" pitchFamily="34" charset="0"/>
              </a:rPr>
              <a:t>        practitioner for </a:t>
            </a:r>
            <a:r>
              <a:rPr lang="en-US" sz="1800" dirty="0">
                <a:latin typeface="+mn-lt"/>
                <a:cs typeface="Arial" pitchFamily="34" charset="0"/>
              </a:rPr>
              <a:t>any </a:t>
            </a:r>
            <a:r>
              <a:rPr lang="en-US" sz="1800" dirty="0" smtClean="0">
                <a:latin typeface="+mn-lt"/>
                <a:cs typeface="Arial" pitchFamily="34" charset="0"/>
              </a:rPr>
              <a:t>of the </a:t>
            </a:r>
            <a:r>
              <a:rPr lang="en-US" sz="1800" dirty="0">
                <a:latin typeface="+mn-lt"/>
                <a:cs typeface="Arial" pitchFamily="34" charset="0"/>
              </a:rPr>
              <a:t>following therapies? Please say yes or no to each. </a:t>
            </a:r>
            <a:endParaRPr lang="en-US" sz="1800" dirty="0" smtClean="0">
              <a:latin typeface="+mn-lt"/>
              <a:cs typeface="Arial" pitchFamily="34" charset="0"/>
            </a:endParaRPr>
          </a:p>
          <a:p>
            <a:r>
              <a:rPr lang="en-US" sz="1800" dirty="0">
                <a:latin typeface="+mn-lt"/>
                <a:cs typeface="Arial" pitchFamily="34" charset="0"/>
              </a:rPr>
              <a:t> </a:t>
            </a:r>
            <a:r>
              <a:rPr lang="en-US" sz="1800" dirty="0" smtClean="0">
                <a:latin typeface="+mn-lt"/>
                <a:cs typeface="Arial" pitchFamily="34" charset="0"/>
              </a:rPr>
              <a:t>        Acupuncture? </a:t>
            </a:r>
          </a:p>
          <a:p>
            <a:endParaRPr lang="en-US" sz="1800" b="1" dirty="0" smtClean="0">
              <a:solidFill>
                <a:srgbClr val="003399"/>
              </a:solidFill>
              <a:latin typeface="+mn-lt"/>
              <a:cs typeface="Arial" pitchFamily="34" charset="0"/>
            </a:endParaRPr>
          </a:p>
          <a:p>
            <a:r>
              <a:rPr lang="en-US" b="1" dirty="0" smtClean="0">
                <a:solidFill>
                  <a:srgbClr val="003399"/>
                </a:solidFill>
                <a:latin typeface="+mn-lt"/>
                <a:cs typeface="Arial" pitchFamily="34" charset="0"/>
              </a:rPr>
              <a:t>Two CAM Groupings </a:t>
            </a:r>
          </a:p>
          <a:p>
            <a:pPr marL="342900" indent="-342900">
              <a:buAutoNum type="arabicPeriod"/>
            </a:pPr>
            <a:r>
              <a:rPr lang="en-US" sz="1800" dirty="0" smtClean="0">
                <a:latin typeface="+mn-lt"/>
                <a:cs typeface="Arial" pitchFamily="34" charset="0"/>
              </a:rPr>
              <a:t>Products; Practices; Practitioners</a:t>
            </a:r>
          </a:p>
          <a:p>
            <a:pPr marL="342900" indent="-342900">
              <a:buAutoNum type="arabicPeriod"/>
            </a:pPr>
            <a:endParaRPr lang="en-US" sz="1800" dirty="0" smtClean="0">
              <a:latin typeface="+mn-lt"/>
              <a:cs typeface="Arial" pitchFamily="34" charset="0"/>
            </a:endParaRPr>
          </a:p>
          <a:p>
            <a:pPr marL="342900" indent="-342900">
              <a:buAutoNum type="arabicPeriod"/>
            </a:pPr>
            <a:r>
              <a:rPr lang="en-US" sz="1800" dirty="0" smtClean="0">
                <a:latin typeface="+mn-lt"/>
                <a:cs typeface="Arial" pitchFamily="34" charset="0"/>
              </a:rPr>
              <a:t>Alternative Medical Systems; Biologically-Based Approaches; Manipulative and Body-Based Therapies; Mind-Body Therapies</a:t>
            </a:r>
          </a:p>
          <a:p>
            <a:pPr marL="342900" indent="-342900">
              <a:buAutoNum type="arabicPeriod"/>
            </a:pPr>
            <a:endParaRPr lang="en-US" sz="1800" dirty="0">
              <a:latin typeface="+mn-lt"/>
              <a:cs typeface="Arial" pitchFamily="34" charset="0"/>
            </a:endParaRPr>
          </a:p>
        </p:txBody>
      </p:sp>
      <p:pic>
        <p:nvPicPr>
          <p:cNvPr id="8" name="Picture 7" descr="CAHMI_Logo_final.jpg"/>
          <p:cNvPicPr>
            <a:picLocks noChangeAspect="1"/>
          </p:cNvPicPr>
          <p:nvPr/>
        </p:nvPicPr>
        <p:blipFill>
          <a:blip r:embed="rId2"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38509314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1332552"/>
            <a:ext cx="6400800" cy="2308324"/>
          </a:xfrm>
          <a:prstGeom prst="rect">
            <a:avLst/>
          </a:prstGeom>
          <a:ln>
            <a:solidFill>
              <a:schemeClr val="bg2"/>
            </a:solidFill>
            <a:prstDash val="dash"/>
          </a:ln>
        </p:spPr>
        <p:txBody>
          <a:bodyPr wrap="square">
            <a:spAutoFit/>
          </a:bodyPr>
          <a:lstStyle/>
          <a:p>
            <a:pPr lvl="0" algn="ctr"/>
            <a:r>
              <a:rPr lang="en-US" sz="1800" b="1" dirty="0" smtClean="0">
                <a:latin typeface="+mn-lt"/>
                <a:cs typeface="Arial" pitchFamily="34" charset="0"/>
              </a:rPr>
              <a:t>Vitamins/minerals (VM) use</a:t>
            </a:r>
            <a:endParaRPr lang="en-US" sz="1600" dirty="0" smtClean="0">
              <a:latin typeface="+mn-lt"/>
              <a:cs typeface="Arial" pitchFamily="34" charset="0"/>
            </a:endParaRPr>
          </a:p>
          <a:p>
            <a:pPr lvl="0" algn="ctr"/>
            <a:r>
              <a:rPr lang="en-US" sz="1800" dirty="0" smtClean="0">
                <a:latin typeface="+mn-lt"/>
                <a:cs typeface="Arial" pitchFamily="34" charset="0"/>
              </a:rPr>
              <a:t>43.3% past 12 months</a:t>
            </a:r>
          </a:p>
          <a:p>
            <a:pPr lvl="0" algn="ctr"/>
            <a:r>
              <a:rPr lang="en-US" sz="1800" dirty="0" smtClean="0">
                <a:latin typeface="+mn-lt"/>
                <a:cs typeface="Arial" pitchFamily="34" charset="0"/>
              </a:rPr>
              <a:t> </a:t>
            </a:r>
          </a:p>
          <a:p>
            <a:pPr lvl="0" algn="ctr"/>
            <a:r>
              <a:rPr lang="en-US" sz="1800" dirty="0" smtClean="0">
                <a:latin typeface="+mn-lt"/>
                <a:cs typeface="Arial" pitchFamily="34" charset="0"/>
              </a:rPr>
              <a:t>84.6% in past 30 days</a:t>
            </a:r>
          </a:p>
          <a:p>
            <a:pPr lvl="0" algn="ctr"/>
            <a:r>
              <a:rPr lang="en-US" sz="1800" dirty="0" smtClean="0">
                <a:latin typeface="+mn-lt"/>
                <a:cs typeface="Arial" pitchFamily="34" charset="0"/>
              </a:rPr>
              <a:t> </a:t>
            </a:r>
          </a:p>
          <a:p>
            <a:pPr algn="ctr"/>
            <a:r>
              <a:rPr lang="en-US" sz="1800" dirty="0" smtClean="0">
                <a:latin typeface="+mn-lt"/>
                <a:cs typeface="Arial" pitchFamily="34" charset="0"/>
              </a:rPr>
              <a:t>.</a:t>
            </a:r>
          </a:p>
          <a:p>
            <a:pPr algn="ctr"/>
            <a:endParaRPr lang="en-US" sz="1800" dirty="0">
              <a:solidFill>
                <a:srgbClr val="000000"/>
              </a:solidFill>
              <a:latin typeface="+mn-lt"/>
              <a:cs typeface="Arial" pitchFamily="34" charset="0"/>
            </a:endParaRPr>
          </a:p>
          <a:p>
            <a:pPr algn="ctr"/>
            <a:endParaRPr lang="en-US" sz="1800" dirty="0">
              <a:solidFill>
                <a:srgbClr val="000000"/>
              </a:solidFill>
              <a:latin typeface="+mn-lt"/>
              <a:cs typeface="Arial" pitchFamily="34" charset="0"/>
            </a:endParaRPr>
          </a:p>
        </p:txBody>
      </p:sp>
      <p:sp>
        <p:nvSpPr>
          <p:cNvPr id="5"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cs typeface="Arial" pitchFamily="34" charset="0"/>
            </a:endParaRPr>
          </a:p>
          <a:p>
            <a:pPr>
              <a:defRPr/>
            </a:pPr>
            <a:endParaRPr lang="en-US" dirty="0">
              <a:latin typeface="+mn-lt"/>
              <a:cs typeface="Arial" pitchFamily="34" charset="0"/>
            </a:endParaRPr>
          </a:p>
        </p:txBody>
      </p:sp>
      <p:sp>
        <p:nvSpPr>
          <p:cNvPr id="7" name="TextBox 6"/>
          <p:cNvSpPr txBox="1"/>
          <p:nvPr/>
        </p:nvSpPr>
        <p:spPr>
          <a:xfrm>
            <a:off x="2209800" y="127417"/>
            <a:ext cx="6934200" cy="1015663"/>
          </a:xfrm>
          <a:prstGeom prst="rect">
            <a:avLst/>
          </a:prstGeom>
          <a:noFill/>
        </p:spPr>
        <p:txBody>
          <a:bodyPr wrap="square" rtlCol="0">
            <a:spAutoFit/>
          </a:bodyPr>
          <a:lstStyle/>
          <a:p>
            <a:pPr algn="ctr"/>
            <a:r>
              <a:rPr lang="en-US" sz="3000" b="1" dirty="0" smtClean="0">
                <a:solidFill>
                  <a:schemeClr val="bg1"/>
                </a:solidFill>
                <a:latin typeface="+mn-lt"/>
                <a:cs typeface="Arial" pitchFamily="34" charset="0"/>
              </a:rPr>
              <a:t>CAM Use Definitions </a:t>
            </a:r>
          </a:p>
          <a:p>
            <a:pPr algn="ctr"/>
            <a:r>
              <a:rPr lang="en-US" sz="3000" b="1" dirty="0" smtClean="0">
                <a:solidFill>
                  <a:schemeClr val="bg1"/>
                </a:solidFill>
                <a:latin typeface="+mn-lt"/>
                <a:cs typeface="Arial" pitchFamily="34" charset="0"/>
              </a:rPr>
              <a:t>Previous Studies and Current Study</a:t>
            </a:r>
          </a:p>
        </p:txBody>
      </p:sp>
      <p:graphicFrame>
        <p:nvGraphicFramePr>
          <p:cNvPr id="8" name="Chart 7"/>
          <p:cNvGraphicFramePr/>
          <p:nvPr>
            <p:extLst>
              <p:ext uri="{D42A27DB-BD31-4B8C-83A1-F6EECF244321}">
                <p14:modId xmlns:p14="http://schemas.microsoft.com/office/powerpoint/2010/main" val="3735734136"/>
              </p:ext>
            </p:extLst>
          </p:nvPr>
        </p:nvGraphicFramePr>
        <p:xfrm>
          <a:off x="177800" y="2114335"/>
          <a:ext cx="8839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86200" y="6362654"/>
            <a:ext cx="5105400" cy="338554"/>
          </a:xfrm>
          <a:prstGeom prst="rect">
            <a:avLst/>
          </a:prstGeom>
          <a:noFill/>
        </p:spPr>
        <p:txBody>
          <a:bodyPr wrap="square" rtlCol="0">
            <a:spAutoFit/>
          </a:bodyPr>
          <a:lstStyle/>
          <a:p>
            <a:r>
              <a:rPr lang="en-US" sz="1600" dirty="0" smtClean="0">
                <a:latin typeface="+mn-lt"/>
                <a:cs typeface="Arial" pitchFamily="34" charset="0"/>
              </a:rPr>
              <a:t>*support group meeting and stress management class</a:t>
            </a:r>
            <a:endParaRPr lang="en-US" sz="1600" dirty="0">
              <a:latin typeface="+mn-lt"/>
              <a:cs typeface="Arial" pitchFamily="34" charset="0"/>
            </a:endParaRPr>
          </a:p>
        </p:txBody>
      </p:sp>
      <p:sp>
        <p:nvSpPr>
          <p:cNvPr id="2" name="Down Arrow 1"/>
          <p:cNvSpPr/>
          <p:nvPr/>
        </p:nvSpPr>
        <p:spPr bwMode="auto">
          <a:xfrm>
            <a:off x="5791198" y="1981200"/>
            <a:ext cx="152400" cy="228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p:txBody>
      </p:sp>
      <p:sp>
        <p:nvSpPr>
          <p:cNvPr id="3" name="TextBox 2"/>
          <p:cNvSpPr txBox="1"/>
          <p:nvPr/>
        </p:nvSpPr>
        <p:spPr>
          <a:xfrm>
            <a:off x="4905375" y="2749048"/>
            <a:ext cx="2073275" cy="584775"/>
          </a:xfrm>
          <a:prstGeom prst="rect">
            <a:avLst/>
          </a:prstGeom>
          <a:solidFill>
            <a:srgbClr val="9BCDEF"/>
          </a:solidFill>
        </p:spPr>
        <p:txBody>
          <a:bodyPr wrap="square" rtlCol="0">
            <a:spAutoFit/>
          </a:bodyPr>
          <a:lstStyle/>
          <a:p>
            <a:pPr algn="ctr"/>
            <a:r>
              <a:rPr lang="en-US" sz="1600" b="1" dirty="0" smtClean="0">
                <a:latin typeface="+mn-lt"/>
                <a:cs typeface="Arial" pitchFamily="34" charset="0"/>
              </a:rPr>
              <a:t>4.2</a:t>
            </a:r>
            <a:r>
              <a:rPr lang="en-US" sz="1600" dirty="0" smtClean="0">
                <a:latin typeface="+mn-lt"/>
                <a:cs typeface="Arial" pitchFamily="34" charset="0"/>
              </a:rPr>
              <a:t>% </a:t>
            </a:r>
            <a:r>
              <a:rPr lang="en-US" sz="1600" b="1" dirty="0" smtClean="0">
                <a:latin typeface="+mn-lt"/>
                <a:cs typeface="Arial" pitchFamily="34" charset="0"/>
              </a:rPr>
              <a:t>to </a:t>
            </a:r>
            <a:r>
              <a:rPr lang="en-US" sz="1600" b="1" dirty="0">
                <a:latin typeface="+mn-lt"/>
                <a:cs typeface="Arial" pitchFamily="34" charset="0"/>
              </a:rPr>
              <a:t>treat specific conditions</a:t>
            </a:r>
            <a:endParaRPr lang="en-US" sz="1600" dirty="0">
              <a:latin typeface="+mn-lt"/>
              <a:cs typeface="Arial" pitchFamily="34" charset="0"/>
            </a:endParaRPr>
          </a:p>
        </p:txBody>
      </p:sp>
      <p:sp>
        <p:nvSpPr>
          <p:cNvPr id="10" name="TextBox 9"/>
          <p:cNvSpPr txBox="1"/>
          <p:nvPr/>
        </p:nvSpPr>
        <p:spPr>
          <a:xfrm>
            <a:off x="3325812" y="2978655"/>
            <a:ext cx="1555750" cy="584775"/>
          </a:xfrm>
          <a:prstGeom prst="rect">
            <a:avLst/>
          </a:prstGeom>
          <a:noFill/>
        </p:spPr>
        <p:txBody>
          <a:bodyPr wrap="square" rtlCol="0">
            <a:spAutoFit/>
          </a:bodyPr>
          <a:lstStyle/>
          <a:p>
            <a:pPr algn="ctr"/>
            <a:r>
              <a:rPr lang="en-US" sz="1600" b="1" dirty="0">
                <a:latin typeface="+mn-lt"/>
                <a:cs typeface="Arial" pitchFamily="34" charset="0"/>
              </a:rPr>
              <a:t>84.6% any of </a:t>
            </a:r>
            <a:r>
              <a:rPr lang="en-US" sz="1600" b="1" dirty="0" smtClean="0">
                <a:latin typeface="+mn-lt"/>
                <a:cs typeface="Arial" pitchFamily="34" charset="0"/>
              </a:rPr>
              <a:t> 59 conditions</a:t>
            </a:r>
            <a:endParaRPr lang="en-US" sz="1600" dirty="0">
              <a:latin typeface="+mn-lt"/>
              <a:cs typeface="Arial" pitchFamily="34" charset="0"/>
            </a:endParaRPr>
          </a:p>
        </p:txBody>
      </p:sp>
      <p:sp>
        <p:nvSpPr>
          <p:cNvPr id="11" name="TextBox 10"/>
          <p:cNvSpPr txBox="1"/>
          <p:nvPr/>
        </p:nvSpPr>
        <p:spPr>
          <a:xfrm>
            <a:off x="7004050" y="2994545"/>
            <a:ext cx="2012950" cy="584775"/>
          </a:xfrm>
          <a:prstGeom prst="rect">
            <a:avLst/>
          </a:prstGeom>
          <a:noFill/>
        </p:spPr>
        <p:txBody>
          <a:bodyPr wrap="square" rtlCol="0">
            <a:spAutoFit/>
          </a:bodyPr>
          <a:lstStyle/>
          <a:p>
            <a:pPr algn="ctr"/>
            <a:r>
              <a:rPr lang="en-US" sz="1600" b="1" dirty="0">
                <a:latin typeface="+mn-lt"/>
                <a:cs typeface="Arial" pitchFamily="34" charset="0"/>
              </a:rPr>
              <a:t>59.3% any </a:t>
            </a:r>
            <a:r>
              <a:rPr lang="en-US" sz="1600" b="1" dirty="0" smtClean="0">
                <a:latin typeface="+mn-lt"/>
                <a:cs typeface="Arial" pitchFamily="34" charset="0"/>
              </a:rPr>
              <a:t>of 46 </a:t>
            </a:r>
            <a:r>
              <a:rPr lang="en-US" sz="1600" b="1" dirty="0">
                <a:latin typeface="+mn-lt"/>
                <a:cs typeface="Arial" pitchFamily="34" charset="0"/>
              </a:rPr>
              <a:t>chronic </a:t>
            </a:r>
            <a:r>
              <a:rPr lang="en-US" sz="1600" b="1" dirty="0" smtClean="0">
                <a:latin typeface="+mn-lt"/>
                <a:cs typeface="Arial" pitchFamily="34" charset="0"/>
              </a:rPr>
              <a:t>conditions</a:t>
            </a:r>
            <a:endParaRPr lang="en-US" sz="1600" dirty="0">
              <a:latin typeface="+mn-lt"/>
              <a:cs typeface="Arial" pitchFamily="34" charset="0"/>
            </a:endParaRPr>
          </a:p>
        </p:txBody>
      </p:sp>
      <p:cxnSp>
        <p:nvCxnSpPr>
          <p:cNvPr id="13" name="Straight Arrow Connector 12"/>
          <p:cNvCxnSpPr/>
          <p:nvPr/>
        </p:nvCxnSpPr>
        <p:spPr bwMode="auto">
          <a:xfrm flipH="1">
            <a:off x="4343400" y="3395379"/>
            <a:ext cx="914400" cy="643221"/>
          </a:xfrm>
          <a:prstGeom prst="straightConnector1">
            <a:avLst/>
          </a:prstGeom>
          <a:solidFill>
            <a:schemeClr val="accent1"/>
          </a:solidFill>
          <a:ln w="9525" cap="flat" cmpd="sng" algn="ctr">
            <a:solidFill>
              <a:srgbClr val="003399"/>
            </a:solidFill>
            <a:prstDash val="solid"/>
            <a:round/>
            <a:headEnd type="none" w="med" len="med"/>
            <a:tailEnd type="arrow"/>
          </a:ln>
          <a:effectLst/>
        </p:spPr>
      </p:cxnSp>
      <p:pic>
        <p:nvPicPr>
          <p:cNvPr id="14" name="Picture 13" descr="CAHMI_Logo_final.jpg"/>
          <p:cNvPicPr>
            <a:picLocks noChangeAspect="1"/>
          </p:cNvPicPr>
          <p:nvPr/>
        </p:nvPicPr>
        <p:blipFill>
          <a:blip r:embed="rId4"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13018573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Grp="1" noChangeArrowheads="1"/>
          </p:cNvSpPr>
          <p:nvPr>
            <p:ph type="title"/>
          </p:nvPr>
        </p:nvSpPr>
        <p:spPr bwMode="auto">
          <a:xfrm>
            <a:off x="0" y="0"/>
            <a:ext cx="9144000" cy="1295400"/>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mn-lt"/>
              <a:cs typeface="Arial" pitchFamily="34" charset="0"/>
            </a:endParaRPr>
          </a:p>
          <a:p>
            <a:pPr>
              <a:defRPr/>
            </a:pPr>
            <a:endParaRPr lang="en-US" dirty="0">
              <a:latin typeface="+mn-lt"/>
              <a:cs typeface="Arial" pitchFamily="34" charset="0"/>
            </a:endParaRPr>
          </a:p>
        </p:txBody>
      </p:sp>
      <p:sp>
        <p:nvSpPr>
          <p:cNvPr id="5" name="TextBox 4"/>
          <p:cNvSpPr txBox="1"/>
          <p:nvPr/>
        </p:nvSpPr>
        <p:spPr>
          <a:xfrm>
            <a:off x="2286000" y="0"/>
            <a:ext cx="6858000" cy="1323439"/>
          </a:xfrm>
          <a:prstGeom prst="rect">
            <a:avLst/>
          </a:prstGeom>
          <a:noFill/>
        </p:spPr>
        <p:txBody>
          <a:bodyPr wrap="square" rtlCol="0">
            <a:spAutoFit/>
          </a:bodyPr>
          <a:lstStyle/>
          <a:p>
            <a:pPr algn="ctr"/>
            <a:r>
              <a:rPr lang="en-US" sz="4000" b="1" dirty="0" smtClean="0">
                <a:solidFill>
                  <a:schemeClr val="bg1"/>
                </a:solidFill>
                <a:latin typeface="+mn-lt"/>
                <a:cs typeface="Arial" pitchFamily="34" charset="0"/>
              </a:rPr>
              <a:t>CAM Item in NS-CSHCN: Single Item</a:t>
            </a:r>
            <a:endParaRPr lang="en-US" sz="4000" b="1" dirty="0">
              <a:solidFill>
                <a:schemeClr val="bg1"/>
              </a:solidFill>
              <a:latin typeface="+mn-lt"/>
              <a:cs typeface="Arial" pitchFamily="34" charset="0"/>
            </a:endParaRPr>
          </a:p>
        </p:txBody>
      </p:sp>
      <p:sp>
        <p:nvSpPr>
          <p:cNvPr id="6" name="Rectangle 5"/>
          <p:cNvSpPr/>
          <p:nvPr/>
        </p:nvSpPr>
        <p:spPr>
          <a:xfrm>
            <a:off x="508000" y="1752600"/>
            <a:ext cx="8305800" cy="4031873"/>
          </a:xfrm>
          <a:prstGeom prst="rect">
            <a:avLst/>
          </a:prstGeom>
        </p:spPr>
        <p:txBody>
          <a:bodyPr wrap="square">
            <a:spAutoFit/>
          </a:bodyPr>
          <a:lstStyle/>
          <a:p>
            <a:r>
              <a:rPr lang="en-US" sz="3200" dirty="0" smtClean="0">
                <a:latin typeface="+mn-lt"/>
                <a:cs typeface="Arial" pitchFamily="34" charset="0"/>
              </a:rPr>
              <a:t>C3Q15</a:t>
            </a:r>
            <a:r>
              <a:rPr lang="en-US" sz="3200" dirty="0">
                <a:latin typeface="+mn-lt"/>
                <a:cs typeface="Arial" pitchFamily="34" charset="0"/>
              </a:rPr>
              <a:t>: Alternative health care can include acupuncture, chiropractic care, relaxation therapies, herbal supplements, and others. Some therapies involve </a:t>
            </a:r>
            <a:r>
              <a:rPr lang="en-US" sz="3200" b="1" dirty="0">
                <a:solidFill>
                  <a:srgbClr val="003399"/>
                </a:solidFill>
                <a:latin typeface="+mn-lt"/>
                <a:cs typeface="Arial" pitchFamily="34" charset="0"/>
              </a:rPr>
              <a:t>seeing a practitioner</a:t>
            </a:r>
            <a:r>
              <a:rPr lang="en-US" sz="3200" dirty="0">
                <a:latin typeface="+mn-lt"/>
                <a:cs typeface="Arial" pitchFamily="34" charset="0"/>
              </a:rPr>
              <a:t>, while others can be </a:t>
            </a:r>
            <a:r>
              <a:rPr lang="en-US" sz="3200" b="1" dirty="0">
                <a:solidFill>
                  <a:srgbClr val="003399"/>
                </a:solidFill>
                <a:latin typeface="+mn-lt"/>
                <a:cs typeface="Arial" pitchFamily="34" charset="0"/>
              </a:rPr>
              <a:t>done on your own</a:t>
            </a:r>
            <a:r>
              <a:rPr lang="en-US" sz="3200" dirty="0">
                <a:latin typeface="+mn-lt"/>
                <a:cs typeface="Arial" pitchFamily="34" charset="0"/>
              </a:rPr>
              <a:t>.</a:t>
            </a:r>
          </a:p>
          <a:p>
            <a:r>
              <a:rPr lang="en-US" sz="3200" dirty="0">
                <a:latin typeface="+mn-lt"/>
                <a:cs typeface="Arial" pitchFamily="34" charset="0"/>
              </a:rPr>
              <a:t>[During the past 12 months/ Since [his/her] birth], did [S.C.] use any type of alternative health care or treatment</a:t>
            </a:r>
            <a:r>
              <a:rPr lang="en-US" sz="3200" dirty="0" smtClean="0">
                <a:latin typeface="+mn-lt"/>
                <a:cs typeface="Arial" pitchFamily="34" charset="0"/>
              </a:rPr>
              <a:t>?</a:t>
            </a:r>
            <a:endParaRPr lang="en-US" sz="3200" dirty="0">
              <a:latin typeface="+mn-lt"/>
              <a:cs typeface="Arial" pitchFamily="34" charset="0"/>
            </a:endParaRPr>
          </a:p>
        </p:txBody>
      </p:sp>
      <p:pic>
        <p:nvPicPr>
          <p:cNvPr id="7" name="Picture 6" descr="CAHMI_Logo_final.jpg"/>
          <p:cNvPicPr>
            <a:picLocks noChangeAspect="1"/>
          </p:cNvPicPr>
          <p:nvPr/>
        </p:nvPicPr>
        <p:blipFill>
          <a:blip r:embed="rId3"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39281592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6"/>
          <p:cNvSpPr>
            <a:spLocks noGrp="1"/>
          </p:cNvSpPr>
          <p:nvPr>
            <p:ph idx="1"/>
          </p:nvPr>
        </p:nvSpPr>
        <p:spPr>
          <a:xfrm>
            <a:off x="533400" y="1676400"/>
            <a:ext cx="7772400" cy="4419600"/>
          </a:xfrm>
        </p:spPr>
        <p:txBody>
          <a:bodyPr/>
          <a:lstStyle/>
          <a:p>
            <a:r>
              <a:rPr lang="en-US" dirty="0" smtClean="0"/>
              <a:t>Health Status:</a:t>
            </a:r>
          </a:p>
          <a:p>
            <a:pPr lvl="1"/>
            <a:r>
              <a:rPr lang="en-US" dirty="0" smtClean="0"/>
              <a:t>CAM use is associated with the complexity and intensity of children’s health conditions. </a:t>
            </a:r>
          </a:p>
          <a:p>
            <a:pPr lvl="1">
              <a:buFont typeface="Courier New" pitchFamily="49" charset="0"/>
              <a:buChar char="o"/>
            </a:pPr>
            <a:r>
              <a:rPr lang="en-US" dirty="0" smtClean="0"/>
              <a:t>CSHCN twice as likely to use CAM as non-CSHCN.</a:t>
            </a:r>
          </a:p>
          <a:p>
            <a:pPr lvl="1">
              <a:buFont typeface="Courier New" pitchFamily="49" charset="0"/>
              <a:buChar char="o"/>
            </a:pPr>
            <a:r>
              <a:rPr lang="en-US" dirty="0" smtClean="0"/>
              <a:t>There is a linear </a:t>
            </a:r>
            <a:r>
              <a:rPr lang="en-US" dirty="0"/>
              <a:t>relationship between the number of reported conditions </a:t>
            </a:r>
            <a:r>
              <a:rPr lang="en-US" dirty="0" smtClean="0"/>
              <a:t>and </a:t>
            </a:r>
            <a:r>
              <a:rPr lang="en-US" dirty="0"/>
              <a:t>number of CAM modalities </a:t>
            </a:r>
            <a:r>
              <a:rPr lang="en-US" dirty="0" smtClean="0"/>
              <a:t>used.</a:t>
            </a:r>
          </a:p>
          <a:p>
            <a:pPr lvl="1"/>
            <a:endParaRPr lang="en-US" dirty="0" smtClean="0"/>
          </a:p>
        </p:txBody>
      </p:sp>
      <p:sp>
        <p:nvSpPr>
          <p:cNvPr id="5" name="Text Box 2"/>
          <p:cNvSpPr txBox="1">
            <a:spLocks noChangeArrowheads="1"/>
          </p:cNvSpPr>
          <p:nvPr/>
        </p:nvSpPr>
        <p:spPr bwMode="auto">
          <a:xfrm>
            <a:off x="0" y="0"/>
            <a:ext cx="9144000" cy="1323439"/>
          </a:xfrm>
          <a:prstGeom prst="rect">
            <a:avLst/>
          </a:prstGeom>
          <a:solidFill>
            <a:srgbClr val="959EB9"/>
          </a:solidFill>
          <a:ln w="9525">
            <a:noFill/>
            <a:miter lim="800000"/>
            <a:headEnd/>
            <a:tailEnd/>
          </a:ln>
        </p:spPr>
        <p:txBody>
          <a:bodyPr/>
          <a:lstStyle/>
          <a:p>
            <a:pPr lvl="1">
              <a:spcBef>
                <a:spcPts val="0"/>
              </a:spcBef>
              <a:spcAft>
                <a:spcPts val="0"/>
              </a:spcAft>
              <a:defRPr/>
            </a:pPr>
            <a:endParaRPr lang="en-US" sz="600" b="1" dirty="0">
              <a:latin typeface="Verdana" pitchFamily="34" charset="0"/>
            </a:endParaRPr>
          </a:p>
          <a:p>
            <a:pPr>
              <a:defRPr/>
            </a:pPr>
            <a:endParaRPr lang="en-US" dirty="0">
              <a:latin typeface="Arial" pitchFamily="34" charset="0"/>
            </a:endParaRPr>
          </a:p>
        </p:txBody>
      </p:sp>
      <p:sp>
        <p:nvSpPr>
          <p:cNvPr id="6" name="TextBox 5"/>
          <p:cNvSpPr txBox="1"/>
          <p:nvPr/>
        </p:nvSpPr>
        <p:spPr>
          <a:xfrm>
            <a:off x="685800" y="0"/>
            <a:ext cx="8001000" cy="1323439"/>
          </a:xfrm>
          <a:prstGeom prst="rect">
            <a:avLst/>
          </a:prstGeom>
          <a:noFill/>
        </p:spPr>
        <p:txBody>
          <a:bodyPr wrap="square" rtlCol="0">
            <a:spAutoFit/>
          </a:bodyPr>
          <a:lstStyle/>
          <a:p>
            <a:pPr algn="ctr"/>
            <a:r>
              <a:rPr lang="en-US" sz="4400" dirty="0" smtClean="0">
                <a:solidFill>
                  <a:schemeClr val="bg1"/>
                </a:solidFill>
              </a:rPr>
              <a:t>Results</a:t>
            </a:r>
          </a:p>
          <a:p>
            <a:pPr algn="ctr"/>
            <a:r>
              <a:rPr lang="en-US" sz="3600" dirty="0" smtClean="0">
                <a:solidFill>
                  <a:schemeClr val="bg1"/>
                </a:solidFill>
              </a:rPr>
              <a:t>Who uses CAM?</a:t>
            </a:r>
            <a:endParaRPr lang="en-US" sz="3600" dirty="0">
              <a:solidFill>
                <a:schemeClr val="bg1"/>
              </a:solidFill>
            </a:endParaRPr>
          </a:p>
        </p:txBody>
      </p:sp>
      <p:pic>
        <p:nvPicPr>
          <p:cNvPr id="7" name="Picture 6" descr="CAHMI_Logo_final.jpg"/>
          <p:cNvPicPr>
            <a:picLocks noChangeAspect="1"/>
          </p:cNvPicPr>
          <p:nvPr/>
        </p:nvPicPr>
        <p:blipFill>
          <a:blip r:embed="rId2" cstate="print"/>
          <a:stretch>
            <a:fillRect/>
          </a:stretch>
        </p:blipFill>
        <p:spPr>
          <a:xfrm>
            <a:off x="0" y="0"/>
            <a:ext cx="2209800" cy="1160145"/>
          </a:xfrm>
          <a:prstGeom prst="rect">
            <a:avLst/>
          </a:prstGeom>
        </p:spPr>
      </p:pic>
    </p:spTree>
    <p:extLst>
      <p:ext uri="{BB962C8B-B14F-4D97-AF65-F5344CB8AC3E}">
        <p14:creationId xmlns:p14="http://schemas.microsoft.com/office/powerpoint/2010/main" val="18318167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18879</TotalTime>
  <Words>8054</Words>
  <Application>Microsoft Macintosh PowerPoint</Application>
  <PresentationFormat>On-screen Show (4:3)</PresentationFormat>
  <Paragraphs>1432</Paragraphs>
  <Slides>56</Slides>
  <Notes>25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Blank Presentation</vt:lpstr>
      <vt:lpstr>The Relationship between Complementary and Alternative Medicine and Conventional Health Care Access, Expenditures and Experiences among US Children </vt:lpstr>
      <vt:lpstr>   Christina Bethell Has documented that he/she has no financial relationships to disclose or Conflicts of Interest (COIs) to resolve.</vt:lpstr>
      <vt:lpstr>Objectives</vt:lpstr>
      <vt:lpstr>Data and Methods</vt:lpstr>
      <vt:lpstr>PowerPoint Presentation</vt:lpstr>
      <vt:lpstr> </vt:lpstr>
      <vt:lpstr> </vt:lpstr>
      <vt:lpstr> </vt:lpstr>
      <vt:lpstr>PowerPoint Presentation</vt:lpstr>
      <vt:lpstr>PowerPoint Presentation</vt:lpstr>
      <vt:lpstr>Meta Data Issue #1</vt:lpstr>
      <vt:lpstr> </vt:lpstr>
      <vt:lpstr> </vt:lpstr>
      <vt:lpstr>PowerPoint Presentation</vt:lpstr>
      <vt:lpstr> </vt:lpstr>
      <vt:lpstr>PowerPoint Presentation</vt:lpstr>
      <vt:lpstr>PowerPoint Presentation</vt:lpstr>
      <vt:lpstr>PowerPoint Presentation</vt:lpstr>
      <vt:lpstr>PowerPoint Presentation</vt:lpstr>
      <vt:lpstr> </vt:lpstr>
      <vt:lpstr> </vt:lpstr>
      <vt:lpstr> </vt:lpstr>
      <vt:lpstr> </vt:lpstr>
      <vt:lpstr> </vt:lpstr>
      <vt:lpstr>PowerPoint Presentation</vt:lpstr>
      <vt:lpstr> </vt:lpstr>
      <vt:lpstr> </vt:lpstr>
      <vt:lpstr> </vt:lpstr>
      <vt:lpstr>Additional Slides</vt:lpstr>
      <vt:lpstr> </vt:lpstr>
      <vt:lpstr> </vt:lpstr>
      <vt:lpstr> </vt:lpstr>
      <vt:lpstr> </vt:lpstr>
      <vt:lpstr> </vt:lpstr>
      <vt:lpstr> </vt:lpstr>
      <vt:lpstr>Meta Data Issue #1</vt:lpstr>
      <vt:lpstr> </vt:lpstr>
      <vt:lpstr> </vt:lpstr>
      <vt:lpstr> </vt:lpstr>
      <vt:lpstr> </vt:lpstr>
      <vt:lpstr> </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vector>
  </TitlesOfParts>
  <Company>Scripps Research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 Paper for Publication In a Journal</dc:title>
  <dc:creator>Sanford Shattil</dc:creator>
  <cp:lastModifiedBy>Cambria Wilhelm</cp:lastModifiedBy>
  <cp:revision>1528</cp:revision>
  <cp:lastPrinted>2012-04-18T20:48:34Z</cp:lastPrinted>
  <dcterms:created xsi:type="dcterms:W3CDTF">2003-11-11T19:32:52Z</dcterms:created>
  <dcterms:modified xsi:type="dcterms:W3CDTF">2012-11-28T18:37:08Z</dcterms:modified>
</cp:coreProperties>
</file>