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918400" cy="21945600"/>
  <p:notesSz cx="6858000" cy="9144000"/>
  <p:custDataLst>
    <p:tags r:id="rId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D8F"/>
    <a:srgbClr val="AEA198"/>
    <a:srgbClr val="A31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>
        <p:scale>
          <a:sx n="50" d="100"/>
          <a:sy n="50" d="100"/>
        </p:scale>
        <p:origin x="-1092" y="-276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9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5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5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5F96-274B-48D1-8EEA-1889623B32FE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EED2-CDCE-435E-8A4E-9FA7A30E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91526"/>
            <a:ext cx="32918400" cy="16675111"/>
          </a:xfrm>
          <a:prstGeom prst="rect">
            <a:avLst/>
          </a:prstGeom>
          <a:solidFill>
            <a:srgbClr val="3A6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spect="1" noChangeArrowheads="1"/>
          </p:cNvSpPr>
          <p:nvPr/>
        </p:nvSpPr>
        <p:spPr bwMode="auto">
          <a:xfrm>
            <a:off x="-3571" y="2381"/>
            <a:ext cx="32921971" cy="4589145"/>
          </a:xfrm>
          <a:prstGeom prst="rect">
            <a:avLst/>
          </a:prstGeom>
          <a:solidFill>
            <a:srgbClr val="AEA198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189" y="1191"/>
            <a:ext cx="32919590" cy="940594"/>
          </a:xfrm>
          <a:prstGeom prst="rect">
            <a:avLst/>
          </a:prstGeom>
          <a:solidFill>
            <a:srgbClr val="A31F34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4603" y="941785"/>
            <a:ext cx="28656797" cy="410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atin typeface="Franklin Gothic Medium" panose="020B0603020102020204" pitchFamily="34" charset="0"/>
              </a:rPr>
              <a:t>Adverse </a:t>
            </a:r>
            <a:r>
              <a:rPr lang="en-US" sz="6000" b="1" dirty="0" smtClean="0">
                <a:latin typeface="Franklin Gothic Medium" panose="020B0603020102020204" pitchFamily="34" charset="0"/>
              </a:rPr>
              <a:t>Childhood Experiences, </a:t>
            </a:r>
            <a:r>
              <a:rPr lang="en-US" sz="6000" b="1" dirty="0">
                <a:latin typeface="Franklin Gothic Medium" panose="020B0603020102020204" pitchFamily="34" charset="0"/>
              </a:rPr>
              <a:t>T</a:t>
            </a:r>
            <a:r>
              <a:rPr lang="en-US" sz="6000" b="1" dirty="0" smtClean="0">
                <a:latin typeface="Franklin Gothic Medium" panose="020B0603020102020204" pitchFamily="34" charset="0"/>
              </a:rPr>
              <a:t>raumatic Brain Injury, and Disruptive Behavior Disorders</a:t>
            </a:r>
            <a:r>
              <a:rPr lang="en-US" sz="6000" b="1" dirty="0">
                <a:latin typeface="Franklin Gothic Medium" panose="020B0603020102020204" pitchFamily="34" charset="0"/>
              </a:rPr>
              <a:t>: Results </a:t>
            </a:r>
            <a:r>
              <a:rPr lang="en-US" sz="6000" b="1" dirty="0" smtClean="0">
                <a:latin typeface="Franklin Gothic Medium" panose="020B0603020102020204" pitchFamily="34" charset="0"/>
              </a:rPr>
              <a:t>From </a:t>
            </a:r>
            <a:r>
              <a:rPr lang="en-US" sz="6000" b="1" dirty="0">
                <a:latin typeface="Franklin Gothic Medium" panose="020B0603020102020204" pitchFamily="34" charset="0"/>
              </a:rPr>
              <a:t>the 2011 National Survey of </a:t>
            </a:r>
            <a:r>
              <a:rPr lang="en-US" sz="6000" b="1" dirty="0" smtClean="0">
                <a:latin typeface="Franklin Gothic Medium" panose="020B0603020102020204" pitchFamily="34" charset="0"/>
              </a:rPr>
              <a:t>Children's Health</a:t>
            </a:r>
            <a:endParaRPr lang="en-US" sz="6000" b="1" dirty="0" smtClean="0">
              <a:latin typeface="Franklin Gothic Medium" panose="020B06030201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b="1" dirty="0" smtClean="0">
              <a:latin typeface="Franklin Gothic Medium" panose="020B06030201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Franklin Gothic Medium" panose="020B0603020102020204" pitchFamily="34" charset="0"/>
              </a:rPr>
              <a:t>Timothy D. McFarlane, MPH </a:t>
            </a:r>
            <a:r>
              <a:rPr lang="en-US" sz="4400" b="1" baseline="30000" dirty="0" smtClean="0">
                <a:latin typeface="Franklin Gothic Medium" panose="020B0603020102020204" pitchFamily="34" charset="0"/>
              </a:rPr>
              <a:t>a</a:t>
            </a:r>
            <a:r>
              <a:rPr lang="en-US" sz="4400" b="1" dirty="0" smtClean="0">
                <a:latin typeface="Franklin Gothic Medium" panose="020B0603020102020204" pitchFamily="34" charset="0"/>
              </a:rPr>
              <a:t> and Matthew C. Aalsma, PhD </a:t>
            </a:r>
            <a:r>
              <a:rPr lang="en-US" sz="4400" b="1" baseline="30000" dirty="0" smtClean="0">
                <a:latin typeface="Franklin Gothic Medium" panose="020B0603020102020204" pitchFamily="34" charset="0"/>
              </a:rPr>
              <a:t>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latin typeface="Franklin Gothic Medium" panose="020B06030201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baseline="30000" dirty="0" smtClean="0">
                <a:latin typeface="Franklin Gothic Medium" panose="020B0603020102020204" pitchFamily="34" charset="0"/>
              </a:rPr>
              <a:t>a </a:t>
            </a:r>
            <a:r>
              <a:rPr lang="en-US" sz="2800" b="1" dirty="0" smtClean="0">
                <a:latin typeface="Franklin Gothic Medium" panose="020B0603020102020204" pitchFamily="34" charset="0"/>
              </a:rPr>
              <a:t>IUPUI Richard M. Fairbanks School of Public Health; </a:t>
            </a:r>
            <a:r>
              <a:rPr lang="en-US" sz="2800" b="1" baseline="30000" dirty="0" smtClean="0">
                <a:latin typeface="Franklin Gothic Medium" panose="020B0603020102020204" pitchFamily="34" charset="0"/>
              </a:rPr>
              <a:t>b </a:t>
            </a:r>
            <a:r>
              <a:rPr lang="en-US" sz="2800" b="1" dirty="0" smtClean="0">
                <a:latin typeface="Franklin Gothic Medium" panose="020B0603020102020204" pitchFamily="34" charset="0"/>
              </a:rPr>
              <a:t>Indiana University School of Medicine </a:t>
            </a:r>
            <a:endParaRPr lang="en-US" sz="2800" baseline="30000" dirty="0">
              <a:latin typeface="Arial" panose="020B0604020202020204" pitchFamily="34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-3572" y="21266637"/>
            <a:ext cx="32921972" cy="876071"/>
            <a:chOff x="90578" y="27724655"/>
            <a:chExt cx="43965690" cy="819751"/>
          </a:xfrm>
        </p:grpSpPr>
        <p:sp>
          <p:nvSpPr>
            <p:cNvPr id="1041" name="Rectangle 46"/>
            <p:cNvSpPr>
              <a:spLocks noChangeAspect="1" noChangeArrowheads="1"/>
            </p:cNvSpPr>
            <p:nvPr/>
          </p:nvSpPr>
          <p:spPr bwMode="auto">
            <a:xfrm>
              <a:off x="90578" y="27724655"/>
              <a:ext cx="43965690" cy="819751"/>
            </a:xfrm>
            <a:prstGeom prst="rect">
              <a:avLst/>
            </a:prstGeom>
            <a:solidFill>
              <a:srgbClr val="A31F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42" name="Text Box 47"/>
            <p:cNvSpPr txBox="1">
              <a:spLocks noChangeAspect="1" noChangeArrowheads="1"/>
            </p:cNvSpPr>
            <p:nvPr/>
          </p:nvSpPr>
          <p:spPr bwMode="auto">
            <a:xfrm>
              <a:off x="2078914" y="27830580"/>
              <a:ext cx="41219532" cy="60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IU Richard M. Fairbanks School of Public Health I  </a:t>
              </a:r>
              <a:r>
                <a:rPr lang="en-US" sz="36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1050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Wishard</a:t>
              </a:r>
              <a:r>
                <a:rPr lang="en-US" sz="36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 Blvd I  </a:t>
              </a:r>
              <a:r>
                <a:rPr lang="en-US" sz="3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Indianapolis, IN 46202  I  317.274.3126 I  www.pbhealth.iupui.edu</a:t>
              </a:r>
              <a:endParaRPr lang="en-US" sz="3600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20" y="1113121"/>
            <a:ext cx="6101349" cy="3204894"/>
          </a:xfrm>
          <a:prstGeom prst="rect">
            <a:avLst/>
          </a:prstGeom>
        </p:spPr>
      </p:pic>
      <p:sp>
        <p:nvSpPr>
          <p:cNvPr id="50" name="AutoShape 30"/>
          <p:cNvSpPr>
            <a:spLocks noChangeArrowheads="1"/>
          </p:cNvSpPr>
          <p:nvPr/>
        </p:nvSpPr>
        <p:spPr bwMode="auto">
          <a:xfrm>
            <a:off x="26069169" y="4880674"/>
            <a:ext cx="6477000" cy="16144982"/>
          </a:xfrm>
          <a:prstGeom prst="roundRect">
            <a:avLst>
              <a:gd name="adj" fmla="val 379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578" tIns="58289" rIns="116578" bIns="58289" anchor="ctr"/>
          <a:lstStyle/>
          <a:p>
            <a:pPr algn="ctr" defTabSz="1165225"/>
            <a:endParaRPr lang="en-US"/>
          </a:p>
        </p:txBody>
      </p:sp>
      <p:sp>
        <p:nvSpPr>
          <p:cNvPr id="51" name="AutoShape 31"/>
          <p:cNvSpPr>
            <a:spLocks noChangeArrowheads="1"/>
          </p:cNvSpPr>
          <p:nvPr/>
        </p:nvSpPr>
        <p:spPr bwMode="auto">
          <a:xfrm>
            <a:off x="6929793" y="4880674"/>
            <a:ext cx="18838765" cy="16144982"/>
          </a:xfrm>
          <a:prstGeom prst="roundRect">
            <a:avLst>
              <a:gd name="adj" fmla="val 357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578" tIns="58289" rIns="116578" bIns="58289" anchor="ctr"/>
          <a:lstStyle/>
          <a:p>
            <a:pPr algn="ctr" defTabSz="1165225"/>
            <a:endParaRPr lang="en-US"/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324604" y="4880674"/>
            <a:ext cx="6307138" cy="598210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578" tIns="58289" rIns="116578" bIns="58289" anchor="ctr"/>
          <a:lstStyle/>
          <a:p>
            <a:pPr algn="ctr" defTabSz="1165225"/>
            <a:endParaRPr lang="en-US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405566" y="4806667"/>
            <a:ext cx="61452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/>
              <a:t>Introduction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9838726" y="5072042"/>
            <a:ext cx="129238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/>
              <a:t>Results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24604" y="5701575"/>
            <a:ext cx="6167438" cy="588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578" tIns="58289" rIns="116578" bIns="58289">
            <a:spAutoFit/>
          </a:bodyPr>
          <a:lstStyle/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>
                <a:latin typeface="Veranda"/>
              </a:rPr>
              <a:t>Traumatic brain injury (TBI) is the leading cause of death and acquired disability among children </a:t>
            </a:r>
            <a:r>
              <a:rPr lang="en-US" sz="1800" dirty="0" smtClean="0">
                <a:latin typeface="Veranda"/>
              </a:rPr>
              <a:t>and </a:t>
            </a:r>
            <a:r>
              <a:rPr lang="en-US" sz="1800" dirty="0">
                <a:latin typeface="Veranda"/>
              </a:rPr>
              <a:t>adolescents in the United </a:t>
            </a:r>
            <a:r>
              <a:rPr lang="en-US" sz="1800" dirty="0" smtClean="0">
                <a:latin typeface="Veranda"/>
              </a:rPr>
              <a:t>States.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>
                <a:latin typeface="Veranda"/>
              </a:rPr>
              <a:t>Behavioral difficulties following </a:t>
            </a:r>
            <a:r>
              <a:rPr lang="en-US" sz="1800" dirty="0" smtClean="0">
                <a:latin typeface="Veranda"/>
              </a:rPr>
              <a:t>TBI injury </a:t>
            </a:r>
            <a:r>
              <a:rPr lang="en-US" sz="1800" dirty="0">
                <a:latin typeface="Veranda"/>
              </a:rPr>
              <a:t>have been well-characterized as significant TBI-related </a:t>
            </a:r>
            <a:r>
              <a:rPr lang="en-US" sz="1800" dirty="0" err="1" smtClean="0">
                <a:latin typeface="Veranda"/>
              </a:rPr>
              <a:t>sequelae</a:t>
            </a:r>
            <a:r>
              <a:rPr lang="en-US" sz="1800" dirty="0" smtClean="0">
                <a:latin typeface="Veranda"/>
              </a:rPr>
              <a:t>.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Adverse </a:t>
            </a:r>
            <a:r>
              <a:rPr lang="en-US" sz="1800" dirty="0">
                <a:latin typeface="Veranda"/>
              </a:rPr>
              <a:t>childhood </a:t>
            </a:r>
            <a:r>
              <a:rPr lang="en-US" sz="1800" dirty="0" smtClean="0">
                <a:latin typeface="Veranda"/>
              </a:rPr>
              <a:t>experiences (AE), </a:t>
            </a:r>
            <a:r>
              <a:rPr lang="en-US" sz="1800" dirty="0">
                <a:latin typeface="Veranda"/>
              </a:rPr>
              <a:t>including poor family functioning, environmental factors, low socioeconomic status, emotional or sexual abuse, parental loss, and witnessing domestic violence are associated with the development </a:t>
            </a:r>
            <a:r>
              <a:rPr lang="en-US" sz="1800" dirty="0" smtClean="0">
                <a:latin typeface="Veranda"/>
              </a:rPr>
              <a:t>negative behavioral outcomes.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Veranda"/>
              </a:rPr>
              <a:t>We examined the joint effect of TBI and AE on prevalent childhood attention deficit or hyperactive disorder (ADD/ADHD) and oppositional defiant disorder or conduct disorders (ODCD).</a:t>
            </a:r>
          </a:p>
          <a:p>
            <a:pPr defTabSz="1165225"/>
            <a:endParaRPr lang="en-US" sz="1700" dirty="0">
              <a:latin typeface="Veranda"/>
            </a:endParaRPr>
          </a:p>
          <a:p>
            <a:pPr defTabSz="1165225"/>
            <a:endParaRPr lang="en-US" sz="1700" dirty="0">
              <a:latin typeface="Veranda"/>
            </a:endParaRPr>
          </a:p>
          <a:p>
            <a:pPr algn="ctr" defTabSz="1165225"/>
            <a:endParaRPr lang="en-US" sz="1700" dirty="0">
              <a:latin typeface="Veranda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auto">
          <a:xfrm>
            <a:off x="324603" y="11133024"/>
            <a:ext cx="6307138" cy="9892632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6578" tIns="58289" rIns="116578" bIns="58289" anchor="ctr"/>
          <a:lstStyle/>
          <a:p>
            <a:pPr algn="ctr" defTabSz="1165225"/>
            <a:endParaRPr lang="en-US"/>
          </a:p>
        </p:txBody>
      </p:sp>
      <p:sp>
        <p:nvSpPr>
          <p:cNvPr id="59" name="Text Box 42"/>
          <p:cNvSpPr txBox="1">
            <a:spLocks noChangeArrowheads="1"/>
          </p:cNvSpPr>
          <p:nvPr/>
        </p:nvSpPr>
        <p:spPr bwMode="auto">
          <a:xfrm>
            <a:off x="504277" y="11087298"/>
            <a:ext cx="61452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 smtClean="0"/>
              <a:t>Methods</a:t>
            </a:r>
            <a:endParaRPr lang="en-US" sz="5800" b="1" dirty="0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383341" y="11860346"/>
            <a:ext cx="6167438" cy="981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578" tIns="58289" rIns="116578" bIns="58289">
            <a:spAutoFit/>
          </a:bodyPr>
          <a:lstStyle/>
          <a:p>
            <a:pPr algn="just" defTabSz="1165225"/>
            <a:r>
              <a:rPr lang="en-US" sz="1800" i="1" u="sng" dirty="0" smtClean="0">
                <a:latin typeface="Varanda"/>
              </a:rPr>
              <a:t>Data Source and Population</a:t>
            </a:r>
          </a:p>
          <a:p>
            <a:pPr algn="just" defTabSz="1165225"/>
            <a:endParaRPr lang="en-US" sz="1800" i="1" u="sng" dirty="0" smtClean="0">
              <a:latin typeface="Va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Cross sectional study using </a:t>
            </a:r>
            <a:r>
              <a:rPr lang="en-US" sz="1800" dirty="0">
                <a:latin typeface="Varanda"/>
              </a:rPr>
              <a:t>the 2011-2012 National Survey of Children’s </a:t>
            </a:r>
            <a:r>
              <a:rPr lang="en-US" sz="1800" dirty="0" smtClean="0">
                <a:latin typeface="Varanda"/>
              </a:rPr>
              <a:t>Health </a:t>
            </a:r>
            <a:r>
              <a:rPr lang="en-US" sz="1800" dirty="0" smtClean="0">
                <a:latin typeface="Varanda"/>
              </a:rPr>
              <a:t>for children 3 years or older </a:t>
            </a:r>
            <a:r>
              <a:rPr lang="en-US" sz="1800" dirty="0">
                <a:latin typeface="Varanda"/>
              </a:rPr>
              <a:t>(n= 71,110 parent/caregiver </a:t>
            </a:r>
            <a:r>
              <a:rPr lang="en-US" sz="1800" dirty="0" smtClean="0">
                <a:latin typeface="Varanda"/>
              </a:rPr>
              <a:t>interviews</a:t>
            </a:r>
            <a:r>
              <a:rPr lang="en-US" sz="1800" dirty="0" smtClean="0">
                <a:latin typeface="Varanda"/>
              </a:rPr>
              <a:t>; Child and Adolescent Health Measurement Initiative (2011) Indicator Data Set. Data Resource Center for Child and Adolescent Health.)</a:t>
            </a:r>
            <a:endParaRPr lang="en-US" sz="1800" dirty="0">
              <a:latin typeface="Varanda"/>
            </a:endParaRPr>
          </a:p>
          <a:p>
            <a:pPr algn="just" defTabSz="1165225"/>
            <a:endParaRPr lang="en-US" sz="1800" dirty="0" smtClean="0">
              <a:latin typeface="Varanda"/>
            </a:endParaRPr>
          </a:p>
          <a:p>
            <a:pPr algn="just" defTabSz="1165225"/>
            <a:r>
              <a:rPr lang="en-US" sz="1800" i="1" u="sng" dirty="0" smtClean="0">
                <a:latin typeface="Varanda"/>
              </a:rPr>
              <a:t>Parent Reported Exposures and Outcomes</a:t>
            </a:r>
          </a:p>
          <a:p>
            <a:pPr algn="just" defTabSz="1165225"/>
            <a:endParaRPr lang="en-US" sz="1800" i="1" u="sng" dirty="0">
              <a:latin typeface="Va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Lifetime history of TBI 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Nine </a:t>
            </a:r>
            <a:r>
              <a:rPr lang="en-US" sz="1800" dirty="0" smtClean="0">
                <a:latin typeface="Varanda"/>
              </a:rPr>
              <a:t>questions for lifetime history of AE that capture </a:t>
            </a:r>
            <a:r>
              <a:rPr lang="en-US" sz="1800" dirty="0">
                <a:latin typeface="Varanda"/>
              </a:rPr>
              <a:t>socioeconomic hardship, family functioning and hardship, and </a:t>
            </a:r>
            <a:r>
              <a:rPr lang="en-US" sz="1800" dirty="0" smtClean="0">
                <a:latin typeface="Varanda"/>
              </a:rPr>
              <a:t>suboptimal </a:t>
            </a:r>
            <a:r>
              <a:rPr lang="en-US" sz="1800" dirty="0">
                <a:latin typeface="Varanda"/>
              </a:rPr>
              <a:t>living </a:t>
            </a:r>
            <a:r>
              <a:rPr lang="en-US" sz="1800" dirty="0" smtClean="0">
                <a:latin typeface="Varanda"/>
              </a:rPr>
              <a:t>environment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Current </a:t>
            </a:r>
            <a:r>
              <a:rPr lang="en-US" sz="1800" dirty="0" smtClean="0">
                <a:latin typeface="Varanda"/>
              </a:rPr>
              <a:t>ADD/ADHD </a:t>
            </a:r>
            <a:r>
              <a:rPr lang="en-US" sz="1800" dirty="0">
                <a:latin typeface="Varanda"/>
              </a:rPr>
              <a:t>or </a:t>
            </a:r>
            <a:r>
              <a:rPr lang="en-US" sz="1800" dirty="0" smtClean="0">
                <a:latin typeface="Varanda"/>
              </a:rPr>
              <a:t>ODCD diagnosis, </a:t>
            </a:r>
            <a:r>
              <a:rPr lang="en-US" sz="1800" dirty="0">
                <a:latin typeface="Varanda"/>
              </a:rPr>
              <a:t>including </a:t>
            </a:r>
            <a:r>
              <a:rPr lang="en-US" sz="1800" dirty="0" smtClean="0">
                <a:latin typeface="Varanda"/>
              </a:rPr>
              <a:t>parent’s perception </a:t>
            </a:r>
            <a:r>
              <a:rPr lang="en-US" sz="1800" dirty="0">
                <a:latin typeface="Varanda"/>
              </a:rPr>
              <a:t>of disorder </a:t>
            </a:r>
            <a:r>
              <a:rPr lang="en-US" sz="1800" dirty="0" smtClean="0">
                <a:latin typeface="Varanda"/>
              </a:rPr>
              <a:t>severity</a:t>
            </a: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endParaRPr lang="en-US" sz="1800" dirty="0">
              <a:latin typeface="Varanda"/>
            </a:endParaRPr>
          </a:p>
          <a:p>
            <a:pPr algn="just" defTabSz="1165225"/>
            <a:r>
              <a:rPr lang="en-US" sz="1800" i="1" u="sng" dirty="0" smtClean="0">
                <a:latin typeface="Varanda"/>
              </a:rPr>
              <a:t>Data Analysis</a:t>
            </a:r>
          </a:p>
          <a:p>
            <a:pPr algn="just" defTabSz="1165225"/>
            <a:endParaRPr lang="en-US" sz="1800" i="1" u="sng" dirty="0" smtClean="0">
              <a:latin typeface="Va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Joint effect operationalized by combining history of TBI (y/n) and AE (y/n), resulting in four levels – absent both exposures, No TBI with AE, TBI without AE, and TBI with AE.</a:t>
            </a:r>
          </a:p>
          <a:p>
            <a:pPr marL="4762" algn="just" defTabSz="1165225"/>
            <a:endParaRPr lang="en-US" sz="1800" dirty="0" smtClean="0">
              <a:latin typeface="Va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Two multinomial logistic regression models for the outcomes of mild, moderate, or severe ADD/ADHD and ODCD</a:t>
            </a:r>
          </a:p>
          <a:p>
            <a:pPr marL="4762" algn="just" defTabSz="1165225"/>
            <a:endParaRPr lang="en-US" sz="1800" dirty="0" smtClean="0">
              <a:latin typeface="Varanda"/>
            </a:endParaRPr>
          </a:p>
          <a:p>
            <a:pPr marL="174625" indent="-169863" algn="just" defTabSz="11652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aranda"/>
              </a:rPr>
              <a:t>Results </a:t>
            </a:r>
            <a:r>
              <a:rPr lang="en-US" sz="1800" dirty="0">
                <a:latin typeface="Varanda"/>
              </a:rPr>
              <a:t>weighted to represent the demographic composition of children aged 3-17 years in each state and variance estimation accounted for complex sampling design </a:t>
            </a:r>
          </a:p>
          <a:p>
            <a:pPr algn="ctr" defTabSz="1165225"/>
            <a:endParaRPr lang="en-US" sz="1800" dirty="0">
              <a:latin typeface="Varanda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81794"/>
              </p:ext>
            </p:extLst>
          </p:nvPr>
        </p:nvGraphicFramePr>
        <p:xfrm>
          <a:off x="12798590" y="7270480"/>
          <a:ext cx="5438610" cy="4342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54206"/>
                <a:gridCol w="3584404"/>
              </a:tblGrid>
              <a:tr h="433694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Prevalence</a:t>
                      </a:r>
                      <a:r>
                        <a:rPr lang="en-US" sz="2400" baseline="0" dirty="0" smtClean="0"/>
                        <a:t> % (95% CI)</a:t>
                      </a:r>
                      <a:endParaRPr lang="en-US" sz="2400" dirty="0">
                        <a:latin typeface="Varand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eranda"/>
                        </a:rPr>
                        <a:t>ADD/ADHD</a:t>
                      </a:r>
                    </a:p>
                    <a:p>
                      <a:r>
                        <a:rPr lang="en-US" sz="1800" b="1" dirty="0" smtClean="0">
                          <a:latin typeface="Veranda"/>
                        </a:rPr>
                        <a:t>   Mild</a:t>
                      </a:r>
                    </a:p>
                    <a:p>
                      <a:r>
                        <a:rPr lang="en-US" sz="1800" b="1" dirty="0" smtClean="0">
                          <a:latin typeface="Veranda"/>
                        </a:rPr>
                        <a:t>   Moderate</a:t>
                      </a:r>
                    </a:p>
                    <a:p>
                      <a:r>
                        <a:rPr lang="en-US" sz="1800" b="1" dirty="0" smtClean="0">
                          <a:latin typeface="Veranda"/>
                        </a:rPr>
                        <a:t>   Severe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8.4 (7.94, 8.87)</a:t>
                      </a:r>
                      <a:endParaRPr lang="en-US" sz="1800" b="1" dirty="0" smtClean="0">
                        <a:latin typeface="Veranda"/>
                      </a:endParaRP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3.4</a:t>
                      </a:r>
                      <a:r>
                        <a:rPr lang="it-IT" sz="1800" b="1" baseline="0" dirty="0" smtClean="0">
                          <a:latin typeface="Veranda"/>
                        </a:rPr>
                        <a:t> (</a:t>
                      </a:r>
                      <a:r>
                        <a:rPr lang="it-IT" sz="1800" b="1" dirty="0" smtClean="0">
                          <a:latin typeface="Veranda"/>
                        </a:rPr>
                        <a:t>3.15, 3.73)</a:t>
                      </a: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3.6</a:t>
                      </a:r>
                      <a:r>
                        <a:rPr lang="it-IT" sz="1800" b="1" baseline="0" dirty="0" smtClean="0">
                          <a:latin typeface="Veranda"/>
                        </a:rPr>
                        <a:t> (</a:t>
                      </a:r>
                      <a:r>
                        <a:rPr lang="it-IT" sz="1800" b="1" dirty="0" smtClean="0">
                          <a:latin typeface="Veranda"/>
                        </a:rPr>
                        <a:t>3.28, 3.92) </a:t>
                      </a: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1.4</a:t>
                      </a:r>
                      <a:r>
                        <a:rPr lang="it-IT" sz="1800" b="1" baseline="0" dirty="0" smtClean="0">
                          <a:latin typeface="Veranda"/>
                        </a:rPr>
                        <a:t> (</a:t>
                      </a:r>
                      <a:r>
                        <a:rPr lang="it-IT" sz="1800" b="1" dirty="0" smtClean="0">
                          <a:latin typeface="Veranda"/>
                        </a:rPr>
                        <a:t>1.16, 1.57) 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eranda"/>
                        </a:rPr>
                        <a:t>ODCD</a:t>
                      </a:r>
                    </a:p>
                    <a:p>
                      <a:r>
                        <a:rPr lang="en-US" sz="1800" b="1" dirty="0" smtClean="0">
                          <a:latin typeface="Veranda"/>
                        </a:rPr>
                        <a:t>   Mild</a:t>
                      </a:r>
                    </a:p>
                    <a:p>
                      <a:r>
                        <a:rPr lang="en-US" sz="1800" b="1" baseline="0" dirty="0" smtClean="0">
                          <a:latin typeface="Veranda"/>
                        </a:rPr>
                        <a:t>   Moderate</a:t>
                      </a:r>
                    </a:p>
                    <a:p>
                      <a:r>
                        <a:rPr lang="en-US" sz="1800" b="1" baseline="0" dirty="0" smtClean="0">
                          <a:latin typeface="Veranda"/>
                        </a:rPr>
                        <a:t>   Severe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3.2 (2.86, 3.45)</a:t>
                      </a: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1.0 (0.83, 1.16) </a:t>
                      </a: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1.5 (1.28, 1.70) </a:t>
                      </a:r>
                      <a:endParaRPr lang="en-US" sz="1800" b="1" dirty="0" smtClean="0">
                        <a:latin typeface="Veranda"/>
                      </a:endParaRPr>
                    </a:p>
                    <a:p>
                      <a:pPr algn="ctr"/>
                      <a:r>
                        <a:rPr lang="it-IT" sz="1800" b="1" dirty="0" smtClean="0">
                          <a:latin typeface="Veranda"/>
                        </a:rPr>
                        <a:t>0.7 (0.55, 0.81)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eranda"/>
                        </a:rPr>
                        <a:t>TBI*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effectLst/>
                          <a:latin typeface="Veranda"/>
                        </a:rPr>
                        <a:t>2.9</a:t>
                      </a:r>
                      <a:r>
                        <a:rPr lang="en-US" sz="1800" b="1" kern="1200" baseline="0" dirty="0" smtClean="0">
                          <a:effectLst/>
                          <a:latin typeface="Veranda"/>
                        </a:rPr>
                        <a:t> (</a:t>
                      </a:r>
                      <a:r>
                        <a:rPr lang="en-US" sz="1800" b="1" kern="1200" dirty="0" smtClean="0">
                          <a:effectLst/>
                          <a:latin typeface="Veranda"/>
                        </a:rPr>
                        <a:t>2.63, 3.2)</a:t>
                      </a:r>
                      <a:endParaRPr lang="en-US" sz="2000" b="1" dirty="0">
                        <a:latin typeface="Ve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eranda"/>
                        </a:rPr>
                        <a:t>AE*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anda"/>
                        </a:rPr>
                        <a:t>51.1 (50.27,</a:t>
                      </a:r>
                      <a:r>
                        <a:rPr lang="en-US" sz="1800" b="1" baseline="0" dirty="0" smtClean="0">
                          <a:latin typeface="Veranda"/>
                        </a:rPr>
                        <a:t> 51.93)</a:t>
                      </a:r>
                      <a:endParaRPr lang="en-US" sz="1800" b="1" dirty="0">
                        <a:latin typeface="Ve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4">
                <a:tc gridSpan="2"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Varanda"/>
                        </a:rPr>
                        <a:t>Note:</a:t>
                      </a:r>
                      <a:r>
                        <a:rPr lang="en-US" sz="1800" b="1" i="0" dirty="0" smtClean="0">
                          <a:latin typeface="Varanda"/>
                        </a:rPr>
                        <a:t> Parent</a:t>
                      </a:r>
                      <a:r>
                        <a:rPr lang="en-US" sz="1800" b="1" i="0" baseline="0" dirty="0" smtClean="0">
                          <a:latin typeface="Varanda"/>
                        </a:rPr>
                        <a:t>-reported exposures and outcomes</a:t>
                      </a:r>
                      <a:endParaRPr lang="en-US" sz="1800" b="1" i="1" dirty="0" smtClean="0">
                        <a:latin typeface="Varanda"/>
                      </a:endParaRP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* Lifetime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prevalence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arand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476" y="13274116"/>
            <a:ext cx="8995461" cy="6677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91" y="13274116"/>
            <a:ext cx="9375909" cy="667773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33597"/>
              </p:ext>
            </p:extLst>
          </p:nvPr>
        </p:nvGraphicFramePr>
        <p:xfrm>
          <a:off x="7303608" y="7273042"/>
          <a:ext cx="5040792" cy="54628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73398"/>
                <a:gridCol w="2667394"/>
              </a:tblGrid>
              <a:tr h="433694"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/>
                        <a:t>Mean or % (95% CI)</a:t>
                      </a:r>
                      <a:endParaRPr lang="en-US" sz="2400" dirty="0">
                        <a:latin typeface="Varand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Age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9.9 (9.8,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10.0)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14264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Race/Ethnicity*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White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Black/AA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Hispanic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Multi / Other   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Varanda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53.2 (52.4, 54.1)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13.8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(13.2, 14.4)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Varanda"/>
                        </a:rPr>
                        <a:t>22.9 (22.1, 23.8)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Varanda"/>
                        </a:rPr>
                        <a:t>10.0 (9.5, 10.5)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Sex</a:t>
                      </a:r>
                    </a:p>
                    <a:p>
                      <a:r>
                        <a:rPr lang="en-US" sz="1800" b="1" baseline="0" dirty="0" smtClean="0">
                          <a:latin typeface="Varanda"/>
                        </a:rPr>
                        <a:t>   Female</a:t>
                      </a:r>
                    </a:p>
                    <a:p>
                      <a:r>
                        <a:rPr lang="en-US" sz="1800" b="1" baseline="0" dirty="0" smtClean="0">
                          <a:latin typeface="Varanda"/>
                        </a:rPr>
                        <a:t>  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Varanda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Varanda"/>
                        </a:rPr>
                        <a:t>49.4 (48.5, 50.2)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Varanda"/>
                        </a:rPr>
                        <a:t>50.6 (49.8, 51.5)</a:t>
                      </a:r>
                      <a:endParaRPr lang="en-US" sz="20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Poverty (% FPL)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≥ 400%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200-399%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100-199%</a:t>
                      </a: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   &lt; 100%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Varanda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27.9 (27.3, 28.6)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29.3 (28.6, 30.1)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22.0 (21.3, 22.7)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20.7 (20.0,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21.5</a:t>
                      </a:r>
                      <a:r>
                        <a:rPr lang="en-US" sz="1800" b="1" dirty="0" smtClean="0">
                          <a:latin typeface="Varanda"/>
                        </a:rPr>
                        <a:t>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4">
                <a:tc gridSpan="2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*Race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and Ethnicity were mutually exclusive</a:t>
                      </a:r>
                      <a:endParaRPr lang="en-US" sz="1800" b="1" dirty="0" smtClean="0">
                        <a:latin typeface="Varanda"/>
                      </a:endParaRPr>
                    </a:p>
                    <a:p>
                      <a:r>
                        <a:rPr lang="en-US" sz="1800" b="1" dirty="0" smtClean="0">
                          <a:latin typeface="Varanda"/>
                        </a:rPr>
                        <a:t>FPL = Federal poverty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line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arand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7303608" y="19950143"/>
            <a:ext cx="1798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Veranda"/>
              </a:rPr>
              <a:t>Note:</a:t>
            </a:r>
            <a:r>
              <a:rPr lang="en-US" sz="1800" dirty="0">
                <a:latin typeface="Veranda"/>
              </a:rPr>
              <a:t> </a:t>
            </a:r>
            <a:r>
              <a:rPr lang="en-US" sz="1800" dirty="0" smtClean="0">
                <a:latin typeface="Veranda"/>
              </a:rPr>
              <a:t>OR estimates adjusted </a:t>
            </a:r>
            <a:r>
              <a:rPr lang="en-US" sz="1800" dirty="0">
                <a:latin typeface="Veranda"/>
              </a:rPr>
              <a:t>for age, sex, race, and poverty level </a:t>
            </a:r>
            <a:r>
              <a:rPr lang="en-US" sz="1800" dirty="0" smtClean="0">
                <a:latin typeface="Veranda"/>
              </a:rPr>
              <a:t>through multinomial logistic regression for complex survey designs</a:t>
            </a:r>
            <a:endParaRPr lang="en-US" sz="1800" dirty="0">
              <a:latin typeface="Veranda"/>
            </a:endParaRPr>
          </a:p>
          <a:p>
            <a:r>
              <a:rPr lang="en-US" sz="1800" dirty="0" smtClean="0">
                <a:latin typeface="Veranda"/>
              </a:rPr>
              <a:t>AEs </a:t>
            </a:r>
            <a:r>
              <a:rPr lang="en-US" sz="1800" dirty="0">
                <a:latin typeface="Veranda"/>
              </a:rPr>
              <a:t>= </a:t>
            </a:r>
            <a:r>
              <a:rPr lang="en-US" sz="1800" dirty="0" smtClean="0">
                <a:latin typeface="Veranda"/>
              </a:rPr>
              <a:t>adverse </a:t>
            </a:r>
            <a:r>
              <a:rPr lang="en-US" sz="1800" dirty="0">
                <a:latin typeface="Veranda"/>
              </a:rPr>
              <a:t>childhood experiences for child; ADD/ADHD = </a:t>
            </a:r>
            <a:r>
              <a:rPr lang="en-US" sz="1800" dirty="0" smtClean="0">
                <a:latin typeface="Veranda"/>
              </a:rPr>
              <a:t>current </a:t>
            </a:r>
            <a:r>
              <a:rPr lang="en-US" sz="1800" dirty="0">
                <a:latin typeface="Veranda"/>
              </a:rPr>
              <a:t>diagnosis of attention deficit or hyperactive disorders; ODCD </a:t>
            </a:r>
            <a:r>
              <a:rPr lang="en-US" sz="1800" dirty="0" smtClean="0">
                <a:latin typeface="Veranda"/>
              </a:rPr>
              <a:t>current </a:t>
            </a:r>
            <a:r>
              <a:rPr lang="en-US" sz="1800" dirty="0">
                <a:latin typeface="Veranda"/>
              </a:rPr>
              <a:t>diagnosis of oppositional defiant or conduct </a:t>
            </a:r>
            <a:r>
              <a:rPr lang="en-US" sz="1800" dirty="0" smtClean="0">
                <a:latin typeface="Veranda"/>
              </a:rPr>
              <a:t>disorders; Injury </a:t>
            </a:r>
            <a:r>
              <a:rPr lang="en-US" sz="1800" dirty="0">
                <a:latin typeface="Veranda"/>
              </a:rPr>
              <a:t>= </a:t>
            </a:r>
            <a:r>
              <a:rPr lang="en-US" sz="1800" dirty="0" smtClean="0">
                <a:latin typeface="Veranda"/>
              </a:rPr>
              <a:t>history </a:t>
            </a:r>
            <a:r>
              <a:rPr lang="en-US" sz="1800" dirty="0">
                <a:latin typeface="Veranda"/>
              </a:rPr>
              <a:t>of traumatic brain injury; OR = odds ratio; LCL = lower confidence level; UCL = upper confidence level</a:t>
            </a:r>
          </a:p>
          <a:p>
            <a:endParaRPr lang="en-US" sz="1800" dirty="0">
              <a:latin typeface="Veranda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0520"/>
              </p:ext>
            </p:extLst>
          </p:nvPr>
        </p:nvGraphicFramePr>
        <p:xfrm>
          <a:off x="18812787" y="7241546"/>
          <a:ext cx="6477001" cy="56196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63233"/>
                <a:gridCol w="4213768"/>
              </a:tblGrid>
              <a:tr h="433694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AE Type                                  Prevalence</a:t>
                      </a:r>
                      <a:r>
                        <a:rPr lang="en-US" sz="2400" baseline="0" dirty="0" smtClean="0"/>
                        <a:t> % (95% CI)      </a:t>
                      </a:r>
                      <a:endParaRPr lang="en-US" sz="2400" dirty="0">
                        <a:latin typeface="Varand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Financial Hardship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26.0 (25.2</a:t>
                      </a:r>
                      <a:r>
                        <a:rPr lang="en-US" sz="1800" b="1" baseline="0" dirty="0" smtClean="0">
                          <a:latin typeface="Varanda"/>
                        </a:rPr>
                        <a:t>, </a:t>
                      </a:r>
                      <a:r>
                        <a:rPr lang="en-US" sz="1800" b="1" dirty="0" smtClean="0">
                          <a:latin typeface="Varanda"/>
                        </a:rPr>
                        <a:t>26.7)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Divorce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22.7 (22.0,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23.4)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Drugs &amp; Alcohol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12.0 (11.4,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12.5)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Neighborhood violence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9.7 (9.2,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10.2)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Parent with mental health issue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9.5 (9.0,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10.0)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Domestic Violence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8.2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(</a:t>
                      </a:r>
                      <a:r>
                        <a:rPr lang="en-US" sz="1800" b="1" dirty="0" smtClean="0">
                          <a:latin typeface="Varanda"/>
                        </a:rPr>
                        <a:t>7.7,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8.7)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Parent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incarcerated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7.6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(</a:t>
                      </a:r>
                      <a:r>
                        <a:rPr lang="en-US" sz="1800" b="1" dirty="0" smtClean="0">
                          <a:latin typeface="Varanda"/>
                        </a:rPr>
                        <a:t>7.1,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8.0)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Discriminated against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4.6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(</a:t>
                      </a:r>
                      <a:r>
                        <a:rPr lang="en-US" sz="1800" b="1" dirty="0" smtClean="0">
                          <a:latin typeface="Varanda"/>
                        </a:rPr>
                        <a:t>4.3,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5.0)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  <a:tr h="43369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aranda"/>
                        </a:rPr>
                        <a:t>Death in the family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aranda"/>
                        </a:rPr>
                        <a:t>3.5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(</a:t>
                      </a:r>
                      <a:r>
                        <a:rPr lang="en-US" sz="1800" b="1" dirty="0" smtClean="0">
                          <a:latin typeface="Varanda"/>
                        </a:rPr>
                        <a:t>3.2,</a:t>
                      </a:r>
                      <a:r>
                        <a:rPr lang="en-US" sz="1800" b="1" baseline="0" dirty="0" smtClean="0">
                          <a:latin typeface="Varanda"/>
                        </a:rPr>
                        <a:t> </a:t>
                      </a:r>
                      <a:r>
                        <a:rPr lang="en-US" sz="1800" b="1" dirty="0" smtClean="0">
                          <a:latin typeface="Varanda"/>
                        </a:rPr>
                        <a:t>3.8)</a:t>
                      </a:r>
                      <a:endParaRPr lang="en-US" sz="1800" b="1" dirty="0">
                        <a:latin typeface="Varanda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94">
                <a:tc gridSpan="2"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Varanda"/>
                        </a:rPr>
                        <a:t>Note: </a:t>
                      </a:r>
                      <a:r>
                        <a:rPr lang="en-US" sz="1800" b="1" i="0" dirty="0" smtClean="0">
                          <a:latin typeface="Varanda"/>
                        </a:rPr>
                        <a:t>Parent-report</a:t>
                      </a:r>
                      <a:r>
                        <a:rPr lang="en-US" sz="1800" b="1" i="0" baseline="0" dirty="0" smtClean="0">
                          <a:latin typeface="Varanda"/>
                        </a:rPr>
                        <a:t>ed adverse childhood experiences</a:t>
                      </a:r>
                      <a:endParaRPr lang="en-US" sz="1800" b="1" i="1" dirty="0">
                        <a:latin typeface="Varanda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arand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3608" y="6200281"/>
            <a:ext cx="504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Veranda"/>
              </a:rPr>
              <a:t>Sample Demographics for Children Aged 3-17 years surveyed in the NSCH 2011-2012 (n=71,110) </a:t>
            </a:r>
            <a:endParaRPr lang="en-US" sz="2200" b="1" dirty="0">
              <a:latin typeface="Verand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779306" y="6213934"/>
            <a:ext cx="504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Veranda"/>
              </a:rPr>
              <a:t>Prevalence of Behavioral Outcomes, Traumatic Brain Injury History, and Adverse Childhood Experiences</a:t>
            </a:r>
            <a:endParaRPr lang="en-US" sz="2200" b="1" dirty="0">
              <a:latin typeface="Verand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686689" y="6213934"/>
            <a:ext cx="6429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Veranda"/>
              </a:rPr>
              <a:t>Lifetime Prevalence of Specific Adverse Childhood Experiences </a:t>
            </a:r>
            <a:endParaRPr lang="en-US" sz="2200" b="1" dirty="0">
              <a:latin typeface="Veranda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26066609" y="16078399"/>
            <a:ext cx="6479559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 smtClean="0"/>
              <a:t>Conclusion</a:t>
            </a:r>
            <a:endParaRPr lang="en-US" sz="5800" b="1" dirty="0"/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auto">
          <a:xfrm>
            <a:off x="26186684" y="5831586"/>
            <a:ext cx="6241970" cy="476166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44560" tIns="22279" rIns="44560" bIns="22279">
            <a:spAutoFit/>
          </a:bodyPr>
          <a:lstStyle/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anda"/>
              </a:rPr>
              <a:t>The association </a:t>
            </a:r>
            <a:r>
              <a:rPr lang="en-US" sz="1800" dirty="0" smtClean="0">
                <a:latin typeface="Veranda"/>
              </a:rPr>
              <a:t>between history </a:t>
            </a:r>
            <a:r>
              <a:rPr lang="en-US" sz="1800" dirty="0">
                <a:latin typeface="Veranda"/>
              </a:rPr>
              <a:t>of </a:t>
            </a:r>
            <a:r>
              <a:rPr lang="en-US" sz="1800" dirty="0" smtClean="0">
                <a:latin typeface="Veranda"/>
              </a:rPr>
              <a:t>AE </a:t>
            </a:r>
            <a:r>
              <a:rPr lang="en-US" sz="1800" dirty="0">
                <a:latin typeface="Veranda"/>
              </a:rPr>
              <a:t>and prevalent ADD/ADHD and ODCD was modified by a history of </a:t>
            </a:r>
            <a:r>
              <a:rPr lang="en-US" sz="1800" dirty="0" smtClean="0">
                <a:latin typeface="Veranda"/>
              </a:rPr>
              <a:t>TBI</a:t>
            </a:r>
          </a:p>
          <a:p>
            <a:pPr marL="177800" lvl="1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anda"/>
              </a:rPr>
              <a:t>Consistent, significant joint effect, increasing in </a:t>
            </a:r>
            <a:r>
              <a:rPr lang="en-US" sz="1800" dirty="0" smtClean="0">
                <a:latin typeface="Veranda"/>
              </a:rPr>
              <a:t>strength with </a:t>
            </a:r>
            <a:r>
              <a:rPr lang="en-US" sz="1800" dirty="0">
                <a:latin typeface="Veranda"/>
              </a:rPr>
              <a:t>increasing disorder severity </a:t>
            </a:r>
          </a:p>
          <a:p>
            <a:pPr marL="177800" lvl="1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Veranda"/>
            </a:endParaRPr>
          </a:p>
          <a:p>
            <a:pPr marL="177800" lvl="1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Over </a:t>
            </a:r>
            <a:r>
              <a:rPr lang="en-US" sz="1800" dirty="0">
                <a:latin typeface="Veranda"/>
              </a:rPr>
              <a:t>half of children experienced </a:t>
            </a:r>
            <a:r>
              <a:rPr lang="en-US" sz="1800" dirty="0" smtClean="0">
                <a:latin typeface="Veranda"/>
              </a:rPr>
              <a:t>an AE, </a:t>
            </a:r>
            <a:r>
              <a:rPr lang="en-US" sz="1800" dirty="0">
                <a:latin typeface="Veranda"/>
              </a:rPr>
              <a:t>most commonly financial hardship and </a:t>
            </a:r>
            <a:r>
              <a:rPr lang="en-US" sz="1800" dirty="0" smtClean="0">
                <a:latin typeface="Veranda"/>
              </a:rPr>
              <a:t>divorce</a:t>
            </a:r>
            <a:endParaRPr lang="en-US" sz="1800" dirty="0">
              <a:latin typeface="Veranda"/>
            </a:endParaRPr>
          </a:p>
          <a:p>
            <a:pPr marL="177800" lvl="1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Veranda"/>
              </a:rPr>
              <a:t>Most experienced 1 or 2 </a:t>
            </a:r>
            <a:r>
              <a:rPr lang="en-US" sz="1800" dirty="0" smtClean="0">
                <a:latin typeface="Veranda"/>
              </a:rPr>
              <a:t>AE (only 13</a:t>
            </a:r>
            <a:r>
              <a:rPr lang="en-US" sz="1800" dirty="0">
                <a:latin typeface="Veranda"/>
              </a:rPr>
              <a:t>% had 3</a:t>
            </a:r>
            <a:r>
              <a:rPr lang="en-US" sz="1800" dirty="0" smtClean="0">
                <a:latin typeface="Veranda"/>
              </a:rPr>
              <a:t>+)</a:t>
            </a:r>
          </a:p>
          <a:p>
            <a:pPr marL="177800" lvl="1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Taken </a:t>
            </a:r>
            <a:r>
              <a:rPr lang="en-US" sz="1800" dirty="0">
                <a:latin typeface="Veranda"/>
              </a:rPr>
              <a:t>together, TBI and </a:t>
            </a:r>
            <a:r>
              <a:rPr lang="en-US" sz="1800" dirty="0" smtClean="0">
                <a:latin typeface="Veranda"/>
              </a:rPr>
              <a:t>AE </a:t>
            </a:r>
            <a:r>
              <a:rPr lang="en-US" sz="1800" dirty="0">
                <a:latin typeface="Veranda"/>
              </a:rPr>
              <a:t>represent forms of intrapersonal and interpersonal </a:t>
            </a:r>
            <a:r>
              <a:rPr lang="en-US" sz="1800" dirty="0" smtClean="0">
                <a:latin typeface="Veranda"/>
              </a:rPr>
              <a:t>trauma</a:t>
            </a:r>
          </a:p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</a:pPr>
            <a:endParaRPr lang="en-US" sz="1800" dirty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Many </a:t>
            </a:r>
            <a:r>
              <a:rPr lang="en-US" sz="1800" dirty="0">
                <a:latin typeface="Veranda"/>
              </a:rPr>
              <a:t>behavioral problems begin as attempts to </a:t>
            </a:r>
            <a:r>
              <a:rPr lang="en-US" sz="1800" dirty="0" smtClean="0">
                <a:latin typeface="Veranda"/>
              </a:rPr>
              <a:t>cope, and trauma accumulation overwhelms </a:t>
            </a:r>
            <a:r>
              <a:rPr lang="en-US" sz="1800" dirty="0">
                <a:latin typeface="Veranda"/>
              </a:rPr>
              <a:t>coping </a:t>
            </a:r>
            <a:r>
              <a:rPr lang="en-US" sz="1800" dirty="0" smtClean="0">
                <a:latin typeface="Veranda"/>
              </a:rPr>
              <a:t>capacity</a:t>
            </a:r>
            <a:endParaRPr lang="en-US" sz="1800" dirty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Veranda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6066610" y="4868389"/>
            <a:ext cx="647955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 smtClean="0"/>
              <a:t>Discussion</a:t>
            </a:r>
            <a:endParaRPr lang="en-US" sz="5800" b="1" dirty="0"/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26066610" y="10182112"/>
            <a:ext cx="647955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 smtClean="0"/>
              <a:t>Limitations</a:t>
            </a:r>
            <a:endParaRPr lang="en-US" sz="5800" b="1" dirty="0"/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26255482" y="11267201"/>
            <a:ext cx="6241970" cy="200860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44560" tIns="22279" rIns="44560" bIns="22279">
            <a:spAutoFit/>
          </a:bodyPr>
          <a:lstStyle/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Parent reported exposures and outcomes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Inability to establish clear temporality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Possibility of reverse causality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Diagnostic bias and confusion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Stigma associated with AE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Lack of severity classification for TBI</a:t>
            </a:r>
            <a:endParaRPr lang="en-US" sz="1800" dirty="0">
              <a:latin typeface="Veranda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26066610" y="13286590"/>
            <a:ext cx="647955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610" tIns="33305" rIns="66610" bIns="33305">
            <a:spAutoFit/>
          </a:bodyPr>
          <a:lstStyle/>
          <a:p>
            <a:pPr algn="ctr" defTabSz="3198813">
              <a:spcBef>
                <a:spcPct val="50000"/>
              </a:spcBef>
            </a:pPr>
            <a:r>
              <a:rPr lang="en-US" sz="5800" b="1" dirty="0" smtClean="0"/>
              <a:t>Strengths</a:t>
            </a:r>
            <a:endParaRPr lang="en-US" sz="5800" b="1" dirty="0"/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26304199" y="14344945"/>
            <a:ext cx="6241970" cy="166851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44560" tIns="22279" rIns="44560" bIns="22279">
            <a:spAutoFit/>
          </a:bodyPr>
          <a:lstStyle/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Large, nationally representative sample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Good Racial/Ethnic coverage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Major AE assessed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Strong measures of association</a:t>
            </a:r>
          </a:p>
          <a:p>
            <a:pPr marL="177800" indent="-171450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Biological plausibility</a:t>
            </a:r>
            <a:endParaRPr lang="en-US" sz="1800" dirty="0">
              <a:latin typeface="Veranda"/>
            </a:endParaRPr>
          </a:p>
        </p:txBody>
      </p:sp>
      <p:sp>
        <p:nvSpPr>
          <p:cNvPr id="79" name="Text Box 40"/>
          <p:cNvSpPr txBox="1">
            <a:spLocks noChangeArrowheads="1"/>
          </p:cNvSpPr>
          <p:nvPr/>
        </p:nvSpPr>
        <p:spPr bwMode="auto">
          <a:xfrm>
            <a:off x="26206309" y="17201101"/>
            <a:ext cx="6241970" cy="411379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44560" tIns="22279" rIns="44560" bIns="22279">
            <a:spAutoFit/>
          </a:bodyPr>
          <a:lstStyle/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Trauma accumulation from TBI and AE overwhelm coping abilities of children and adolescents, resulting in increased likelihood of behavioral disorders</a:t>
            </a:r>
          </a:p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Strong </a:t>
            </a:r>
            <a:r>
              <a:rPr lang="en-US" sz="1800" dirty="0">
                <a:latin typeface="Veranda"/>
              </a:rPr>
              <a:t>recommendations and training for trauma informed care from public health agencies and professional organizations are </a:t>
            </a:r>
            <a:r>
              <a:rPr lang="en-US" sz="1800" dirty="0" smtClean="0">
                <a:latin typeface="Veranda"/>
              </a:rPr>
              <a:t>warranted</a:t>
            </a:r>
          </a:p>
          <a:p>
            <a:pPr marL="520700" lvl="2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Maximizes </a:t>
            </a:r>
            <a:r>
              <a:rPr lang="en-US" sz="1800" dirty="0">
                <a:latin typeface="Veranda"/>
              </a:rPr>
              <a:t>choices for </a:t>
            </a:r>
            <a:r>
              <a:rPr lang="en-US" sz="1800" dirty="0" smtClean="0">
                <a:latin typeface="Veranda"/>
              </a:rPr>
              <a:t>the affected </a:t>
            </a:r>
            <a:r>
              <a:rPr lang="en-US" sz="1800" dirty="0">
                <a:latin typeface="Veranda"/>
              </a:rPr>
              <a:t>and control over </a:t>
            </a:r>
            <a:r>
              <a:rPr lang="en-US" sz="1800" dirty="0" smtClean="0">
                <a:latin typeface="Veranda"/>
              </a:rPr>
              <a:t>the healing </a:t>
            </a:r>
            <a:r>
              <a:rPr lang="en-US" sz="1800" dirty="0">
                <a:latin typeface="Veranda"/>
              </a:rPr>
              <a:t>process</a:t>
            </a:r>
          </a:p>
          <a:p>
            <a:pPr marL="520700" lvl="2" indent="-171450" algn="just" defTabSz="1165225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anda"/>
              </a:rPr>
              <a:t>Contextualizes care </a:t>
            </a:r>
            <a:r>
              <a:rPr lang="en-US" sz="1800" dirty="0">
                <a:latin typeface="Veranda"/>
              </a:rPr>
              <a:t>within life experiences and cultural background</a:t>
            </a:r>
          </a:p>
          <a:p>
            <a:pPr marL="177800" indent="-171450" algn="just" defTabSz="116522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latin typeface="Veranda"/>
            </a:endParaRPr>
          </a:p>
          <a:p>
            <a:pPr marL="177800" indent="-171450" algn="just" defTabSz="1165225" eaLnBrk="0" hangingPunct="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Veranda"/>
            </a:endParaRPr>
          </a:p>
        </p:txBody>
      </p:sp>
    </p:spTree>
    <p:extLst>
      <p:ext uri="{BB962C8B-B14F-4D97-AF65-F5344CB8AC3E}">
        <p14:creationId xmlns:p14="http://schemas.microsoft.com/office/powerpoint/2010/main" val="2812178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971</Words>
  <Application>Microsoft Office PowerPoint</Application>
  <PresentationFormat>Custom</PresentationFormat>
  <Paragraphs>143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Medium</vt:lpstr>
      <vt:lpstr>Varanda</vt:lpstr>
      <vt:lpstr>Veranda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Rabie, Tarik Khalil</dc:creator>
  <cp:lastModifiedBy>McFarlane, Timothy</cp:lastModifiedBy>
  <cp:revision>25</cp:revision>
  <dcterms:created xsi:type="dcterms:W3CDTF">2013-11-11T16:00:09Z</dcterms:created>
  <dcterms:modified xsi:type="dcterms:W3CDTF">2017-01-13T17:23:15Z</dcterms:modified>
</cp:coreProperties>
</file>